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146447971" r:id="rId5"/>
    <p:sldId id="937" r:id="rId6"/>
    <p:sldId id="938" r:id="rId7"/>
    <p:sldId id="787" r:id="rId8"/>
    <p:sldId id="786" r:id="rId9"/>
    <p:sldId id="944" r:id="rId10"/>
    <p:sldId id="709" r:id="rId11"/>
    <p:sldId id="749" r:id="rId12"/>
    <p:sldId id="941" r:id="rId13"/>
    <p:sldId id="750" r:id="rId14"/>
    <p:sldId id="777" r:id="rId15"/>
    <p:sldId id="942" r:id="rId16"/>
    <p:sldId id="791" r:id="rId17"/>
    <p:sldId id="790" r:id="rId18"/>
    <p:sldId id="943" r:id="rId19"/>
    <p:sldId id="754" r:id="rId20"/>
    <p:sldId id="755" r:id="rId21"/>
    <p:sldId id="945" r:id="rId22"/>
    <p:sldId id="789" r:id="rId23"/>
    <p:sldId id="788" r:id="rId24"/>
    <p:sldId id="946" r:id="rId25"/>
    <p:sldId id="772" r:id="rId26"/>
    <p:sldId id="773" r:id="rId27"/>
    <p:sldId id="949" r:id="rId28"/>
    <p:sldId id="776" r:id="rId29"/>
    <p:sldId id="751" r:id="rId30"/>
    <p:sldId id="950" r:id="rId31"/>
    <p:sldId id="951" r:id="rId32"/>
    <p:sldId id="779" r:id="rId33"/>
    <p:sldId id="780" r:id="rId34"/>
    <p:sldId id="953" r:id="rId35"/>
    <p:sldId id="2146448289" r:id="rId36"/>
    <p:sldId id="10126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 Use" id="{33371961-306B-4642-AF5B-FAA472CEFD66}">
          <p14:sldIdLst>
            <p14:sldId id="2146447971"/>
          </p14:sldIdLst>
        </p14:section>
        <p14:section name="Content Navigation" id="{8EBEB2D9-F552-45ED-BA4D-AC42C3392482}">
          <p14:sldIdLst>
            <p14:sldId id="937"/>
            <p14:sldId id="938"/>
          </p14:sldIdLst>
        </p14:section>
        <p14:section name="For Professionals" id="{C4461A32-0AB6-4038-838B-DE22478419DC}">
          <p14:sldIdLst>
            <p14:sldId id="787"/>
            <p14:sldId id="786"/>
            <p14:sldId id="944"/>
            <p14:sldId id="709"/>
            <p14:sldId id="749"/>
            <p14:sldId id="941"/>
            <p14:sldId id="750"/>
            <p14:sldId id="777"/>
            <p14:sldId id="942"/>
            <p14:sldId id="791"/>
            <p14:sldId id="790"/>
            <p14:sldId id="943"/>
            <p14:sldId id="754"/>
            <p14:sldId id="755"/>
            <p14:sldId id="945"/>
          </p14:sldIdLst>
        </p14:section>
        <p14:section name="For Educators and Instructors" id="{B171CE2B-0331-44AF-AB3E-42671E6D5208}">
          <p14:sldIdLst>
            <p14:sldId id="789"/>
            <p14:sldId id="788"/>
            <p14:sldId id="946"/>
            <p14:sldId id="772"/>
            <p14:sldId id="773"/>
            <p14:sldId id="949"/>
            <p14:sldId id="776"/>
            <p14:sldId id="751"/>
            <p14:sldId id="950"/>
            <p14:sldId id="951"/>
            <p14:sldId id="779"/>
            <p14:sldId id="780"/>
            <p14:sldId id="953"/>
          </p14:sldIdLst>
        </p14:section>
        <p14:section name="Notebook Workstaton Product Selector and Sell Up Guides" id="{F05A5BD6-1559-4326-9ED0-27A3DF6DB886}">
          <p14:sldIdLst>
            <p14:sldId id="2146448289"/>
            <p14:sldId id="101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Warren" initials="RW" lastIdx="2" clrIdx="1">
    <p:extLst>
      <p:ext uri="{19B8F6BF-5375-455C-9EA6-DF929625EA0E}">
        <p15:presenceInfo xmlns:p15="http://schemas.microsoft.com/office/powerpoint/2012/main" userId="Ryan Warren" providerId="None"/>
      </p:ext>
    </p:extLst>
  </p:cmAuthor>
  <p:cmAuthor id="2" name="Ayush Dagar" initials="AD" lastIdx="26" clrIdx="2">
    <p:extLst>
      <p:ext uri="{19B8F6BF-5375-455C-9EA6-DF929625EA0E}">
        <p15:presenceInfo xmlns:p15="http://schemas.microsoft.com/office/powerpoint/2012/main" userId="S::adagar@Lenovo.com::389d229c-7131-4bfb-8c4c-d239f51cbe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372"/>
    <a:srgbClr val="FEE600"/>
    <a:srgbClr val="FFDC00"/>
    <a:srgbClr val="C4BEB6"/>
    <a:srgbClr val="6F7170"/>
    <a:srgbClr val="8246AF"/>
    <a:srgbClr val="F36C21"/>
    <a:srgbClr val="4CC2E2"/>
    <a:srgbClr val="E74783"/>
    <a:srgbClr val="498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9/8/2021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6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5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8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4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7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90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4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5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40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8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6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5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41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9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NVIDIA RTX laptop GPUs offer incredible performance across the lineup. The NVIDIA T500, T600, and T1200 GPUs offer great performance improvements vs integrated graphics – up to 5X faster than </a:t>
            </a:r>
            <a:r>
              <a:rPr lang="en-US" err="1"/>
              <a:t>iGP</a:t>
            </a:r>
            <a:r>
              <a:rPr lang="en-US"/>
              <a:t> on the NVIDIA T500.</a:t>
            </a:r>
          </a:p>
          <a:p>
            <a:endParaRPr lang="en-US"/>
          </a:p>
          <a:p>
            <a:r>
              <a:rPr lang="en-US"/>
              <a:t>With the new NVIDIA RTX A2000 GPU, we’re introducing ray tracing and AI capabilities to the 2000-class level for the first time, bringing the power of RTX to more professionals. The A2000 is a significant step up from the previous generation T2000 GPU not only due to RTX capability but also due to incredible performance gains – up to 3X faster rendering than the previous generation.</a:t>
            </a:r>
          </a:p>
          <a:p>
            <a:endParaRPr lang="en-US"/>
          </a:p>
          <a:p>
            <a:r>
              <a:rPr lang="en-US"/>
              <a:t>The RTX A3000, A4000, and A5000 deliver even more performance – ranging from up to 60% to 80% faster compared to their previous generation counterparts in terms of rendering performance.</a:t>
            </a:r>
          </a:p>
          <a:p>
            <a:endParaRPr lang="en-US"/>
          </a:p>
          <a:p>
            <a:r>
              <a:rPr lang="en-US"/>
              <a:t>With the RTX A5000 laptop GPU leading in performance in the new lineup, it also includes up to 16GB of GPU memory to handle advanced multi-app workflows, and tackle complex models and AI </a:t>
            </a:r>
            <a:r>
              <a:rPr lang="en-US" err="1"/>
              <a:t>datasts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750AE-E309-48BE-849B-6B56E93F66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>
                <a:solidFill>
                  <a:schemeClr val="tx1"/>
                </a:solidFill>
              </a:rPr>
              <a:t>This is compared to the P1 Gen2, using the </a:t>
            </a:r>
            <a:r>
              <a:rPr lang="en-US" sz="1600" kern="0" err="1">
                <a:solidFill>
                  <a:schemeClr val="tx1"/>
                </a:solidFill>
              </a:rPr>
              <a:t>Sysmark</a:t>
            </a:r>
            <a:r>
              <a:rPr lang="en-US" sz="1600" kern="0">
                <a:solidFill>
                  <a:schemeClr val="tx1"/>
                </a:solidFill>
              </a:rPr>
              <a:t> test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5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5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5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9913" y="6473952"/>
            <a:ext cx="438912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A93726-2AE1-4572-A30A-6FDE9F21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7134" y="6473952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2021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23644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554338" y="6421482"/>
            <a:ext cx="734356" cy="245008"/>
            <a:chOff x="547688" y="952500"/>
            <a:chExt cx="12190413" cy="4067175"/>
          </a:xfrm>
        </p:grpSpPr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1D6D14AA-93B4-4D26-BB54-F9B957173B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" y="62407"/>
            <a:ext cx="696142" cy="25820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4866FF-D3A2-4799-8F8D-AACED59272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49" y="0"/>
            <a:ext cx="1047090" cy="374106"/>
          </a:xfrm>
          <a:prstGeom prst="rect">
            <a:avLst/>
          </a:prstGeom>
        </p:spPr>
      </p:pic>
      <p:pic>
        <p:nvPicPr>
          <p:cNvPr id="7172" name="Picture 4" descr="Image result for NVIDIA logo">
            <a:extLst>
              <a:ext uri="{FF2B5EF4-FFF2-40B4-BE49-F238E27FC236}">
                <a16:creationId xmlns:a16="http://schemas.microsoft.com/office/drawing/2014/main" id="{5DEE57E4-991A-4A4C-BF5B-655D85A395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3821" y="62407"/>
            <a:ext cx="1021456" cy="2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1E920D-08CE-4D86-98CC-08F95430B919}"/>
              </a:ext>
            </a:extLst>
          </p:cNvPr>
          <p:cNvSpPr txBox="1"/>
          <p:nvPr userDrawn="1"/>
        </p:nvSpPr>
        <p:spPr>
          <a:xfrm>
            <a:off x="8059949" y="6551732"/>
            <a:ext cx="4128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>
                <a:latin typeface="Arial" pitchFamily="34" charset="0"/>
                <a:cs typeface="Arial" pitchFamily="34" charset="0"/>
              </a:rPr>
              <a:t>Contact Your Lenovo Representative for More Information  </a:t>
            </a:r>
          </a:p>
        </p:txBody>
      </p:sp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</p:sldLayoutIdLst>
  <p:transition spd="med"/>
  <p:hf sldNum="0" hdr="0" ft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8.jpeg"/><Relationship Id="rId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1.jpeg"/><Relationship Id="rId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14.png"/><Relationship Id="rId10" Type="http://schemas.openxmlformats.org/officeDocument/2006/relationships/image" Target="../media/image49.png"/><Relationship Id="rId19" Type="http://schemas.microsoft.com/office/2007/relationships/hdphoto" Target="../media/hdphoto1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14.png"/><Relationship Id="rId10" Type="http://schemas.openxmlformats.org/officeDocument/2006/relationships/image" Target="../media/image49.png"/><Relationship Id="rId19" Type="http://schemas.microsoft.com/office/2007/relationships/hdphoto" Target="../media/hdphoto1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6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53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12" Type="http://schemas.openxmlformats.org/officeDocument/2006/relationships/image" Target="../media/image53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15.png"/><Relationship Id="rId10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47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18.png"/><Relationship Id="rId10" Type="http://schemas.openxmlformats.org/officeDocument/2006/relationships/image" Target="../media/image49.png"/><Relationship Id="rId19" Type="http://schemas.microsoft.com/office/2007/relationships/hdphoto" Target="../media/hdphoto1.wdp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4.png"/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18.png"/><Relationship Id="rId10" Type="http://schemas.openxmlformats.org/officeDocument/2006/relationships/image" Target="../media/image49.png"/><Relationship Id="rId19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3.jpeg"/><Relationship Id="rId5" Type="http://schemas.openxmlformats.org/officeDocument/2006/relationships/image" Target="../media/image8.png"/><Relationship Id="rId10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image" Target="../media/image4.jpeg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4.jpeg"/><Relationship Id="rId5" Type="http://schemas.openxmlformats.org/officeDocument/2006/relationships/image" Target="../media/image8.png"/><Relationship Id="rId10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6.jpe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2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67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18" Type="http://schemas.openxmlformats.org/officeDocument/2006/relationships/image" Target="../media/image30.jpeg"/><Relationship Id="rId3" Type="http://schemas.openxmlformats.org/officeDocument/2006/relationships/image" Target="../media/image6.jpe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8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0" Type="http://schemas.openxmlformats.org/officeDocument/2006/relationships/image" Target="../media/image62.png"/><Relationship Id="rId4" Type="http://schemas.openxmlformats.org/officeDocument/2006/relationships/image" Target="../media/image33.png"/><Relationship Id="rId9" Type="http://schemas.openxmlformats.org/officeDocument/2006/relationships/image" Target="../media/image68.jpeg"/><Relationship Id="rId1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0" Type="http://schemas.openxmlformats.org/officeDocument/2006/relationships/image" Target="../media/image62.png"/><Relationship Id="rId4" Type="http://schemas.openxmlformats.org/officeDocument/2006/relationships/image" Target="../media/image33.png"/><Relationship Id="rId9" Type="http://schemas.openxmlformats.org/officeDocument/2006/relationships/image" Target="../media/image69.jpeg"/><Relationship Id="rId1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41.jpeg"/><Relationship Id="rId4" Type="http://schemas.openxmlformats.org/officeDocument/2006/relationships/image" Target="../media/image33.pn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6.jpeg"/><Relationship Id="rId7" Type="http://schemas.openxmlformats.org/officeDocument/2006/relationships/image" Target="../media/image70.jpeg"/><Relationship Id="rId12" Type="http://schemas.openxmlformats.org/officeDocument/2006/relationships/image" Target="../media/image4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46.png"/><Relationship Id="rId5" Type="http://schemas.openxmlformats.org/officeDocument/2006/relationships/image" Target="../media/image62.png"/><Relationship Id="rId15" Type="http://schemas.openxmlformats.org/officeDocument/2006/relationships/image" Target="../media/image15.png"/><Relationship Id="rId10" Type="http://schemas.openxmlformats.org/officeDocument/2006/relationships/image" Target="../media/image45.png"/><Relationship Id="rId4" Type="http://schemas.openxmlformats.org/officeDocument/2006/relationships/image" Target="../media/image53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46.png"/><Relationship Id="rId5" Type="http://schemas.openxmlformats.org/officeDocument/2006/relationships/image" Target="../media/image53.png"/><Relationship Id="rId15" Type="http://schemas.openxmlformats.org/officeDocument/2006/relationships/image" Target="../media/image15.png"/><Relationship Id="rId10" Type="http://schemas.openxmlformats.org/officeDocument/2006/relationships/image" Target="../media/image45.png"/><Relationship Id="rId4" Type="http://schemas.openxmlformats.org/officeDocument/2006/relationships/image" Target="../media/image57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1.xml"/><Relationship Id="rId3" Type="http://schemas.openxmlformats.org/officeDocument/2006/relationships/slide" Target="slide20.xml"/><Relationship Id="rId7" Type="http://schemas.openxmlformats.org/officeDocument/2006/relationships/slide" Target="slide12.xml"/><Relationship Id="rId12" Type="http://schemas.openxmlformats.org/officeDocument/2006/relationships/slide" Target="slide3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9.xml"/><Relationship Id="rId5" Type="http://schemas.openxmlformats.org/officeDocument/2006/relationships/slide" Target="slide22.xml"/><Relationship Id="rId10" Type="http://schemas.openxmlformats.org/officeDocument/2006/relationships/slide" Target="slide28.xml"/><Relationship Id="rId4" Type="http://schemas.openxmlformats.org/officeDocument/2006/relationships/slide" Target="slide21.xml"/><Relationship Id="rId9" Type="http://schemas.openxmlformats.org/officeDocument/2006/relationships/slide" Target="slide26.xml"/><Relationship Id="rId1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6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microsoft.com/office/2007/relationships/hdphoto" Target="../media/hdphoto1.wdp"/><Relationship Id="rId4" Type="http://schemas.openxmlformats.org/officeDocument/2006/relationships/image" Target="../media/image71.jpe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72.jpeg"/><Relationship Id="rId10" Type="http://schemas.openxmlformats.org/officeDocument/2006/relationships/image" Target="../media/image49.png"/><Relationship Id="rId19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jpeg"/><Relationship Id="rId11" Type="http://schemas.openxmlformats.org/officeDocument/2006/relationships/image" Target="../media/image83.pn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jpe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EB5786-F5B9-4C9E-AC51-9B863807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447192"/>
            <a:ext cx="11073384" cy="521208"/>
          </a:xfrm>
        </p:spPr>
        <p:txBody>
          <a:bodyPr/>
          <a:lstStyle/>
          <a:p>
            <a:r>
              <a:rPr lang="en-US"/>
              <a:t>How to Use This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31230-831A-49E1-A829-F40C6CE842D4}"/>
              </a:ext>
            </a:extLst>
          </p:cNvPr>
          <p:cNvSpPr txBox="1"/>
          <p:nvPr/>
        </p:nvSpPr>
        <p:spPr>
          <a:xfrm>
            <a:off x="1335661" y="6464853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2021 Lenovo Internal.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DE53F-79B3-4157-A798-DF8FC63103B5}"/>
              </a:ext>
            </a:extLst>
          </p:cNvPr>
          <p:cNvSpPr txBox="1"/>
          <p:nvPr/>
        </p:nvSpPr>
        <p:spPr>
          <a:xfrm>
            <a:off x="557720" y="1246496"/>
            <a:ext cx="110733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This document should be used in conjunction with your other sales-stage-based enablement resources and should largely be used for the </a:t>
            </a:r>
            <a:r>
              <a:rPr lang="en-US" i="1">
                <a:latin typeface="Arial" pitchFamily="34" charset="0"/>
                <a:cs typeface="Arial" pitchFamily="34" charset="0"/>
              </a:rPr>
              <a:t>propose</a:t>
            </a:r>
            <a:r>
              <a:rPr lang="en-US">
                <a:latin typeface="Arial" pitchFamily="34" charset="0"/>
                <a:cs typeface="Arial" pitchFamily="34" charset="0"/>
              </a:rPr>
              <a:t> stage</a:t>
            </a:r>
          </a:p>
          <a:p>
            <a:pPr marL="457200" indent="-457200">
              <a:buFont typeface="+mj-lt"/>
              <a:buAutoNum type="arabicPeriod"/>
            </a:pPr>
            <a:endParaRPr lang="en-US">
              <a:solidFill>
                <a:srgbClr val="4AC0E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Content Navigation Section </a:t>
            </a:r>
            <a:r>
              <a:rPr lang="en-US" sz="2000">
                <a:latin typeface="Arial" pitchFamily="34" charset="0"/>
                <a:cs typeface="Arial" pitchFamily="34" charset="0"/>
              </a:rPr>
              <a:t>may be used to jump to a specific customer-facing deliverable based on target user, workflow and sales segment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itchFamily="34" charset="0"/>
                <a:cs typeface="Arial" pitchFamily="34" charset="0"/>
              </a:rPr>
              <a:t>Slides in the 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For Professiona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ls</a:t>
            </a:r>
            <a:r>
              <a:rPr lang="en-US" sz="2000">
                <a:latin typeface="Arial" pitchFamily="34" charset="0"/>
                <a:cs typeface="Arial" pitchFamily="34" charset="0"/>
              </a:rPr>
              <a:t> section are intended for SMB / VLB customers and are considered customer-ready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itchFamily="34" charset="0"/>
                <a:cs typeface="Arial" pitchFamily="34" charset="0"/>
              </a:rPr>
              <a:t>Slides in the 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For Educators and Instructors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cs typeface="Arial" pitchFamily="34" charset="0"/>
              </a:rPr>
              <a:t>section are intended for Public Sector / Education customers and are considered customer-ready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itchFamily="34" charset="0"/>
                <a:cs typeface="Arial" pitchFamily="34" charset="0"/>
              </a:rPr>
              <a:t>Slides in the </a:t>
            </a:r>
            <a:r>
              <a:rPr lang="en-US" sz="2000" b="1" i="1">
                <a:latin typeface="Arial" pitchFamily="34" charset="0"/>
                <a:cs typeface="Arial" pitchFamily="34" charset="0"/>
              </a:rPr>
              <a:t>Notebook Workstation Product Selector and Sell Up Guides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cs typeface="Arial" pitchFamily="34" charset="0"/>
              </a:rPr>
              <a:t>section are intended for general decision tree guidance on the ThinkPad P Series and performance Notebook portfolio</a:t>
            </a:r>
          </a:p>
          <a:p>
            <a:endParaRPr lang="en-US" sz="20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93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2562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 Gen4</a:t>
            </a:r>
            <a:r>
              <a:rPr lang="en-US" sz="3200" b="0">
                <a:latin typeface="+mj-lt"/>
              </a:rPr>
              <a:t> for </a:t>
            </a:r>
            <a:r>
              <a:rPr lang="en-US" sz="3200">
                <a:latin typeface="+mj-lt"/>
              </a:rPr>
              <a:t>Creative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ISV-certified*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74479" y="1848177"/>
            <a:ext cx="61714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Premium user experience with Dolby Atmos® sound and Dolby Vision™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Stunning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UHD+ HDR </a:t>
            </a:r>
            <a:r>
              <a:rPr lang="en-US" sz="1400">
                <a:cs typeface="Segoe UI Light" panose="020B0502040204020203" pitchFamily="34" charset="0"/>
              </a:rPr>
              <a:t>option with Wacom® support for intuitive drafting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904382" y="946088"/>
            <a:ext cx="5067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animators, editors, cinematographers, broadcasters,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digital artists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91544"/>
              </p:ext>
            </p:extLst>
          </p:nvPr>
        </p:nvGraphicFramePr>
        <p:xfrm>
          <a:off x="509055" y="3145669"/>
          <a:ext cx="58229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422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934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383113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5710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35106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20Y3003BUS*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20Y3003TUS*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i9-11950H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GeForce RTX 3080 16GB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16GB (1x16GB) </a:t>
                      </a:r>
                      <a:r>
                        <a:rPr lang="en-US" sz="800"/>
                        <a:t>DDR4 3200MHz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23041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 Anti-glare, 100% sRGB 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16.0" WQUXGA (3840x2400) “UHD+” IPS 600nit, Factory-Color-Calibrated 100% Adobe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BCA5F6-64B3-48ED-998D-5E90B95D8875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11268" name="Picture 4" descr="Image result for adobe creative suite logos">
              <a:extLst>
                <a:ext uri="{FF2B5EF4-FFF2-40B4-BE49-F238E27FC236}">
                  <a16:creationId xmlns:a16="http://schemas.microsoft.com/office/drawing/2014/main" id="{22892AC6-CB3D-4990-AA7F-40C68AFD3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Image result for Zbrush logo">
              <a:extLst>
                <a:ext uri="{FF2B5EF4-FFF2-40B4-BE49-F238E27FC236}">
                  <a16:creationId xmlns:a16="http://schemas.microsoft.com/office/drawing/2014/main" id="{CFE3BF9F-480C-4BBC-AA75-56BCC6FAA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Image result for Cinema 4d logo">
              <a:extLst>
                <a:ext uri="{FF2B5EF4-FFF2-40B4-BE49-F238E27FC236}">
                  <a16:creationId xmlns:a16="http://schemas.microsoft.com/office/drawing/2014/main" id="{B9139007-0167-45C1-AB42-79CB88922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4" descr="Image result for autodesk maya logo">
              <a:extLst>
                <a:ext uri="{FF2B5EF4-FFF2-40B4-BE49-F238E27FC236}">
                  <a16:creationId xmlns:a16="http://schemas.microsoft.com/office/drawing/2014/main" id="{E0EC01B0-C133-43D0-9A62-672BED06D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Image result for blender logo">
              <a:extLst>
                <a:ext uri="{FF2B5EF4-FFF2-40B4-BE49-F238E27FC236}">
                  <a16:creationId xmlns:a16="http://schemas.microsoft.com/office/drawing/2014/main" id="{55EAF0A3-B08A-41AC-9719-A0630291D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3FCEF29-5BA2-47FD-A3C6-0E61A22F93AA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59B6DE-EF61-46DF-9F59-25D90EF2FCC9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B8B630-B200-4F55-8E5F-5212E9C24A8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2050" name="Picture 2" descr="images">
            <a:extLst>
              <a:ext uri="{FF2B5EF4-FFF2-40B4-BE49-F238E27FC236}">
                <a16:creationId xmlns:a16="http://schemas.microsoft.com/office/drawing/2014/main" id="{81A330C0-6B55-45C9-A207-D6495031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C7C33-8294-470B-A7EE-E10BFDF89B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931" y="1070218"/>
            <a:ext cx="5026908" cy="29226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5835F1-36DF-4236-ADF1-E6577BB39710}"/>
              </a:ext>
            </a:extLst>
          </p:cNvPr>
          <p:cNvSpPr/>
          <p:nvPr/>
        </p:nvSpPr>
        <p:spPr>
          <a:xfrm>
            <a:off x="7002706" y="2209242"/>
            <a:ext cx="9774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“A winner for traveling design PROS or content creators.”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- PC Mag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45490-6043-4A4E-86A7-56DE3233E53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9" name="Picture 2" descr="Premier Support | Lenovo Philippines">
            <a:extLst>
              <a:ext uri="{FF2B5EF4-FFF2-40B4-BE49-F238E27FC236}">
                <a16:creationId xmlns:a16="http://schemas.microsoft.com/office/drawing/2014/main" id="{988DEB1D-4403-4700-BD7B-E2E02224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081293-E3FD-48EF-A1FE-F3216FD1D56B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15FB7E2F-F320-4197-875E-FCC71AFB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5169B-A126-49EB-AC6B-A609F8831338}"/>
              </a:ext>
            </a:extLst>
          </p:cNvPr>
          <p:cNvSpPr txBox="1"/>
          <p:nvPr/>
        </p:nvSpPr>
        <p:spPr>
          <a:xfrm>
            <a:off x="9909210" y="6687730"/>
            <a:ext cx="2214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*GeForce-based systems NOT ISV-certified</a:t>
            </a:r>
          </a:p>
        </p:txBody>
      </p:sp>
    </p:spTree>
    <p:extLst>
      <p:ext uri="{BB962C8B-B14F-4D97-AF65-F5344CB8AC3E}">
        <p14:creationId xmlns:p14="http://schemas.microsoft.com/office/powerpoint/2010/main" val="5310945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20328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Creative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14501" y="1816046"/>
            <a:ext cx="63135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XR-ready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 </a:t>
            </a:r>
            <a:r>
              <a:rPr lang="en-US" sz="1400">
                <a:cs typeface="Segoe UI Light" panose="020B0502040204020203" pitchFamily="34" charset="0"/>
              </a:rPr>
              <a:t>to transcend design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 </a:t>
            </a:r>
            <a:r>
              <a:rPr lang="en-US" sz="1400">
                <a:cs typeface="Segoe UI Light" panose="020B0502040204020203" pitchFamily="34" charset="0"/>
              </a:rPr>
              <a:t>to optimize workflow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864904" y="941536"/>
            <a:ext cx="541271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high performance visual computing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animators, editors, cinematographers, broadcasters,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digital artists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65424"/>
              </p:ext>
            </p:extLst>
          </p:nvPr>
        </p:nvGraphicFramePr>
        <p:xfrm>
          <a:off x="569140" y="3121491"/>
          <a:ext cx="5755794" cy="230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99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819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2900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58725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20YQ003AUS*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20YQ0045US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6831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$2,619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i9-11950H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25011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A4000 8GB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25011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Touch 15.6" UHD (3840x2160) OLED 400nit, Factory-Color-Calibrated 100% DCI-P3 Color, Dolby Vision HDR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C23D990-69E3-4502-92A9-0BA08F043D97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35" name="Picture 4" descr="Image result for adobe creative suite logos">
              <a:extLst>
                <a:ext uri="{FF2B5EF4-FFF2-40B4-BE49-F238E27FC236}">
                  <a16:creationId xmlns:a16="http://schemas.microsoft.com/office/drawing/2014/main" id="{2EF9BDD1-0932-4A80-88AF-39C05AE97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Image result for Zbrush logo">
              <a:extLst>
                <a:ext uri="{FF2B5EF4-FFF2-40B4-BE49-F238E27FC236}">
                  <a16:creationId xmlns:a16="http://schemas.microsoft.com/office/drawing/2014/main" id="{68E6DB1A-5B1F-4286-A69D-C6A6D1D3B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Image result for Cinema 4d logo">
              <a:extLst>
                <a:ext uri="{FF2B5EF4-FFF2-40B4-BE49-F238E27FC236}">
                  <a16:creationId xmlns:a16="http://schemas.microsoft.com/office/drawing/2014/main" id="{11EC3BF1-5C33-4788-ACD9-B3BE5531D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Image result for autodesk maya logo">
              <a:extLst>
                <a:ext uri="{FF2B5EF4-FFF2-40B4-BE49-F238E27FC236}">
                  <a16:creationId xmlns:a16="http://schemas.microsoft.com/office/drawing/2014/main" id="{8094E185-96BB-4D01-8CCD-ADD70F805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Image result for blender logo">
              <a:extLst>
                <a:ext uri="{FF2B5EF4-FFF2-40B4-BE49-F238E27FC236}">
                  <a16:creationId xmlns:a16="http://schemas.microsoft.com/office/drawing/2014/main" id="{A4C5964E-8B3A-4289-BB8A-AA841558C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1856031-76B4-4501-BDD3-3ED5C9A927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512" y="1070217"/>
            <a:ext cx="4983837" cy="3324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AFFECC-962C-4AC4-8FF9-0EDDFA49968D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P32u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61C1RAR2US | $1,384 MSRP </a:t>
            </a:r>
          </a:p>
        </p:txBody>
      </p:sp>
      <p:pic>
        <p:nvPicPr>
          <p:cNvPr id="23" name="Picture 2" descr="ThinkVision P27u-10 27 inch Wide UHD IPS Monitor | Professional ...">
            <a:extLst>
              <a:ext uri="{FF2B5EF4-FFF2-40B4-BE49-F238E27FC236}">
                <a16:creationId xmlns:a16="http://schemas.microsoft.com/office/drawing/2014/main" id="{2B3B954E-EEB7-4EB1-98FD-A73DD7B6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22" y="6009641"/>
            <a:ext cx="606916" cy="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E2832DF-C315-405D-B3B6-0BFA4F0A933D}"/>
              </a:ext>
            </a:extLst>
          </p:cNvPr>
          <p:cNvSpPr/>
          <p:nvPr/>
        </p:nvSpPr>
        <p:spPr>
          <a:xfrm>
            <a:off x="7792475" y="1063596"/>
            <a:ext cx="1645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“…obliterates big workflows like nobody's business.”</a:t>
            </a:r>
          </a:p>
          <a:p>
            <a:r>
              <a:rPr lang="en-US" sz="1100" i="1"/>
              <a:t>       -PC Mag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2F33BC-6F3D-4553-8DD7-6B87737F3280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7A0-9F35-4EC2-821E-5FDB4F298D3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57543E-337D-4FF4-8676-6A9AA8CF7B75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732A2EF6-58E7-46F2-BDCF-7B9E868F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F67133-C942-4CB3-9CE6-2EFCDC076FDA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C8F4F79-C65E-45A6-97D7-715B42A6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035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plant&#10;&#10;Description automatically generated">
            <a:extLst>
              <a:ext uri="{FF2B5EF4-FFF2-40B4-BE49-F238E27FC236}">
                <a16:creationId xmlns:a16="http://schemas.microsoft.com/office/drawing/2014/main" id="{57213DAE-8524-4F67-AFF6-44BE30167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569" y="404522"/>
            <a:ext cx="11073384" cy="521208"/>
          </a:xfrm>
        </p:spPr>
        <p:txBody>
          <a:bodyPr/>
          <a:lstStyle/>
          <a:p>
            <a:pPr algn="ctr"/>
            <a:r>
              <a:rPr lang="en-US" err="1">
                <a:solidFill>
                  <a:srgbClr val="000000"/>
                </a:solidFill>
                <a:latin typeface="Haettenschweiler" panose="020B0706040902060204" pitchFamily="34" charset="0"/>
              </a:rPr>
              <a:t>ThinkStation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Creative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336978" y="1871785"/>
            <a:ext cx="63364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err="1">
                <a:cs typeface="Segoe UI Light" panose="020B0502040204020203" pitchFamily="34" charset="0"/>
              </a:rPr>
              <a:t>Threadripper</a:t>
            </a:r>
            <a:r>
              <a:rPr lang="en-US" sz="1400">
                <a:cs typeface="Segoe UI Light" panose="020B0502040204020203" pitchFamily="34" charset="0"/>
              </a:rPr>
              <a:t>™ PRO CPUs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Multi-threaded performance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39% higher </a:t>
            </a:r>
            <a:r>
              <a:rPr lang="en-US" sz="1400">
                <a:cs typeface="Segoe UI Light" panose="020B0502040204020203" pitchFamily="34" charset="0"/>
              </a:rPr>
              <a:t>than dual CPU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Latest Ampere-based NVIDIA® RTX™ graphics with 2</a:t>
            </a:r>
            <a:r>
              <a:rPr lang="en-US" sz="1400" baseline="30000">
                <a:cs typeface="Segoe UI Light" panose="020B0502040204020203" pitchFamily="34" charset="0"/>
              </a:rPr>
              <a:t>nd</a:t>
            </a:r>
            <a:r>
              <a:rPr lang="en-US" sz="1400">
                <a:cs typeface="Segoe UI Light" panose="020B0502040204020203" pitchFamily="34" charset="0"/>
              </a:rPr>
              <a:t> gen RT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1TB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octa-channel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710836" y="1002303"/>
            <a:ext cx="55887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Unprecedented levels of power, performance and flexibility in a single socket CPU platform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animators, editors, broadcasters,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digital artists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31886"/>
              </p:ext>
            </p:extLst>
          </p:nvPr>
        </p:nvGraphicFramePr>
        <p:xfrm>
          <a:off x="563818" y="3224032"/>
          <a:ext cx="577069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22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3756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871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30E000DPUS*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30E00097US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$11,589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Threadripper™ PRO</a:t>
                      </a:r>
                      <a:r>
                        <a:rPr lang="en-US" sz="800"/>
                        <a:t> 3975WX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32c, 3.5GHz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RTX™ A4000 16GB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RTX™ A6000 48GB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DDR4 (2x32GB) 3200MHz RDIMM ECC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64GB (4x16GB) DDR4 3200MHz ECC RDIMM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r>
                        <a:rPr lang="en-US" sz="8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EDC0F862-8212-4B48-B4D4-0A2D09BD55F8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25" name="Picture 4" descr="Image result for adobe creative suite logos">
              <a:extLst>
                <a:ext uri="{FF2B5EF4-FFF2-40B4-BE49-F238E27FC236}">
                  <a16:creationId xmlns:a16="http://schemas.microsoft.com/office/drawing/2014/main" id="{A2A28065-F991-46C5-8A14-E774132EC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Zbrush logo">
              <a:extLst>
                <a:ext uri="{FF2B5EF4-FFF2-40B4-BE49-F238E27FC236}">
                  <a16:creationId xmlns:a16="http://schemas.microsoft.com/office/drawing/2014/main" id="{81C16F32-00D2-4B35-AB24-0D68248D7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Cinema 4d logo">
              <a:extLst>
                <a:ext uri="{FF2B5EF4-FFF2-40B4-BE49-F238E27FC236}">
                  <a16:creationId xmlns:a16="http://schemas.microsoft.com/office/drawing/2014/main" id="{DCE9C9DC-AC4F-4168-87E1-487AE2120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Image result for autodesk maya logo">
              <a:extLst>
                <a:ext uri="{FF2B5EF4-FFF2-40B4-BE49-F238E27FC236}">
                  <a16:creationId xmlns:a16="http://schemas.microsoft.com/office/drawing/2014/main" id="{4C52ECC8-8919-4897-9767-A96573B4F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 descr="Image result for blender logo">
              <a:extLst>
                <a:ext uri="{FF2B5EF4-FFF2-40B4-BE49-F238E27FC236}">
                  <a16:creationId xmlns:a16="http://schemas.microsoft.com/office/drawing/2014/main" id="{862BE5F8-B4AA-4C45-83D3-02144850E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25892C-80DD-4165-824B-268F71D88A3D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P32u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61C1RAR2US | $1,384 MSRP </a:t>
            </a:r>
          </a:p>
        </p:txBody>
      </p:sp>
      <p:pic>
        <p:nvPicPr>
          <p:cNvPr id="30" name="Picture 2" descr="ThinkVision P27u-10 27 inch Wide UHD IPS Monitor | Professional ...">
            <a:extLst>
              <a:ext uri="{FF2B5EF4-FFF2-40B4-BE49-F238E27FC236}">
                <a16:creationId xmlns:a16="http://schemas.microsoft.com/office/drawing/2014/main" id="{71E5CBCF-3677-487D-B17D-239B4890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22" y="6009641"/>
            <a:ext cx="606916" cy="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CCDB968-B518-41E8-B38B-1368A97FC6C3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7D44B-0568-405F-8C0A-AA01F0368E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84E66C-7E4C-4851-BDCA-E54F86F55B25}"/>
              </a:ext>
            </a:extLst>
          </p:cNvPr>
          <p:cNvGrpSpPr/>
          <p:nvPr/>
        </p:nvGrpSpPr>
        <p:grpSpPr>
          <a:xfrm>
            <a:off x="6879468" y="1090567"/>
            <a:ext cx="4951485" cy="3270307"/>
            <a:chOff x="6879468" y="1090567"/>
            <a:chExt cx="4951485" cy="3270307"/>
          </a:xfrm>
        </p:grpSpPr>
        <p:pic>
          <p:nvPicPr>
            <p:cNvPr id="5" name="Picture 4" descr="A person sitting at a table in a room&#10;&#10;Description automatically generated">
              <a:extLst>
                <a:ext uri="{FF2B5EF4-FFF2-40B4-BE49-F238E27FC236}">
                  <a16:creationId xmlns:a16="http://schemas.microsoft.com/office/drawing/2014/main" id="{68BB1C32-3A62-47D3-87F3-89F3F173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6474" y="1090567"/>
              <a:ext cx="4904479" cy="327030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48CA12-4F02-4115-AB96-D34C69CCE26B}"/>
                </a:ext>
              </a:extLst>
            </p:cNvPr>
            <p:cNvSpPr/>
            <p:nvPr/>
          </p:nvSpPr>
          <p:spPr>
            <a:xfrm>
              <a:off x="6879468" y="3252323"/>
              <a:ext cx="14536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“The ThinkStation P620 throws in everything you could ever need, and then some.”</a:t>
              </a:r>
            </a:p>
            <a:p>
              <a:r>
                <a:rPr lang="en-US" sz="11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-Windows Central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CA7224-FCA9-488C-973D-AC9E90F31DBA}"/>
              </a:ext>
            </a:extLst>
          </p:cNvPr>
          <p:cNvGrpSpPr/>
          <p:nvPr/>
        </p:nvGrpSpPr>
        <p:grpSpPr>
          <a:xfrm>
            <a:off x="1362053" y="5622549"/>
            <a:ext cx="1514303" cy="1046440"/>
            <a:chOff x="1362053" y="5622549"/>
            <a:chExt cx="1514303" cy="104644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9867A7-0DDB-425A-8E29-6E82EA0CAA60}"/>
                </a:ext>
              </a:extLst>
            </p:cNvPr>
            <p:cNvSpPr txBox="1"/>
            <p:nvPr/>
          </p:nvSpPr>
          <p:spPr>
            <a:xfrm>
              <a:off x="1362053" y="5622549"/>
              <a:ext cx="1514303" cy="10464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latin typeface="Arial" pitchFamily="34" charset="0"/>
                  <a:cs typeface="Arial" pitchFamily="34" charset="0"/>
                </a:rPr>
                <a:t>16GB 3200MHz ECC RAM</a:t>
              </a:r>
            </a:p>
            <a:p>
              <a:pPr algn="ctr"/>
              <a:endParaRPr lang="en-US" sz="1200" b="1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1200" b="1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800" b="1">
                  <a:latin typeface="Arial" pitchFamily="34" charset="0"/>
                  <a:cs typeface="Arial" pitchFamily="34" charset="0"/>
                </a:rPr>
                <a:t>4X70Z90847 | $200 MSRP </a:t>
              </a:r>
            </a:p>
          </p:txBody>
        </p:sp>
        <p:pic>
          <p:nvPicPr>
            <p:cNvPr id="39" name="Picture 4" descr="Kingston 16GB KSM32RS4/16MEI Single-Rank DDR4 3200MHz ECC Registered Memory  | AVADirect">
              <a:extLst>
                <a:ext uri="{FF2B5EF4-FFF2-40B4-BE49-F238E27FC236}">
                  <a16:creationId xmlns:a16="http://schemas.microsoft.com/office/drawing/2014/main" id="{5C6F8860-DD13-4CF9-B9B0-EDD5DACF1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015" y="5805245"/>
              <a:ext cx="841924" cy="84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54B071-5344-4567-B11D-ADE8670A815C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NVIDIA® RTX™ A6000 48GB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4X61D17227 | $5,999 MSRP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7341A175-7757-4B4C-83BB-A6547FCD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959" y="5907711"/>
            <a:ext cx="859161" cy="6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837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39231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14s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48885" y="1843235"/>
            <a:ext cx="6045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Most portable 14” mobile workstation at just over 3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MIL-STD testing 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Support for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48GB system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10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548885" y="977709"/>
            <a:ext cx="58110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all-day performance in an ultraportable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data scientists, programmers, software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9595"/>
              </p:ext>
            </p:extLst>
          </p:nvPr>
        </p:nvGraphicFramePr>
        <p:xfrm>
          <a:off x="570996" y="3134589"/>
          <a:ext cx="5766873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5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070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20VX009JUS</a:t>
                      </a:r>
                      <a:r>
                        <a:rPr lang="en-US" sz="900" b="1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20VX008UUS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vPro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/>
                        <a:t>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(16GB soldered + 16GB DIMM)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14”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Color, HD Camera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14”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Color, HD Camera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63ED5-5947-49F2-BB6E-084EC194DBE8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19" name="Picture 4" descr="Image result for javascript logo">
              <a:extLst>
                <a:ext uri="{FF2B5EF4-FFF2-40B4-BE49-F238E27FC236}">
                  <a16:creationId xmlns:a16="http://schemas.microsoft.com/office/drawing/2014/main" id="{FA2370FE-0A25-4DBC-BFA3-018955684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scala logo">
              <a:extLst>
                <a:ext uri="{FF2B5EF4-FFF2-40B4-BE49-F238E27FC236}">
                  <a16:creationId xmlns:a16="http://schemas.microsoft.com/office/drawing/2014/main" id="{829512B0-2709-4523-83B1-A01DDC319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C+ logo">
              <a:extLst>
                <a:ext uri="{FF2B5EF4-FFF2-40B4-BE49-F238E27FC236}">
                  <a16:creationId xmlns:a16="http://schemas.microsoft.com/office/drawing/2014/main" id="{E9A07238-CD1F-4212-AD0D-814358393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 result for C logo">
              <a:extLst>
                <a:ext uri="{FF2B5EF4-FFF2-40B4-BE49-F238E27FC236}">
                  <a16:creationId xmlns:a16="http://schemas.microsoft.com/office/drawing/2014/main" id="{D4EB36E4-F504-4840-BE9E-4D8AEF9F1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Image result for Python logo">
              <a:extLst>
                <a:ext uri="{FF2B5EF4-FFF2-40B4-BE49-F238E27FC236}">
                  <a16:creationId xmlns:a16="http://schemas.microsoft.com/office/drawing/2014/main" id="{56CD9756-36AA-485F-8BFF-0DB52419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matlab logo">
              <a:extLst>
                <a:ext uri="{FF2B5EF4-FFF2-40B4-BE49-F238E27FC236}">
                  <a16:creationId xmlns:a16="http://schemas.microsoft.com/office/drawing/2014/main" id="{CBECD083-54AE-4FB9-9A47-D65C8C5D4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Image result for ruby logo">
              <a:extLst>
                <a:ext uri="{FF2B5EF4-FFF2-40B4-BE49-F238E27FC236}">
                  <a16:creationId xmlns:a16="http://schemas.microsoft.com/office/drawing/2014/main" id="{8F817F49-E971-44D9-946F-1D03429E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Image result for CUDA logo">
              <a:extLst>
                <a:ext uri="{FF2B5EF4-FFF2-40B4-BE49-F238E27FC236}">
                  <a16:creationId xmlns:a16="http://schemas.microsoft.com/office/drawing/2014/main" id="{C3DA1976-D3A0-46A8-986F-D6006803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CUDA logo">
              <a:extLst>
                <a:ext uri="{FF2B5EF4-FFF2-40B4-BE49-F238E27FC236}">
                  <a16:creationId xmlns:a16="http://schemas.microsoft.com/office/drawing/2014/main" id="{14332852-8F5D-4061-A973-AADF1D6E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0" descr="Image result for NVIDIA RAPIDS logo">
              <a:extLst>
                <a:ext uri="{FF2B5EF4-FFF2-40B4-BE49-F238E27FC236}">
                  <a16:creationId xmlns:a16="http://schemas.microsoft.com/office/drawing/2014/main" id="{B358A8B6-8782-4DEC-9A8F-02548D1A1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2" descr="Image result for Linux logo">
            <a:extLst>
              <a:ext uri="{FF2B5EF4-FFF2-40B4-BE49-F238E27FC236}">
                <a16:creationId xmlns:a16="http://schemas.microsoft.com/office/drawing/2014/main" id="{EF7AF070-292B-4B5D-89F2-B03AFF4D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3E6088-EFA5-427C-81BE-3587EF226DFA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32787C-DCD8-42FE-8DFA-784581F3BC68}"/>
              </a:ext>
            </a:extLst>
          </p:cNvPr>
          <p:cNvSpPr/>
          <p:nvPr/>
        </p:nvSpPr>
        <p:spPr>
          <a:xfrm>
            <a:off x="7152360" y="1070218"/>
            <a:ext cx="17209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“…a compact solution for those who want as much power as possible in a compact form.”</a:t>
            </a:r>
          </a:p>
          <a:p>
            <a:r>
              <a:rPr lang="en-US" sz="1100" i="1"/>
              <a:t>         -</a:t>
            </a:r>
            <a:r>
              <a:rPr lang="en-US" sz="1100" i="1" err="1"/>
              <a:t>Dealelectronic</a:t>
            </a:r>
            <a:endParaRPr lang="en-US" sz="1100" i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7C778A-9151-4C3E-B977-6E980743EF1F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35" name="Picture 4" descr="Image result for thinkpad thunderbolt 3 workstation dock">
            <a:extLst>
              <a:ext uri="{FF2B5EF4-FFF2-40B4-BE49-F238E27FC236}">
                <a16:creationId xmlns:a16="http://schemas.microsoft.com/office/drawing/2014/main" id="{311BAC1D-3677-45E7-9A7C-ABD61076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88" y="582856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s">
            <a:extLst>
              <a:ext uri="{FF2B5EF4-FFF2-40B4-BE49-F238E27FC236}">
                <a16:creationId xmlns:a16="http://schemas.microsoft.com/office/drawing/2014/main" id="{F1D41578-03F8-4DE3-9C2B-9AC9D93D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01" y="5780612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id="{2431D9B0-0509-401D-ADDC-A936361C080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575" y="763779"/>
            <a:ext cx="7275308" cy="40935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52201F3-7E55-45F7-86AB-A63A94AB78B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8" name="Picture 2" descr="Premier Support | Lenovo Philippines">
            <a:extLst>
              <a:ext uri="{FF2B5EF4-FFF2-40B4-BE49-F238E27FC236}">
                <a16:creationId xmlns:a16="http://schemas.microsoft.com/office/drawing/2014/main" id="{D84395DC-9584-4C65-B86F-1526B97B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221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39231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48885" y="1831752"/>
            <a:ext cx="6045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Ultrabook workstation with award-winning keyboard and number pad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Support for Support for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48GB system memory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10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432003" y="987401"/>
            <a:ext cx="58110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all-day performance in a value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data scientists, programmers, software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37269"/>
              </p:ext>
            </p:extLst>
          </p:nvPr>
        </p:nvGraphicFramePr>
        <p:xfrm>
          <a:off x="575996" y="3114016"/>
          <a:ext cx="5766873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5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070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20W60087US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20W6008CUS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vPro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/>
                        <a:t>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(16GB soldered + 16GB DIMM)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</a:t>
                      </a:r>
                      <a:r>
                        <a:rPr lang="en-US" sz="800"/>
                        <a:t>, </a:t>
                      </a:r>
                    </a:p>
                    <a:p>
                      <a:pPr algn="ctr"/>
                      <a:r>
                        <a:rPr lang="en-US" sz="800"/>
                        <a:t>HD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</a:t>
                      </a:r>
                      <a:r>
                        <a:rPr lang="en-US" sz="800"/>
                        <a:t>, </a:t>
                      </a:r>
                    </a:p>
                    <a:p>
                      <a:pPr algn="ctr"/>
                      <a:r>
                        <a:rPr lang="en-US" sz="800"/>
                        <a:t>HD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63ED5-5947-49F2-BB6E-084EC194DBE8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19" name="Picture 4" descr="Image result for javascript logo">
              <a:extLst>
                <a:ext uri="{FF2B5EF4-FFF2-40B4-BE49-F238E27FC236}">
                  <a16:creationId xmlns:a16="http://schemas.microsoft.com/office/drawing/2014/main" id="{FA2370FE-0A25-4DBC-BFA3-018955684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scala logo">
              <a:extLst>
                <a:ext uri="{FF2B5EF4-FFF2-40B4-BE49-F238E27FC236}">
                  <a16:creationId xmlns:a16="http://schemas.microsoft.com/office/drawing/2014/main" id="{829512B0-2709-4523-83B1-A01DDC319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C+ logo">
              <a:extLst>
                <a:ext uri="{FF2B5EF4-FFF2-40B4-BE49-F238E27FC236}">
                  <a16:creationId xmlns:a16="http://schemas.microsoft.com/office/drawing/2014/main" id="{E9A07238-CD1F-4212-AD0D-814358393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 result for C logo">
              <a:extLst>
                <a:ext uri="{FF2B5EF4-FFF2-40B4-BE49-F238E27FC236}">
                  <a16:creationId xmlns:a16="http://schemas.microsoft.com/office/drawing/2014/main" id="{D4EB36E4-F504-4840-BE9E-4D8AEF9F1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Image result for Python logo">
              <a:extLst>
                <a:ext uri="{FF2B5EF4-FFF2-40B4-BE49-F238E27FC236}">
                  <a16:creationId xmlns:a16="http://schemas.microsoft.com/office/drawing/2014/main" id="{56CD9756-36AA-485F-8BFF-0DB52419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matlab logo">
              <a:extLst>
                <a:ext uri="{FF2B5EF4-FFF2-40B4-BE49-F238E27FC236}">
                  <a16:creationId xmlns:a16="http://schemas.microsoft.com/office/drawing/2014/main" id="{CBECD083-54AE-4FB9-9A47-D65C8C5D4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Image result for ruby logo">
              <a:extLst>
                <a:ext uri="{FF2B5EF4-FFF2-40B4-BE49-F238E27FC236}">
                  <a16:creationId xmlns:a16="http://schemas.microsoft.com/office/drawing/2014/main" id="{8F817F49-E971-44D9-946F-1D03429E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Image result for CUDA logo">
              <a:extLst>
                <a:ext uri="{FF2B5EF4-FFF2-40B4-BE49-F238E27FC236}">
                  <a16:creationId xmlns:a16="http://schemas.microsoft.com/office/drawing/2014/main" id="{C3DA1976-D3A0-46A8-986F-D6006803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CUDA logo">
              <a:extLst>
                <a:ext uri="{FF2B5EF4-FFF2-40B4-BE49-F238E27FC236}">
                  <a16:creationId xmlns:a16="http://schemas.microsoft.com/office/drawing/2014/main" id="{14332852-8F5D-4061-A973-AADF1D6E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0" descr="Image result for NVIDIA RAPIDS logo">
              <a:extLst>
                <a:ext uri="{FF2B5EF4-FFF2-40B4-BE49-F238E27FC236}">
                  <a16:creationId xmlns:a16="http://schemas.microsoft.com/office/drawing/2014/main" id="{B358A8B6-8782-4DEC-9A8F-02548D1A1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2" descr="Image result for Linux logo">
            <a:extLst>
              <a:ext uri="{FF2B5EF4-FFF2-40B4-BE49-F238E27FC236}">
                <a16:creationId xmlns:a16="http://schemas.microsoft.com/office/drawing/2014/main" id="{EF7AF070-292B-4B5D-89F2-B03AFF4D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3E6088-EFA5-427C-81BE-3587EF226DFA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8FC3A7-139F-4112-8E4C-66BB08CD8D77}"/>
              </a:ext>
            </a:extLst>
          </p:cNvPr>
          <p:cNvSpPr/>
          <p:nvPr/>
        </p:nvSpPr>
        <p:spPr>
          <a:xfrm>
            <a:off x="6660777" y="1112599"/>
            <a:ext cx="1636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Editor’s Choice Award by Laptopmedia.com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12D009-9313-4907-BA65-37F7712A542C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35" name="Picture 4" descr="Image result for thinkpad thunderbolt 3 workstation dock">
            <a:extLst>
              <a:ext uri="{FF2B5EF4-FFF2-40B4-BE49-F238E27FC236}">
                <a16:creationId xmlns:a16="http://schemas.microsoft.com/office/drawing/2014/main" id="{CFE8E1D0-8F41-4AD8-8726-5AFC7722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88" y="582856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s">
            <a:extLst>
              <a:ext uri="{FF2B5EF4-FFF2-40B4-BE49-F238E27FC236}">
                <a16:creationId xmlns:a16="http://schemas.microsoft.com/office/drawing/2014/main" id="{661A58C8-16BD-4F0B-BFDC-4566EC8D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01" y="5780612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electronics, computer, dark&#10;&#10;Description automatically generated">
            <a:extLst>
              <a:ext uri="{FF2B5EF4-FFF2-40B4-BE49-F238E27FC236}">
                <a16:creationId xmlns:a16="http://schemas.microsoft.com/office/drawing/2014/main" id="{0203666D-95D6-4834-B66D-EFC4DE53271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340" y="1182905"/>
            <a:ext cx="7171878" cy="403537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2A3AB96-1226-40AD-A067-F337C2E4A465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8" name="Picture 2" descr="Premier Support | Lenovo Philippines">
            <a:extLst>
              <a:ext uri="{FF2B5EF4-FFF2-40B4-BE49-F238E27FC236}">
                <a16:creationId xmlns:a16="http://schemas.microsoft.com/office/drawing/2014/main" id="{AB0E7218-83CE-4E7D-9CBE-6F3DD41F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4304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03572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15v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36529" y="1859971"/>
            <a:ext cx="6460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Now available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A2000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stunning 15.6” IPS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4K UHD display </a:t>
            </a:r>
            <a:r>
              <a:rPr lang="en-US" sz="1400">
                <a:cs typeface="Segoe UI Light" panose="020B0502040204020203" pitchFamily="34" charset="0"/>
              </a:rPr>
              <a:t>with color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536529" y="978586"/>
            <a:ext cx="59626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 wallet-friendly, computationally powerful workstation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data scientists, programmers, software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75640"/>
              </p:ext>
            </p:extLst>
          </p:nvPr>
        </p:nvGraphicFramePr>
        <p:xfrm>
          <a:off x="561823" y="3119642"/>
          <a:ext cx="5763109" cy="222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44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683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395228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8079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21A90036US*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21A9002XUS*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i9-11950H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NVIDIA® T600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28878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300nit, 45% NTSC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300nit, 45% NTSC Color,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pic>
        <p:nvPicPr>
          <p:cNvPr id="37" name="Picture 32" descr="Image result for Linux logo">
            <a:extLst>
              <a:ext uri="{FF2B5EF4-FFF2-40B4-BE49-F238E27FC236}">
                <a16:creationId xmlns:a16="http://schemas.microsoft.com/office/drawing/2014/main" id="{BCDCFC04-73A0-4C67-A302-AD51CBEF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22FCCB-52CA-48CB-83BF-F11E452C6A06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36ED4F-EA10-4955-B3A8-D89E6CBFFF37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1BC9D-9E8A-4381-9BA5-587A235EBA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A0E743-65DE-4625-8746-5E6EBE49C5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99" y="1103457"/>
            <a:ext cx="4788256" cy="328981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CE36E8E-5379-4154-9368-7E5F2935A183}"/>
              </a:ext>
            </a:extLst>
          </p:cNvPr>
          <p:cNvSpPr txBox="1"/>
          <p:nvPr/>
        </p:nvSpPr>
        <p:spPr>
          <a:xfrm>
            <a:off x="10745655" y="1112055"/>
            <a:ext cx="122748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“Increased flexibility within the 15-inch space…for professional workflows.”</a:t>
            </a:r>
          </a:p>
          <a:p>
            <a:pPr algn="r"/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1100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Hexus</a:t>
            </a:r>
            <a:endParaRPr lang="en-US" sz="11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3494CD-BD0A-47FF-9778-FEC11E94B9A4}"/>
              </a:ext>
            </a:extLst>
          </p:cNvPr>
          <p:cNvGrpSpPr/>
          <p:nvPr/>
        </p:nvGrpSpPr>
        <p:grpSpPr>
          <a:xfrm>
            <a:off x="8210932" y="4902277"/>
            <a:ext cx="3645759" cy="1279507"/>
            <a:chOff x="7820996" y="4825654"/>
            <a:chExt cx="3928755" cy="1429638"/>
          </a:xfrm>
        </p:grpSpPr>
        <p:pic>
          <p:nvPicPr>
            <p:cNvPr id="48" name="Picture 4" descr="Image result for javascript logo">
              <a:extLst>
                <a:ext uri="{FF2B5EF4-FFF2-40B4-BE49-F238E27FC236}">
                  <a16:creationId xmlns:a16="http://schemas.microsoft.com/office/drawing/2014/main" id="{E2C7CC2C-810B-496C-A926-EB1A6DF4F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095" y="4825654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Image result for scala logo">
              <a:extLst>
                <a:ext uri="{FF2B5EF4-FFF2-40B4-BE49-F238E27FC236}">
                  <a16:creationId xmlns:a16="http://schemas.microsoft.com/office/drawing/2014/main" id="{2BCF2772-EE3E-465C-A90C-9F534A608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mage result for C+ logo">
              <a:extLst>
                <a:ext uri="{FF2B5EF4-FFF2-40B4-BE49-F238E27FC236}">
                  <a16:creationId xmlns:a16="http://schemas.microsoft.com/office/drawing/2014/main" id="{5EC450B2-C52A-489B-8665-45F9FEFA1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Image result for C logo">
              <a:extLst>
                <a:ext uri="{FF2B5EF4-FFF2-40B4-BE49-F238E27FC236}">
                  <a16:creationId xmlns:a16="http://schemas.microsoft.com/office/drawing/2014/main" id="{0F11A9DA-F321-44E1-9407-D85C0B55C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Image result for Python logo">
              <a:extLst>
                <a:ext uri="{FF2B5EF4-FFF2-40B4-BE49-F238E27FC236}">
                  <a16:creationId xmlns:a16="http://schemas.microsoft.com/office/drawing/2014/main" id="{D6602765-3F8D-4138-A1F0-F46835CAC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638" y="5079939"/>
              <a:ext cx="981559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Image result for matlab logo">
              <a:extLst>
                <a:ext uri="{FF2B5EF4-FFF2-40B4-BE49-F238E27FC236}">
                  <a16:creationId xmlns:a16="http://schemas.microsoft.com/office/drawing/2014/main" id="{43AA43E0-468E-43F5-812B-D19452ADD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4" descr="Image result for ruby logo">
              <a:extLst>
                <a:ext uri="{FF2B5EF4-FFF2-40B4-BE49-F238E27FC236}">
                  <a16:creationId xmlns:a16="http://schemas.microsoft.com/office/drawing/2014/main" id="{33E76BD8-9AF9-45C9-8CA2-68E5538FE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 descr="images">
            <a:extLst>
              <a:ext uri="{FF2B5EF4-FFF2-40B4-BE49-F238E27FC236}">
                <a16:creationId xmlns:a16="http://schemas.microsoft.com/office/drawing/2014/main" id="{98C255FA-0BF7-4784-8AB2-0FE72B89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01" y="5780612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95C72F-0C34-448B-B75F-317BF1B62645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1" name="Picture 2" descr="Premier Support | Lenovo Philippines">
            <a:extLst>
              <a:ext uri="{FF2B5EF4-FFF2-40B4-BE49-F238E27FC236}">
                <a16:creationId xmlns:a16="http://schemas.microsoft.com/office/drawing/2014/main" id="{3E1489D7-183D-4B37-B1A5-1B17314F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862D7E5-7C15-4FCC-8700-E4FE75F10A65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67EF368-FCB1-4761-A85C-C4267EB24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507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03572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 Gen4</a:t>
            </a:r>
            <a:r>
              <a:rPr lang="en-US">
                <a:latin typeface="+mj-lt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72527" y="1831543"/>
            <a:ext cx="6134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  <a:endParaRPr lang="en-US" sz="1400"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455863" y="943681"/>
            <a:ext cx="596261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data scientists, programmers, software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901228"/>
              </p:ext>
            </p:extLst>
          </p:nvPr>
        </p:nvGraphicFramePr>
        <p:xfrm>
          <a:off x="557719" y="3157820"/>
          <a:ext cx="577234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45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375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8079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20Y3005WUS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20Y30048US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$5,189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>
                          <a:latin typeface="+mn-lt"/>
                        </a:rPr>
                        <a:t>i7-11850H </a:t>
                      </a:r>
                      <a:r>
                        <a:rPr lang="en-US" sz="800" err="1">
                          <a:latin typeface="+mn-lt"/>
                        </a:rPr>
                        <a:t>vPro</a:t>
                      </a:r>
                      <a:r>
                        <a:rPr lang="en-US" sz="800">
                          <a:latin typeface="+mn-lt"/>
                        </a:rPr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>
                          <a:latin typeface="+mn-lt"/>
                        </a:rPr>
                        <a:t>i9-11950H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Integrated Intel® UHD Graphics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+mn-lt"/>
                        </a:rPr>
                        <a:t>NVIDIA RTX™ A5000 16GB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16GB (1x16GB) </a:t>
                      </a:r>
                      <a:r>
                        <a:rPr lang="en-US" sz="800"/>
                        <a:t>DDR4 3200MHz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>
                          <a:latin typeface="+mn-lt"/>
                        </a:rPr>
                        <a:t>32GB (1x32GB) </a:t>
                      </a:r>
                      <a:r>
                        <a:rPr lang="en-US" sz="800"/>
                        <a:t>DDR4 3200MHz</a:t>
                      </a:r>
                      <a:endParaRPr lang="en-US" sz="8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400nit, 100% sRGB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400nit, 100% sRGB Color,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+mn-lt"/>
                        </a:rPr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6F5E023-0F40-481F-B422-C9CB12EE5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788" y="659461"/>
            <a:ext cx="6460656" cy="387639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C567BB4-9037-4D97-B9B5-017C64DDBF69}"/>
              </a:ext>
            </a:extLst>
          </p:cNvPr>
          <p:cNvGrpSpPr/>
          <p:nvPr/>
        </p:nvGrpSpPr>
        <p:grpSpPr>
          <a:xfrm>
            <a:off x="8210932" y="4902277"/>
            <a:ext cx="3645759" cy="1279507"/>
            <a:chOff x="7820996" y="4825654"/>
            <a:chExt cx="3928755" cy="1429638"/>
          </a:xfrm>
        </p:grpSpPr>
        <p:pic>
          <p:nvPicPr>
            <p:cNvPr id="24" name="Picture 4" descr="Image result for javascript logo">
              <a:extLst>
                <a:ext uri="{FF2B5EF4-FFF2-40B4-BE49-F238E27FC236}">
                  <a16:creationId xmlns:a16="http://schemas.microsoft.com/office/drawing/2014/main" id="{3DD95522-6701-4A88-8434-674ABAA6C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095" y="4825654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Image result for scala logo">
              <a:extLst>
                <a:ext uri="{FF2B5EF4-FFF2-40B4-BE49-F238E27FC236}">
                  <a16:creationId xmlns:a16="http://schemas.microsoft.com/office/drawing/2014/main" id="{CD901528-C117-45CD-9388-E478318F0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C+ logo">
              <a:extLst>
                <a:ext uri="{FF2B5EF4-FFF2-40B4-BE49-F238E27FC236}">
                  <a16:creationId xmlns:a16="http://schemas.microsoft.com/office/drawing/2014/main" id="{7AF75952-369D-48DA-A6BE-0382323E8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Image result for C logo">
              <a:extLst>
                <a:ext uri="{FF2B5EF4-FFF2-40B4-BE49-F238E27FC236}">
                  <a16:creationId xmlns:a16="http://schemas.microsoft.com/office/drawing/2014/main" id="{81D2A34F-FB18-490F-9780-C7B046B1F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6" descr="Image result for Python logo">
              <a:extLst>
                <a:ext uri="{FF2B5EF4-FFF2-40B4-BE49-F238E27FC236}">
                  <a16:creationId xmlns:a16="http://schemas.microsoft.com/office/drawing/2014/main" id="{C7ECF96B-0C2F-4FAE-9ED6-DB724BBDB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638" y="5079939"/>
              <a:ext cx="981559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Image result for matlab logo">
              <a:extLst>
                <a:ext uri="{FF2B5EF4-FFF2-40B4-BE49-F238E27FC236}">
                  <a16:creationId xmlns:a16="http://schemas.microsoft.com/office/drawing/2014/main" id="{2B3C0005-ACD6-4ECC-BA8C-2FBAE15DB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Image result for ruby logo">
              <a:extLst>
                <a:ext uri="{FF2B5EF4-FFF2-40B4-BE49-F238E27FC236}">
                  <a16:creationId xmlns:a16="http://schemas.microsoft.com/office/drawing/2014/main" id="{0BB08AA4-E13C-4EB0-9B06-7824BFE75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Picture 32" descr="Image result for Linux logo">
            <a:extLst>
              <a:ext uri="{FF2B5EF4-FFF2-40B4-BE49-F238E27FC236}">
                <a16:creationId xmlns:a16="http://schemas.microsoft.com/office/drawing/2014/main" id="{BCDCFC04-73A0-4C67-A302-AD51CBEF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7DF13C-9270-49B9-8A71-E71A62C2A5CF}"/>
              </a:ext>
            </a:extLst>
          </p:cNvPr>
          <p:cNvSpPr/>
          <p:nvPr/>
        </p:nvSpPr>
        <p:spPr>
          <a:xfrm>
            <a:off x="8231421" y="3905140"/>
            <a:ext cx="283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030303"/>
                </a:solidFill>
              </a:rPr>
              <a:t>“Best laptop for programming in 2020.”</a:t>
            </a:r>
          </a:p>
          <a:p>
            <a:r>
              <a:rPr lang="en-US" sz="1100" i="1">
                <a:solidFill>
                  <a:srgbClr val="030303"/>
                </a:solidFill>
              </a:rPr>
              <a:t>         -Creative </a:t>
            </a:r>
            <a:r>
              <a:rPr lang="en-US" sz="1100" i="1" err="1">
                <a:solidFill>
                  <a:srgbClr val="030303"/>
                </a:solidFill>
              </a:rPr>
              <a:t>Bloq</a:t>
            </a:r>
            <a:r>
              <a:rPr lang="en-US" sz="1100" i="1">
                <a:solidFill>
                  <a:srgbClr val="030303"/>
                </a:solidFill>
              </a:rPr>
              <a:t> </a:t>
            </a:r>
            <a:endParaRPr lang="en-US" sz="11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22FCCB-52CA-48CB-83BF-F11E452C6A06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36ED4F-EA10-4955-B3A8-D89E6CBFFF37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1BC9D-9E8A-4381-9BA5-587A235EBA6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33" name="Picture 2" descr="images">
            <a:extLst>
              <a:ext uri="{FF2B5EF4-FFF2-40B4-BE49-F238E27FC236}">
                <a16:creationId xmlns:a16="http://schemas.microsoft.com/office/drawing/2014/main" id="{9F362B96-D2AB-4105-B56D-F34E52C9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01" y="5780612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D6516F-9A47-4402-9030-03782AB660F7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5" name="Picture 2" descr="Premier Support | Lenovo Philippines">
            <a:extLst>
              <a:ext uri="{FF2B5EF4-FFF2-40B4-BE49-F238E27FC236}">
                <a16:creationId xmlns:a16="http://schemas.microsoft.com/office/drawing/2014/main" id="{851162FB-AD2B-462B-9BCC-B0F9C731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0D9E315-2194-4B23-B299-D33004932F50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0DCB1621-8F38-4719-9E5F-E5A2B920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439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39231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02630" y="1854356"/>
            <a:ext cx="6045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128GB total system memory </a:t>
            </a:r>
            <a:r>
              <a:rPr lang="en-US" sz="1400">
                <a:cs typeface="Segoe UI Light" panose="020B0502040204020203" pitchFamily="34" charset="0"/>
              </a:rPr>
              <a:t>and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4TB PCIe </a:t>
            </a:r>
            <a:r>
              <a:rPr lang="en-US" sz="1400" b="1" err="1">
                <a:solidFill>
                  <a:srgbClr val="FF0000"/>
                </a:solidFill>
                <a:cs typeface="Segoe UI Light" panose="020B0502040204020203" pitchFamily="34" charset="0"/>
              </a:rPr>
              <a:t>NVMe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 storag</a:t>
            </a:r>
            <a:r>
              <a:rPr lang="en-US" sz="1400" b="1">
                <a:solidFill>
                  <a:schemeClr val="accent1"/>
                </a:solidFill>
                <a:cs typeface="Segoe UI Light" panose="020B0502040204020203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 </a:t>
            </a:r>
            <a:r>
              <a:rPr lang="en-US" sz="1400">
                <a:cs typeface="Segoe UI Light" panose="020B0502040204020203" pitchFamily="34" charset="0"/>
              </a:rPr>
              <a:t>to optimize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  <a:endParaRPr lang="en-US" sz="1400"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548571" y="968440"/>
            <a:ext cx="58110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high performance client computing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data scientists, programmers, software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61561"/>
              </p:ext>
            </p:extLst>
          </p:nvPr>
        </p:nvGraphicFramePr>
        <p:xfrm>
          <a:off x="592731" y="3181970"/>
          <a:ext cx="576687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5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070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20YQ0042US*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20YQ003NUS*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i9-11950H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T1200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A4000 8GB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(1x16GB)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63ED5-5947-49F2-BB6E-084EC194DBE8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19" name="Picture 4" descr="Image result for javascript logo">
              <a:extLst>
                <a:ext uri="{FF2B5EF4-FFF2-40B4-BE49-F238E27FC236}">
                  <a16:creationId xmlns:a16="http://schemas.microsoft.com/office/drawing/2014/main" id="{FA2370FE-0A25-4DBC-BFA3-018955684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scala logo">
              <a:extLst>
                <a:ext uri="{FF2B5EF4-FFF2-40B4-BE49-F238E27FC236}">
                  <a16:creationId xmlns:a16="http://schemas.microsoft.com/office/drawing/2014/main" id="{829512B0-2709-4523-83B1-A01DDC319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C+ logo">
              <a:extLst>
                <a:ext uri="{FF2B5EF4-FFF2-40B4-BE49-F238E27FC236}">
                  <a16:creationId xmlns:a16="http://schemas.microsoft.com/office/drawing/2014/main" id="{E9A07238-CD1F-4212-AD0D-814358393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 result for C logo">
              <a:extLst>
                <a:ext uri="{FF2B5EF4-FFF2-40B4-BE49-F238E27FC236}">
                  <a16:creationId xmlns:a16="http://schemas.microsoft.com/office/drawing/2014/main" id="{D4EB36E4-F504-4840-BE9E-4D8AEF9F1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Image result for Python logo">
              <a:extLst>
                <a:ext uri="{FF2B5EF4-FFF2-40B4-BE49-F238E27FC236}">
                  <a16:creationId xmlns:a16="http://schemas.microsoft.com/office/drawing/2014/main" id="{56CD9756-36AA-485F-8BFF-0DB52419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matlab logo">
              <a:extLst>
                <a:ext uri="{FF2B5EF4-FFF2-40B4-BE49-F238E27FC236}">
                  <a16:creationId xmlns:a16="http://schemas.microsoft.com/office/drawing/2014/main" id="{CBECD083-54AE-4FB9-9A47-D65C8C5D4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Image result for ruby logo">
              <a:extLst>
                <a:ext uri="{FF2B5EF4-FFF2-40B4-BE49-F238E27FC236}">
                  <a16:creationId xmlns:a16="http://schemas.microsoft.com/office/drawing/2014/main" id="{8F817F49-E971-44D9-946F-1D03429E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Image result for CUDA logo">
              <a:extLst>
                <a:ext uri="{FF2B5EF4-FFF2-40B4-BE49-F238E27FC236}">
                  <a16:creationId xmlns:a16="http://schemas.microsoft.com/office/drawing/2014/main" id="{C3DA1976-D3A0-46A8-986F-D6006803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CUDA logo">
              <a:extLst>
                <a:ext uri="{FF2B5EF4-FFF2-40B4-BE49-F238E27FC236}">
                  <a16:creationId xmlns:a16="http://schemas.microsoft.com/office/drawing/2014/main" id="{14332852-8F5D-4061-A973-AADF1D6E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0" descr="Image result for NVIDIA RAPIDS logo">
              <a:extLst>
                <a:ext uri="{FF2B5EF4-FFF2-40B4-BE49-F238E27FC236}">
                  <a16:creationId xmlns:a16="http://schemas.microsoft.com/office/drawing/2014/main" id="{B358A8B6-8782-4DEC-9A8F-02548D1A1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2" descr="Image result for Linux logo">
            <a:extLst>
              <a:ext uri="{FF2B5EF4-FFF2-40B4-BE49-F238E27FC236}">
                <a16:creationId xmlns:a16="http://schemas.microsoft.com/office/drawing/2014/main" id="{EF7AF070-292B-4B5D-89F2-B03AFF4D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3E6088-EFA5-427C-81BE-3587EF226DFA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C1166D-CC25-4C11-A378-6CF4581B84BB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E83CDB-9B13-401A-ABC2-1AB54D7A271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36" name="Picture 2" descr="images">
            <a:extLst>
              <a:ext uri="{FF2B5EF4-FFF2-40B4-BE49-F238E27FC236}">
                <a16:creationId xmlns:a16="http://schemas.microsoft.com/office/drawing/2014/main" id="{240FB8F1-D97C-447C-9ABA-FEF189F2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45" y="5780612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1D56C006-8722-4E4A-8DCA-6F03E3CC7BB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31" y="1092470"/>
            <a:ext cx="4936068" cy="35134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DD1C14B-6BBE-451D-ACEE-2A14076DEC91}"/>
              </a:ext>
            </a:extLst>
          </p:cNvPr>
          <p:cNvSpPr/>
          <p:nvPr/>
        </p:nvSpPr>
        <p:spPr>
          <a:xfrm>
            <a:off x="6915245" y="1096305"/>
            <a:ext cx="2482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“…obliterates big workflows like nobody's business.”</a:t>
            </a:r>
          </a:p>
          <a:p>
            <a:r>
              <a:rPr lang="en-US" sz="1100" i="1"/>
              <a:t>       -PC Mag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6F740E-B0FF-4D40-A834-F3B9E36FE65E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8" name="Picture 2" descr="Premier Support | Lenovo Philippines">
            <a:extLst>
              <a:ext uri="{FF2B5EF4-FFF2-40B4-BE49-F238E27FC236}">
                <a16:creationId xmlns:a16="http://schemas.microsoft.com/office/drawing/2014/main" id="{44ED290D-FF98-4978-BBED-791BE31E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FABC94C-664E-497C-974F-B1E9A8A3ADC9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E7792AE1-4ED5-4006-ACE3-C1499D6E7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43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plant&#10;&#10;Description automatically generated">
            <a:extLst>
              <a:ext uri="{FF2B5EF4-FFF2-40B4-BE49-F238E27FC236}">
                <a16:creationId xmlns:a16="http://schemas.microsoft.com/office/drawing/2014/main" id="{57213DAE-8524-4F67-AFF6-44BE30167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61" y="382930"/>
            <a:ext cx="11355996" cy="521208"/>
          </a:xfrm>
        </p:spPr>
        <p:txBody>
          <a:bodyPr/>
          <a:lstStyle/>
          <a:p>
            <a:pPr algn="ctr"/>
            <a:r>
              <a:rPr lang="en-US" err="1">
                <a:solidFill>
                  <a:srgbClr val="000000"/>
                </a:solidFill>
                <a:latin typeface="Haettenschweiler" panose="020B0706040902060204" pitchFamily="34" charset="0"/>
              </a:rPr>
              <a:t>ThinkStation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 sz="280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Software Development and Analytics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19161" y="1884743"/>
            <a:ext cx="61294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err="1">
                <a:cs typeface="Segoe UI Light" panose="020B0502040204020203" pitchFamily="34" charset="0"/>
              </a:rPr>
              <a:t>Threadripper</a:t>
            </a:r>
            <a:r>
              <a:rPr lang="en-US" sz="1400">
                <a:cs typeface="Segoe UI Light" panose="020B0502040204020203" pitchFamily="34" charset="0"/>
              </a:rPr>
              <a:t>™ PRO CPUs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Multi-threaded performance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39% higher </a:t>
            </a:r>
            <a:r>
              <a:rPr lang="en-US" sz="1400">
                <a:cs typeface="Segoe UI Light" panose="020B0502040204020203" pitchFamily="34" charset="0"/>
              </a:rPr>
              <a:t>than dual CPU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Latest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 NVIDIA RTX™ GPUs </a:t>
            </a:r>
            <a:r>
              <a:rPr lang="en-US" sz="1400">
                <a:cs typeface="Segoe UI Light" panose="020B0502040204020203" pitchFamily="34" charset="0"/>
              </a:rPr>
              <a:t>with 3</a:t>
            </a:r>
            <a:r>
              <a:rPr lang="en-US" sz="1400" baseline="30000">
                <a:cs typeface="Segoe UI Light" panose="020B0502040204020203" pitchFamily="34" charset="0"/>
              </a:rPr>
              <a:t>rd</a:t>
            </a:r>
            <a:r>
              <a:rPr lang="en-US" sz="1400">
                <a:cs typeface="Segoe UI Light" panose="020B0502040204020203" pitchFamily="34" charset="0"/>
              </a:rPr>
              <a:t> gen Tensor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1TB </a:t>
            </a:r>
            <a:r>
              <a:rPr lang="en-US" sz="1400">
                <a:cs typeface="Segoe UI Light" panose="020B0502040204020203" pitchFamily="34" charset="0"/>
              </a:rPr>
              <a:t>octa channel system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220193" y="1053746"/>
            <a:ext cx="63376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Unprecedented levels of power, performance and flexibility in a single socket CPU platform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software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data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application &amp; systems developers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808133"/>
              </p:ext>
            </p:extLst>
          </p:nvPr>
        </p:nvGraphicFramePr>
        <p:xfrm>
          <a:off x="590966" y="3200576"/>
          <a:ext cx="574562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22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960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32869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30E000DQUS*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30E000ARUS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$5,939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</a:t>
                      </a:r>
                      <a:r>
                        <a:rPr lang="en-US" sz="800"/>
                        <a:t>PRO 3955WX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16c, 3.9GHz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T1000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RTX™ A5000 24GB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(2x16GB) DDR4 3200MHz RDIMM ECC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64GB (4x16GB) DDR4 3200MHz ECC RDIMM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r>
                        <a:rPr lang="en-US" sz="8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2A0CEAC2-AE96-4D96-B6A6-923EE8AF99AA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42" name="Picture 4" descr="Image result for javascript logo">
              <a:extLst>
                <a:ext uri="{FF2B5EF4-FFF2-40B4-BE49-F238E27FC236}">
                  <a16:creationId xmlns:a16="http://schemas.microsoft.com/office/drawing/2014/main" id="{C08D176A-9289-473D-BDA4-70F2A216E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Image result for scala logo">
              <a:extLst>
                <a:ext uri="{FF2B5EF4-FFF2-40B4-BE49-F238E27FC236}">
                  <a16:creationId xmlns:a16="http://schemas.microsoft.com/office/drawing/2014/main" id="{B426EDFE-2385-4543-8174-27FC79AB6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Image result for C+ logo">
              <a:extLst>
                <a:ext uri="{FF2B5EF4-FFF2-40B4-BE49-F238E27FC236}">
                  <a16:creationId xmlns:a16="http://schemas.microsoft.com/office/drawing/2014/main" id="{502B2A8C-C058-483D-99BA-86DCAF643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Image result for C logo">
              <a:extLst>
                <a:ext uri="{FF2B5EF4-FFF2-40B4-BE49-F238E27FC236}">
                  <a16:creationId xmlns:a16="http://schemas.microsoft.com/office/drawing/2014/main" id="{9633B421-BAD4-4423-ACDC-3A643846D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6" descr="Image result for Python logo">
              <a:extLst>
                <a:ext uri="{FF2B5EF4-FFF2-40B4-BE49-F238E27FC236}">
                  <a16:creationId xmlns:a16="http://schemas.microsoft.com/office/drawing/2014/main" id="{F0934C9B-C36D-4536-9341-63EEE8999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matlab logo">
              <a:extLst>
                <a:ext uri="{FF2B5EF4-FFF2-40B4-BE49-F238E27FC236}">
                  <a16:creationId xmlns:a16="http://schemas.microsoft.com/office/drawing/2014/main" id="{319B745F-BF6D-4106-9BE4-5A20837EF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4" descr="Image result for ruby logo">
              <a:extLst>
                <a:ext uri="{FF2B5EF4-FFF2-40B4-BE49-F238E27FC236}">
                  <a16:creationId xmlns:a16="http://schemas.microsoft.com/office/drawing/2014/main" id="{24F6784E-76FC-4EFE-838A-666FEFBDC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6" descr="Image result for CUDA logo">
              <a:extLst>
                <a:ext uri="{FF2B5EF4-FFF2-40B4-BE49-F238E27FC236}">
                  <a16:creationId xmlns:a16="http://schemas.microsoft.com/office/drawing/2014/main" id="{0FFF1A39-F2D9-45BF-8C87-20F64664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8" descr="Image result for CUDA logo">
              <a:extLst>
                <a:ext uri="{FF2B5EF4-FFF2-40B4-BE49-F238E27FC236}">
                  <a16:creationId xmlns:a16="http://schemas.microsoft.com/office/drawing/2014/main" id="{13C5FF70-E15D-495D-B86E-C8286EE57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0" descr="Image result for NVIDIA RAPIDS logo">
              <a:extLst>
                <a:ext uri="{FF2B5EF4-FFF2-40B4-BE49-F238E27FC236}">
                  <a16:creationId xmlns:a16="http://schemas.microsoft.com/office/drawing/2014/main" id="{1B70733E-151C-44AA-B8F1-A7CE7F094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32" descr="Image result for Linux logo">
            <a:extLst>
              <a:ext uri="{FF2B5EF4-FFF2-40B4-BE49-F238E27FC236}">
                <a16:creationId xmlns:a16="http://schemas.microsoft.com/office/drawing/2014/main" id="{270F4283-F716-48AB-B7DB-360E8013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BF01F4-C0FD-4E90-8AD1-B430640382EC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P32p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62A2GAR2US | $1,034 MSRP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B5757-480F-4848-B2EA-07C11B8338DC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120B97-2E81-41C7-9792-58D426AD263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97D50E-93F5-463A-B34C-A3DC8AB1F3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06325" y="1149107"/>
            <a:ext cx="5169856" cy="34323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09E8FA-FB01-46BF-96C5-01F900EE621E}"/>
              </a:ext>
            </a:extLst>
          </p:cNvPr>
          <p:cNvSpPr/>
          <p:nvPr/>
        </p:nvSpPr>
        <p:spPr>
          <a:xfrm>
            <a:off x="6778062" y="1159972"/>
            <a:ext cx="2347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“The ThinkStation P620 throws in everything you could ever need, and then some.”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 - Windows Central</a:t>
            </a:r>
          </a:p>
        </p:txBody>
      </p:sp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21BFF8CD-DCCB-4CFF-8B53-1C4CDC4D365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138" y="1328392"/>
            <a:ext cx="1405416" cy="3538384"/>
          </a:xfrm>
          <a:prstGeom prst="rect">
            <a:avLst/>
          </a:prstGeom>
        </p:spPr>
      </p:pic>
      <p:pic>
        <p:nvPicPr>
          <p:cNvPr id="1026" name="Picture 2" descr="images">
            <a:extLst>
              <a:ext uri="{FF2B5EF4-FFF2-40B4-BE49-F238E27FC236}">
                <a16:creationId xmlns:a16="http://schemas.microsoft.com/office/drawing/2014/main" id="{315A133E-DB53-4DA6-A21F-70A2D9E3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945" y="5783431"/>
            <a:ext cx="1435321" cy="80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80583D1-FA02-42D7-AF16-016E4AEF6722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2TB M.2 PCIe Gen4 </a:t>
            </a:r>
            <a:r>
              <a:rPr lang="en-US" sz="1100" b="1" err="1">
                <a:latin typeface="Arial" pitchFamily="34" charset="0"/>
                <a:cs typeface="Arial" pitchFamily="34" charset="0"/>
              </a:rPr>
              <a:t>NVMe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SSD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4XB1D04758 | $699 MSRP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C8D652F-19D2-483B-AE5A-1236263A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459" y="5881923"/>
            <a:ext cx="728639" cy="7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D3B4D1C-8EAE-4E2F-B476-382C2A28AC83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16GB 3200MHz ECC RAM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4X70Z90847 | $200 MSRP </a:t>
            </a:r>
          </a:p>
        </p:txBody>
      </p:sp>
      <p:pic>
        <p:nvPicPr>
          <p:cNvPr id="40" name="Picture 4" descr="Kingston 16GB KSM32RS4/16MEI Single-Rank DDR4 3200MHz ECC Registered Memory  | AVADirect">
            <a:extLst>
              <a:ext uri="{FF2B5EF4-FFF2-40B4-BE49-F238E27FC236}">
                <a16:creationId xmlns:a16="http://schemas.microsoft.com/office/drawing/2014/main" id="{3D35264B-DB89-4305-9A55-1657AC92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15" y="5805245"/>
            <a:ext cx="841924" cy="8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087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10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14s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48638" y="1850108"/>
            <a:ext cx="6180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Most portable 14” mobile workstation at just over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Immersive A/V experience with Dolby® Audio™ Premium sound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All-new updated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Turing-based </a:t>
            </a:r>
            <a:r>
              <a:rPr lang="en-US" sz="1400">
                <a:cs typeface="Segoe UI Light" panose="020B0502040204020203" pitchFamily="34" charset="0"/>
              </a:rPr>
              <a:t>graphics for lite duty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pro app acceleration in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15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64936" y="995552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all-day performance in an ultraportable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technical educators and mechanical, structural, aerospace, civil,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67322"/>
              </p:ext>
            </p:extLst>
          </p:nvPr>
        </p:nvGraphicFramePr>
        <p:xfrm>
          <a:off x="555382" y="3149350"/>
          <a:ext cx="5787951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20VX009HUS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20VX008XUS*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i5-1145G7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vPro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/>
                        <a:t>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i7-1165G7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(8GB soldered + 8GB DIMM)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256GB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14”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Color, HD Camera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14”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Color, HD Camera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026" name="Picture 2" descr="Image result for lenovo thinkvision P24q">
            <a:extLst>
              <a:ext uri="{FF2B5EF4-FFF2-40B4-BE49-F238E27FC236}">
                <a16:creationId xmlns:a16="http://schemas.microsoft.com/office/drawing/2014/main" id="{86AE2BAA-84B6-4B07-ADF6-5988A732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on a computer&#10;&#10;Description automatically generated">
            <a:extLst>
              <a:ext uri="{FF2B5EF4-FFF2-40B4-BE49-F238E27FC236}">
                <a16:creationId xmlns:a16="http://schemas.microsoft.com/office/drawing/2014/main" id="{FE0B2E9B-48A4-4009-A868-A78ED9BBBB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728" y="1065832"/>
            <a:ext cx="5106086" cy="34040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78C5D0A-432F-4A88-B293-E6605A422BCA}"/>
              </a:ext>
            </a:extLst>
          </p:cNvPr>
          <p:cNvSpPr/>
          <p:nvPr/>
        </p:nvSpPr>
        <p:spPr>
          <a:xfrm>
            <a:off x="7108786" y="1911475"/>
            <a:ext cx="1496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“…a compact solution for those who want as much power as possible in a compact form.”</a:t>
            </a:r>
          </a:p>
          <a:p>
            <a:r>
              <a:rPr lang="en-US" sz="1100" i="1"/>
              <a:t>  -</a:t>
            </a:r>
            <a:r>
              <a:rPr lang="en-US" sz="1100" i="1" err="1"/>
              <a:t>Dealelectronic</a:t>
            </a:r>
            <a:endParaRPr lang="en-US" sz="1100" i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674E5-B2D4-464C-9DC8-B4605C751DF9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26" name="Picture 4" descr="Image result for thinkpad thunderbolt 3 workstation dock">
            <a:extLst>
              <a:ext uri="{FF2B5EF4-FFF2-40B4-BE49-F238E27FC236}">
                <a16:creationId xmlns:a16="http://schemas.microsoft.com/office/drawing/2014/main" id="{2D91D1E5-C46B-490F-83FB-6AA362E7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702" y="5838707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295DF2-A692-4091-B2A2-D02F3D43A9C0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FE9DD1F4-FAAC-413F-83ED-51EC499A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586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4725-5187-4D12-A853-F4AD238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87016"/>
            <a:ext cx="6036718" cy="521208"/>
          </a:xfrm>
        </p:spPr>
        <p:txBody>
          <a:bodyPr/>
          <a:lstStyle/>
          <a:p>
            <a:r>
              <a:rPr lang="en-US" sz="2000"/>
              <a:t>Recommended SMB </a:t>
            </a:r>
            <a:r>
              <a:rPr lang="en-US" sz="2000">
                <a:solidFill>
                  <a:srgbClr val="FF0000"/>
                </a:solidFill>
              </a:rPr>
              <a:t>PRO</a:t>
            </a:r>
            <a:r>
              <a:rPr lang="en-US" sz="2000"/>
              <a:t> Solution 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8FFA-0548-4750-90B0-D4C84F2D3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" y="868560"/>
            <a:ext cx="6036718" cy="5884919"/>
          </a:xfrm>
        </p:spPr>
        <p:txBody>
          <a:bodyPr lIns="0" tIns="0" rIns="0" bIns="0" anchor="t"/>
          <a:lstStyle/>
          <a:p>
            <a:r>
              <a:rPr lang="en-US" sz="1100" b="1">
                <a:latin typeface="Arial"/>
                <a:cs typeface="Arial"/>
              </a:rPr>
              <a:t>Architecture Engineering &amp; Construction (AEC) Workflows</a:t>
            </a: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Mobile-Based Solutions for Engineering and Design</a:t>
            </a: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2" action="ppaction://hlinksldjump"/>
              </a:rPr>
              <a:t>ThinkPad P14s Gen2 Mainstream Ultrabook Workstation for Engineering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3" action="ppaction://hlinksldjump"/>
              </a:rPr>
              <a:t>ThinkPad P15s Gen2 Mainstream Ultrabook Workstation for Engineering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4" action="ppaction://hlinksldjump"/>
              </a:rPr>
              <a:t>ThinkPad P15v Gen2 Mainstream Performance Workstation for Engineering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5" action="ppaction://hlinksldjump"/>
              </a:rPr>
              <a:t>ThinkPad P1 Gen4 </a:t>
            </a:r>
            <a:r>
              <a:rPr lang="en-US" sz="800" err="1">
                <a:latin typeface="Arial"/>
                <a:cs typeface="Arial"/>
                <a:hlinkClick r:id="rId5" action="ppaction://hlinksldjump"/>
              </a:rPr>
              <a:t>Ultraslim</a:t>
            </a:r>
            <a:r>
              <a:rPr lang="en-US" sz="800">
                <a:latin typeface="Arial"/>
                <a:cs typeface="Arial"/>
                <a:hlinkClick r:id="rId5" action="ppaction://hlinksldjump"/>
              </a:rPr>
              <a:t> Workstation for Engineering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6" action="ppaction://hlinksldjump"/>
              </a:rPr>
              <a:t>ThinkPad P15 Gen2 Performance Workstation for Engineering PROS</a:t>
            </a:r>
            <a:endParaRPr lang="en-US" sz="800">
              <a:latin typeface="Arial"/>
              <a:cs typeface="Arial"/>
            </a:endParaRP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Desktop-Based Solutions for Engineering and Design</a:t>
            </a:r>
          </a:p>
          <a:p>
            <a:pPr marL="835660" lvl="2" indent="-149860"/>
            <a:r>
              <a:rPr lang="en-US" sz="800" err="1">
                <a:latin typeface="Arial"/>
                <a:cs typeface="Arial"/>
                <a:hlinkClick r:id="rId7" action="ppaction://hlinksldjump"/>
              </a:rPr>
              <a:t>ThinkStation</a:t>
            </a:r>
            <a:r>
              <a:rPr lang="en-US" sz="800">
                <a:latin typeface="Arial"/>
                <a:cs typeface="Arial"/>
                <a:hlinkClick r:id="rId7" action="ppaction://hlinksldjump"/>
              </a:rPr>
              <a:t> P620 Mainstream/Performance Workstation for Engineering PROS</a:t>
            </a:r>
            <a:endParaRPr lang="en-US" sz="800">
              <a:latin typeface="Arial"/>
              <a:cs typeface="Arial"/>
            </a:endParaRPr>
          </a:p>
          <a:p>
            <a:pPr marL="0" indent="0">
              <a:buNone/>
            </a:pPr>
            <a:endParaRPr lang="en-US" sz="900" b="1"/>
          </a:p>
          <a:p>
            <a:r>
              <a:rPr lang="en-US" sz="1100" b="1">
                <a:latin typeface="Arial"/>
                <a:cs typeface="Arial"/>
              </a:rPr>
              <a:t>Media &amp; Entertainment (M&amp;E) Workflows</a:t>
            </a: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Mobile-Based Solutions:</a:t>
            </a: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8" action="ppaction://hlinksldjump"/>
              </a:rPr>
              <a:t>ThinkPad P1 Gen4 </a:t>
            </a:r>
            <a:r>
              <a:rPr lang="en-US" sz="800" err="1">
                <a:latin typeface="Arial"/>
                <a:cs typeface="Arial"/>
                <a:hlinkClick r:id="rId8" action="ppaction://hlinksldjump"/>
              </a:rPr>
              <a:t>Ultraslim</a:t>
            </a:r>
            <a:r>
              <a:rPr lang="en-US" sz="800">
                <a:latin typeface="Arial"/>
                <a:cs typeface="Arial"/>
                <a:hlinkClick r:id="rId8" action="ppaction://hlinksldjump"/>
              </a:rPr>
              <a:t> Workstation for Creative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9" action="ppaction://hlinksldjump"/>
              </a:rPr>
              <a:t>ThinkPad P15 Gen2 Performance Workstation for Creative PROS</a:t>
            </a:r>
            <a:endParaRPr lang="en-US" sz="800">
              <a:latin typeface="Arial"/>
              <a:cs typeface="Arial"/>
            </a:endParaRP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Desktop-Based Solutions:</a:t>
            </a:r>
          </a:p>
          <a:p>
            <a:pPr marL="835660" lvl="2" indent="-149860"/>
            <a:r>
              <a:rPr lang="en-US" sz="800" err="1">
                <a:latin typeface="Arial"/>
                <a:cs typeface="Arial"/>
                <a:hlinkClick r:id="rId10" action="ppaction://hlinksldjump"/>
              </a:rPr>
              <a:t>ThinkStation</a:t>
            </a:r>
            <a:r>
              <a:rPr lang="en-US" sz="800">
                <a:latin typeface="Arial"/>
                <a:cs typeface="Arial"/>
                <a:hlinkClick r:id="rId10" action="ppaction://hlinksldjump"/>
              </a:rPr>
              <a:t> P620 Advanced  Performance Workstation for Creative PROS</a:t>
            </a:r>
            <a:endParaRPr lang="en-US" sz="800">
              <a:latin typeface="Arial"/>
              <a:cs typeface="Arial"/>
            </a:endParaRPr>
          </a:p>
          <a:p>
            <a:pPr marL="685165" lvl="2" indent="0">
              <a:buNone/>
            </a:pPr>
            <a:endParaRPr lang="en-US" sz="700"/>
          </a:p>
          <a:p>
            <a:r>
              <a:rPr lang="en-US" sz="1100" b="1">
                <a:latin typeface="Arial"/>
                <a:cs typeface="Arial"/>
              </a:rPr>
              <a:t>Software Development &amp; Engineering and Advance Analytics Workflows</a:t>
            </a: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Mobile-Based Solutions:</a:t>
            </a: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11" action="ppaction://hlinksldjump"/>
              </a:rPr>
              <a:t>ThinkPad P14s Gen2 Mainstream Ultrabook Workstation for Software Development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12" action="ppaction://hlinksldjump"/>
              </a:rPr>
              <a:t>ThinkPad P15s Gen2 Mainstream Ultrabook Workstation for Software Development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13" action="ppaction://hlinksldjump"/>
              </a:rPr>
              <a:t>ThinkPad P15v Gen2 Portable Workstation for Software Development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14" action="ppaction://hlinksldjump"/>
              </a:rPr>
              <a:t>ThinkPad P1 Gen4 </a:t>
            </a:r>
            <a:r>
              <a:rPr lang="en-US" sz="800" err="1">
                <a:latin typeface="Arial"/>
                <a:cs typeface="Arial"/>
                <a:hlinkClick r:id="rId14" action="ppaction://hlinksldjump"/>
              </a:rPr>
              <a:t>Ultraslim</a:t>
            </a:r>
            <a:r>
              <a:rPr lang="en-US" sz="800">
                <a:latin typeface="Arial"/>
                <a:cs typeface="Arial"/>
                <a:hlinkClick r:id="rId14" action="ppaction://hlinksldjump"/>
              </a:rPr>
              <a:t> Premium Workstation for Software Development PROS</a:t>
            </a:r>
            <a:endParaRPr lang="en-US" sz="800">
              <a:latin typeface="Arial"/>
              <a:cs typeface="Arial"/>
            </a:endParaRPr>
          </a:p>
          <a:p>
            <a:pPr marL="835660" lvl="2" indent="-149860"/>
            <a:r>
              <a:rPr lang="en-US" sz="800">
                <a:latin typeface="Arial"/>
                <a:cs typeface="Arial"/>
                <a:hlinkClick r:id="rId15" action="ppaction://hlinksldjump"/>
              </a:rPr>
              <a:t>ThinkPad P15 Gen2 Performance Workstation for Software Development PROS</a:t>
            </a:r>
            <a:endParaRPr lang="en-US" sz="800">
              <a:latin typeface="Arial"/>
              <a:cs typeface="Arial"/>
            </a:endParaRPr>
          </a:p>
          <a:p>
            <a:pPr marL="608965" lvl="1" indent="-227965"/>
            <a:r>
              <a:rPr lang="en-US" sz="900" b="1">
                <a:latin typeface="Arial"/>
                <a:cs typeface="Arial"/>
              </a:rPr>
              <a:t>Desktop-Based Solutions:</a:t>
            </a:r>
          </a:p>
          <a:p>
            <a:pPr marL="835660" lvl="2" indent="-149860"/>
            <a:r>
              <a:rPr lang="en-US" sz="800" err="1">
                <a:latin typeface="Arial"/>
                <a:cs typeface="Arial"/>
                <a:hlinkClick r:id="rId16" action="ppaction://hlinksldjump"/>
              </a:rPr>
              <a:t>ThinkStation</a:t>
            </a:r>
            <a:r>
              <a:rPr lang="en-US" sz="800">
                <a:latin typeface="Arial"/>
                <a:cs typeface="Arial"/>
                <a:hlinkClick r:id="rId16" action="ppaction://hlinksldjump"/>
              </a:rPr>
              <a:t> P620 Advanced Performance Data Science Tower Workstation for Data PROS</a:t>
            </a:r>
            <a:endParaRPr lang="en-US" sz="800">
              <a:latin typeface="Arial"/>
              <a:cs typeface="Arial"/>
            </a:endParaRPr>
          </a:p>
          <a:p>
            <a:pPr marL="608965" lvl="1" indent="-227965"/>
            <a:endParaRPr lang="en-US" sz="700"/>
          </a:p>
          <a:p>
            <a:pPr marL="608965" lvl="1" indent="-227965"/>
            <a:endParaRPr lang="en-US" sz="7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</p:txBody>
      </p:sp>
      <p:pic>
        <p:nvPicPr>
          <p:cNvPr id="6" name="Picture Placeholder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0D6E7367-C7BD-4CA1-AB35-45D970E342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9500" y="0"/>
            <a:ext cx="4759324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B3B1D-F5DE-43CF-97EB-591E56BCC7B5}"/>
              </a:ext>
            </a:extLst>
          </p:cNvPr>
          <p:cNvSpPr txBox="1"/>
          <p:nvPr/>
        </p:nvSpPr>
        <p:spPr>
          <a:xfrm>
            <a:off x="1335661" y="6464853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2021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64165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10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48639" y="1845698"/>
            <a:ext cx="5929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Ultrabook workstation with award-winning keyboard and number pad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Immersive A/V experience with Dolby® Audio™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Premium sound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All-new updated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Turing-based </a:t>
            </a:r>
            <a:r>
              <a:rPr lang="en-US" sz="1400">
                <a:cs typeface="Segoe UI Light" panose="020B0502040204020203" pitchFamily="34" charset="0"/>
              </a:rPr>
              <a:t>graphics for lite duty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pro app acceleration in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15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78429" y="972798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all-day performance in a value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technical educators and mechanical, structural, aerospace, civil,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27970"/>
              </p:ext>
            </p:extLst>
          </p:nvPr>
        </p:nvGraphicFramePr>
        <p:xfrm>
          <a:off x="548638" y="3149350"/>
          <a:ext cx="5787951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20W6008DUS*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20W60085US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i5-1145G7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i7-1165G7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(8GB soldered + 8GB DIMM)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</a:t>
                      </a:r>
                      <a:r>
                        <a:rPr lang="en-US" sz="800"/>
                        <a:t>, </a:t>
                      </a:r>
                    </a:p>
                    <a:p>
                      <a:pPr algn="ctr"/>
                      <a:r>
                        <a:rPr lang="en-US" sz="800"/>
                        <a:t>HD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Touch 15.6” </a:t>
                      </a:r>
                      <a:r>
                        <a:rPr lang="en-US" sz="800">
                          <a:cs typeface="Segoe UI Light" panose="020B0502040204020203" pitchFamily="34" charset="0"/>
                        </a:rPr>
                        <a:t>FHD IPS 300nit,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 NTSC Color</a:t>
                      </a:r>
                      <a:r>
                        <a:rPr lang="en-US" sz="800"/>
                        <a:t>, </a:t>
                      </a: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026" name="Picture 2" descr="Image result for lenovo thinkvision P24q">
            <a:extLst>
              <a:ext uri="{FF2B5EF4-FFF2-40B4-BE49-F238E27FC236}">
                <a16:creationId xmlns:a16="http://schemas.microsoft.com/office/drawing/2014/main" id="{86AE2BAA-84B6-4B07-ADF6-5988A732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on a computer&#10;&#10;Description automatically generated">
            <a:extLst>
              <a:ext uri="{FF2B5EF4-FFF2-40B4-BE49-F238E27FC236}">
                <a16:creationId xmlns:a16="http://schemas.microsoft.com/office/drawing/2014/main" id="{9280D505-42F8-440F-A813-2D4CFDD7CC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828" y="1070217"/>
            <a:ext cx="5183768" cy="345584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1CCF8D-6DEB-4EA2-94EA-E66846CA8C8A}"/>
              </a:ext>
            </a:extLst>
          </p:cNvPr>
          <p:cNvSpPr/>
          <p:nvPr/>
        </p:nvSpPr>
        <p:spPr>
          <a:xfrm>
            <a:off x="10417359" y="1002814"/>
            <a:ext cx="1636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Editor’s Choice Award of Laptopmedia.com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973344-1C42-4749-84F9-2B10A2D99EB7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26" name="Picture 4" descr="Image result for thinkpad thunderbolt 3 workstation dock">
            <a:extLst>
              <a:ext uri="{FF2B5EF4-FFF2-40B4-BE49-F238E27FC236}">
                <a16:creationId xmlns:a16="http://schemas.microsoft.com/office/drawing/2014/main" id="{D096588D-087E-4088-89DD-B19A76F5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88" y="582856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99B438D-CE22-408A-A6E0-4446F7D207FE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E9C330CC-8690-42D5-B970-80330939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276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10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15v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82980" y="1871206"/>
            <a:ext cx="6505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Now available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A2000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stunning 15.6” IPS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4K UHD display </a:t>
            </a:r>
            <a:r>
              <a:rPr lang="en-US" sz="1400">
                <a:cs typeface="Segoe UI Light" panose="020B0502040204020203" pitchFamily="34" charset="0"/>
              </a:rPr>
              <a:t>with color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High-capacity battery 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44402" y="998051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 brilliant visual workspace and exceptional performance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technical educators and mechanical, structural, aerospace, civil,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52528"/>
              </p:ext>
            </p:extLst>
          </p:nvPr>
        </p:nvGraphicFramePr>
        <p:xfrm>
          <a:off x="536983" y="3187898"/>
          <a:ext cx="5787951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21A90036US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21A90039US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38801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T600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</a:t>
                      </a:r>
                      <a:r>
                        <a:rPr lang="en-US" sz="800"/>
                        <a:t>®</a:t>
                      </a:r>
                      <a:r>
                        <a:rPr lang="pt-BR" sz="800"/>
                        <a:t> T1200 4GB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32GB (1x32GB) </a:t>
                      </a:r>
                      <a:r>
                        <a:rPr lang="en-US" sz="800"/>
                        <a:t>DDR4 3200MHz</a:t>
                      </a:r>
                      <a:endParaRPr lang="de-D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300nits Anti-glare, 45% NTSC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15.6" FHD (1920x1080) IPS 300nitt, 45% NTSC Color,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026" name="Picture 2" descr="Image result for lenovo thinkvision P24q">
            <a:extLst>
              <a:ext uri="{FF2B5EF4-FFF2-40B4-BE49-F238E27FC236}">
                <a16:creationId xmlns:a16="http://schemas.microsoft.com/office/drawing/2014/main" id="{86AE2BAA-84B6-4B07-ADF6-5988A732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5268147-A6B5-422D-8D3D-C57BA864EC76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77670-33D0-4F8F-98DE-E23F7B7BB6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7" name="Picture 6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id="{185BCC53-85F3-4BCE-9708-D06C97EA59B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305" y="1070878"/>
            <a:ext cx="5098847" cy="33992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65C2345-557B-4A96-A40C-7CB1E3A6F1A6}"/>
              </a:ext>
            </a:extLst>
          </p:cNvPr>
          <p:cNvSpPr txBox="1"/>
          <p:nvPr/>
        </p:nvSpPr>
        <p:spPr>
          <a:xfrm>
            <a:off x="7278072" y="1871206"/>
            <a:ext cx="132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“Increased flexibility within the 15-inch space…for professional workflows.”</a:t>
            </a:r>
          </a:p>
          <a:p>
            <a:r>
              <a:rPr lang="en-US" sz="1200" i="1">
                <a:latin typeface="Arial" pitchFamily="34" charset="0"/>
                <a:cs typeface="Arial" pitchFamily="34" charset="0"/>
              </a:rPr>
              <a:t>- </a:t>
            </a:r>
            <a:r>
              <a:rPr lang="en-US" sz="1200" i="1" err="1">
                <a:latin typeface="Arial" pitchFamily="34" charset="0"/>
                <a:cs typeface="Arial" pitchFamily="34" charset="0"/>
              </a:rPr>
              <a:t>Hexus</a:t>
            </a:r>
            <a:endParaRPr lang="en-US" sz="12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84ECE-AF00-478E-8D09-5AFB2E980B0C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1" name="Picture 2" descr="Premier Support | Lenovo Philippines">
            <a:extLst>
              <a:ext uri="{FF2B5EF4-FFF2-40B4-BE49-F238E27FC236}">
                <a16:creationId xmlns:a16="http://schemas.microsoft.com/office/drawing/2014/main" id="{7A7884F0-5BC8-47B2-9A6F-68CE54F3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DE2E9D5-08BE-479E-8EFE-D23B056850B6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1374D10-AA0F-4CE0-83AF-DE6202F2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498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784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</a:t>
            </a:r>
            <a:r>
              <a:rPr lang="en-US">
                <a:latin typeface="Haettenschweiler" panose="020B0706040902060204" pitchFamily="34" charset="0"/>
              </a:rPr>
              <a:t> Gen4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36983" y="1820552"/>
            <a:ext cx="6180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Premium user experience with Dolby Atmos® sound and Dolby Vision™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Larger 90WH battery with Rapid Charge technology for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max uptime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71684" y="953910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technical educators and mechanical, structural, aerospace, civil,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026" name="Picture 2" descr="Image result for lenovo thinkvision P24q">
            <a:extLst>
              <a:ext uri="{FF2B5EF4-FFF2-40B4-BE49-F238E27FC236}">
                <a16:creationId xmlns:a16="http://schemas.microsoft.com/office/drawing/2014/main" id="{86AE2BAA-84B6-4B07-ADF6-5988A732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9EF1A14C-AFDF-4771-94F1-DD9F609AD6F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26" y="1061153"/>
            <a:ext cx="5061142" cy="33777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04F23B-C0BB-4C9D-B3CD-2F39A702CAD5}"/>
              </a:ext>
            </a:extLst>
          </p:cNvPr>
          <p:cNvSpPr/>
          <p:nvPr/>
        </p:nvSpPr>
        <p:spPr>
          <a:xfrm>
            <a:off x="9843711" y="1173554"/>
            <a:ext cx="19520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“A lean mean workstation with great performance without the bulk.”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   - Storage Review</a:t>
            </a:r>
            <a:endParaRPr lang="en-US" sz="600" i="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68147-A6B5-422D-8D3D-C57BA864EC76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277670-33D0-4F8F-98DE-E23F7B7BB6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9094A-2008-4115-ADCE-72AB03D98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51622"/>
              </p:ext>
            </p:extLst>
          </p:nvPr>
        </p:nvGraphicFramePr>
        <p:xfrm>
          <a:off x="536983" y="3119349"/>
          <a:ext cx="578795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233539978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38155769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788747941"/>
                    </a:ext>
                  </a:extLst>
                </a:gridCol>
              </a:tblGrid>
              <a:tr h="21221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601490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20Y3003MUS*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20Y30033US*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635605486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743608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 i7-11800H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8415944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NVIDIA® T1200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5838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16GB (1x16GB) </a:t>
                      </a:r>
                      <a:r>
                        <a:rPr lang="en-US" sz="800"/>
                        <a:t>DDR4 3200MHz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54180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349118"/>
                  </a:ext>
                </a:extLst>
              </a:tr>
              <a:tr h="364441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400nit, 100% sRGB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16.0" WQUXGA (3840x2400) “UHD+” IPS 600nit, Factory-Color-Calibrated 100% Adobe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631784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595763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9E40E73-D38D-48E2-A616-44D552D0758B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ED11B551-92A6-46B5-9058-63E50E73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5EA96FD-4F99-4ADC-A5C5-37FBEB3A02DE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FE628547-56CA-4D0B-BD69-A0EF019B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304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668" y="402965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39035" y="1848346"/>
            <a:ext cx="6304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XR-ready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 </a:t>
            </a:r>
            <a:r>
              <a:rPr lang="en-US" sz="1400">
                <a:cs typeface="Segoe UI Light" panose="020B0502040204020203" pitchFamily="34" charset="0"/>
              </a:rPr>
              <a:t>to transcend design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272232" y="970761"/>
            <a:ext cx="62086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high performance workstation computing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technical educators and mechanical, structural, aerospace, civil, and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29897"/>
              </p:ext>
            </p:extLst>
          </p:nvPr>
        </p:nvGraphicFramePr>
        <p:xfrm>
          <a:off x="539247" y="3203943"/>
          <a:ext cx="5785687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57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26620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23710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20YQ0031US*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20YQ003WUS*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NVIDIA® T1200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500nit, 100% sRGB Color, Dolby Vision,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500nit, 100% sRGB Color, Dolby Vision,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2CF72AE-6B2A-4283-AA5D-8452651BD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655" y="1071641"/>
            <a:ext cx="5056979" cy="33707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2C37C0E-52D8-4E1F-A60F-44B8A8525261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35" name="Picture 2" descr="Image result for lenovo thinkvision P24q">
            <a:extLst>
              <a:ext uri="{FF2B5EF4-FFF2-40B4-BE49-F238E27FC236}">
                <a16:creationId xmlns:a16="http://schemas.microsoft.com/office/drawing/2014/main" id="{38A5D595-5B64-4E69-AB4B-0A90694C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779B870-FA7C-4BC1-8553-2D3A5A449F6A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40" name="Picture 2" descr="Image result for solidworks logo">
              <a:extLst>
                <a:ext uri="{FF2B5EF4-FFF2-40B4-BE49-F238E27FC236}">
                  <a16:creationId xmlns:a16="http://schemas.microsoft.com/office/drawing/2014/main" id="{731A7E69-48A4-4AF7-A430-CFDD18B06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siemens nx logo">
              <a:extLst>
                <a:ext uri="{FF2B5EF4-FFF2-40B4-BE49-F238E27FC236}">
                  <a16:creationId xmlns:a16="http://schemas.microsoft.com/office/drawing/2014/main" id="{8615269C-C87B-4F55-8A43-97BFC97D2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Image result for autodesk revit logo">
              <a:extLst>
                <a:ext uri="{FF2B5EF4-FFF2-40B4-BE49-F238E27FC236}">
                  <a16:creationId xmlns:a16="http://schemas.microsoft.com/office/drawing/2014/main" id="{4C4BB7EC-A7A2-4892-AE15-C1E28D2C6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4" descr="Image result for autodesk autocad logo">
              <a:extLst>
                <a:ext uri="{FF2B5EF4-FFF2-40B4-BE49-F238E27FC236}">
                  <a16:creationId xmlns:a16="http://schemas.microsoft.com/office/drawing/2014/main" id="{5741AE49-E27B-4658-9CAA-B78284A44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6" descr="Image result for PTC creo logo">
              <a:extLst>
                <a:ext uri="{FF2B5EF4-FFF2-40B4-BE49-F238E27FC236}">
                  <a16:creationId xmlns:a16="http://schemas.microsoft.com/office/drawing/2014/main" id="{3EA35052-7CED-4D95-A741-66641A4AA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Bentley software logo">
              <a:extLst>
                <a:ext uri="{FF2B5EF4-FFF2-40B4-BE49-F238E27FC236}">
                  <a16:creationId xmlns:a16="http://schemas.microsoft.com/office/drawing/2014/main" id="{2F4437B0-2B1C-4230-AFFF-57784CA20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325AD34-99D0-4B68-BCFF-53D9F57D8D87}"/>
              </a:ext>
            </a:extLst>
          </p:cNvPr>
          <p:cNvSpPr/>
          <p:nvPr/>
        </p:nvSpPr>
        <p:spPr>
          <a:xfrm>
            <a:off x="6915245" y="1096305"/>
            <a:ext cx="2482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“…obliterates big workflows like nobody's business.”</a:t>
            </a:r>
          </a:p>
          <a:p>
            <a:r>
              <a:rPr lang="en-US" sz="1100" i="1"/>
              <a:t>       -PC Mag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512A1A-9211-4318-B386-E6FD16E730E6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187462-FA17-4052-BD8C-3573DAC2CC1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37213F-DEE0-4F60-AD78-8CEF8A0F4A2A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7" name="Picture 2" descr="Premier Support | Lenovo Philippines">
            <a:extLst>
              <a:ext uri="{FF2B5EF4-FFF2-40B4-BE49-F238E27FC236}">
                <a16:creationId xmlns:a16="http://schemas.microsoft.com/office/drawing/2014/main" id="{F9FFC44E-A8A1-4C2F-863B-F81B32D5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017F10-26AB-48A9-AD64-E90E9BF27952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F51BCDAB-B73A-48B7-B103-06BD8681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276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lant&#10;&#10;Description automatically generated">
            <a:extLst>
              <a:ext uri="{FF2B5EF4-FFF2-40B4-BE49-F238E27FC236}">
                <a16:creationId xmlns:a16="http://schemas.microsoft.com/office/drawing/2014/main" id="{2EB50394-ADFE-403A-8427-34C90C92D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38471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ThinkStation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 or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316299" y="1935308"/>
            <a:ext cx="63434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b="1" err="1">
                <a:solidFill>
                  <a:srgbClr val="FF0000"/>
                </a:solidFill>
                <a:cs typeface="Segoe UI Light" panose="020B0502040204020203" pitchFamily="34" charset="0"/>
              </a:rPr>
              <a:t>Threadripper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™ PRO </a:t>
            </a:r>
            <a:r>
              <a:rPr lang="en-US" sz="1400">
                <a:cs typeface="Segoe UI Light" panose="020B0502040204020203" pitchFamily="34" charset="0"/>
              </a:rPr>
              <a:t>CPUs with up to 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Base clock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14% higher </a:t>
            </a:r>
            <a:r>
              <a:rPr lang="en-US" sz="1400">
                <a:cs typeface="Segoe UI Light" panose="020B0502040204020203" pitchFamily="34" charset="0"/>
              </a:rPr>
              <a:t>than similar core density competitor CPUs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Ampere-based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NVIDIA® RTX™ graphics </a:t>
            </a:r>
            <a:r>
              <a:rPr lang="en-US" sz="1400">
                <a:cs typeface="Segoe UI Light" panose="020B0502040204020203" pitchFamily="34" charset="0"/>
              </a:rPr>
              <a:t>with 2</a:t>
            </a:r>
            <a:r>
              <a:rPr lang="en-US" sz="1400" baseline="30000">
                <a:cs typeface="Segoe UI Light" panose="020B0502040204020203" pitchFamily="34" charset="0"/>
              </a:rPr>
              <a:t>nd</a:t>
            </a:r>
            <a:r>
              <a:rPr lang="en-US" sz="1400">
                <a:cs typeface="Segoe UI Light" panose="020B0502040204020203" pitchFamily="34" charset="0"/>
              </a:rPr>
              <a:t> gen RT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1TB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octa-channel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16299" y="1070218"/>
            <a:ext cx="62102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Unprecedented levels of power, performance and flexibility in a single socket CPU platform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mechanical, structural, aerospace, civil,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industrial engineering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16E73FA3-B942-4E81-A326-CDB8C3C92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36506"/>
              </p:ext>
            </p:extLst>
          </p:nvPr>
        </p:nvGraphicFramePr>
        <p:xfrm>
          <a:off x="571778" y="3237348"/>
          <a:ext cx="5764811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742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73626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351443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30E000DSUS*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30E000DPUS*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   12c 4.0GHz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T600 4GB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RTX™ A4000 16GB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(2x16GB) DDR4 3200MHz ECC RDIMM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(2x16GB) DDR4 3200MHz ECC RDIMM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01361D1F-167E-4337-809C-92ABA16CA61B}"/>
              </a:ext>
            </a:extLst>
          </p:cNvPr>
          <p:cNvGrpSpPr/>
          <p:nvPr/>
        </p:nvGrpSpPr>
        <p:grpSpPr>
          <a:xfrm>
            <a:off x="6818353" y="4995198"/>
            <a:ext cx="2341990" cy="1513766"/>
            <a:chOff x="7022587" y="4950771"/>
            <a:chExt cx="2341990" cy="1513766"/>
          </a:xfrm>
        </p:grpSpPr>
        <p:pic>
          <p:nvPicPr>
            <p:cNvPr id="26" name="Picture 2" descr="Image result for solidworks logo">
              <a:extLst>
                <a:ext uri="{FF2B5EF4-FFF2-40B4-BE49-F238E27FC236}">
                  <a16:creationId xmlns:a16="http://schemas.microsoft.com/office/drawing/2014/main" id="{9DAF73EC-8262-4C5E-BEBA-5A0F07A3C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Image result for siemens nx logo">
              <a:extLst>
                <a:ext uri="{FF2B5EF4-FFF2-40B4-BE49-F238E27FC236}">
                  <a16:creationId xmlns:a16="http://schemas.microsoft.com/office/drawing/2014/main" id="{FC58446D-542F-4754-97F1-B2FF53D80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Image result for autodesk revit logo">
              <a:extLst>
                <a:ext uri="{FF2B5EF4-FFF2-40B4-BE49-F238E27FC236}">
                  <a16:creationId xmlns:a16="http://schemas.microsoft.com/office/drawing/2014/main" id="{DFC2A18B-AD7D-4B4F-B4CD-7CBD83952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Image result for autodesk autocad logo">
              <a:extLst>
                <a:ext uri="{FF2B5EF4-FFF2-40B4-BE49-F238E27FC236}">
                  <a16:creationId xmlns:a16="http://schemas.microsoft.com/office/drawing/2014/main" id="{5BB24951-0309-4F62-8DB5-775CF04F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Image result for PTC creo logo">
              <a:extLst>
                <a:ext uri="{FF2B5EF4-FFF2-40B4-BE49-F238E27FC236}">
                  <a16:creationId xmlns:a16="http://schemas.microsoft.com/office/drawing/2014/main" id="{EFC58CBD-C237-4916-9AE1-86BEE5EF6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Bentley software logo">
              <a:extLst>
                <a:ext uri="{FF2B5EF4-FFF2-40B4-BE49-F238E27FC236}">
                  <a16:creationId xmlns:a16="http://schemas.microsoft.com/office/drawing/2014/main" id="{F96BEADF-4A33-4430-96C2-78395AE25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Graphic 32" descr="Add">
            <a:extLst>
              <a:ext uri="{FF2B5EF4-FFF2-40B4-BE49-F238E27FC236}">
                <a16:creationId xmlns:a16="http://schemas.microsoft.com/office/drawing/2014/main" id="{3A9467B0-4275-4673-B944-2E1D75FB16B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00562" y="5509592"/>
            <a:ext cx="523220" cy="52322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1A992E3-9649-4FDD-932C-FDF305AA18BD}"/>
              </a:ext>
            </a:extLst>
          </p:cNvPr>
          <p:cNvGrpSpPr/>
          <p:nvPr/>
        </p:nvGrpSpPr>
        <p:grpSpPr>
          <a:xfrm>
            <a:off x="9897758" y="4966399"/>
            <a:ext cx="2088711" cy="1547569"/>
            <a:chOff x="9897758" y="4966399"/>
            <a:chExt cx="2088711" cy="1547569"/>
          </a:xfrm>
        </p:grpSpPr>
        <p:pic>
          <p:nvPicPr>
            <p:cNvPr id="36" name="Picture 18" descr="Image result for autodesk 3ds max logo">
              <a:extLst>
                <a:ext uri="{FF2B5EF4-FFF2-40B4-BE49-F238E27FC236}">
                  <a16:creationId xmlns:a16="http://schemas.microsoft.com/office/drawing/2014/main" id="{53DC9C3B-BF95-4DBA-876A-57A591983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8705" y="4966399"/>
              <a:ext cx="987764" cy="98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0" descr="Image result for V-Ray logo">
              <a:extLst>
                <a:ext uri="{FF2B5EF4-FFF2-40B4-BE49-F238E27FC236}">
                  <a16:creationId xmlns:a16="http://schemas.microsoft.com/office/drawing/2014/main" id="{F4F9DFF0-F215-4D46-B27B-B91E7C8C8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923" y="5606296"/>
              <a:ext cx="619957" cy="6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 descr="Image result for unreal engine logo">
              <a:extLst>
                <a:ext uri="{FF2B5EF4-FFF2-40B4-BE49-F238E27FC236}">
                  <a16:creationId xmlns:a16="http://schemas.microsoft.com/office/drawing/2014/main" id="{890CE308-7DAA-408A-A675-1B1B8D2A2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067" y="5937703"/>
              <a:ext cx="545325" cy="56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Image result for autodesk maya logo">
              <a:extLst>
                <a:ext uri="{FF2B5EF4-FFF2-40B4-BE49-F238E27FC236}">
                  <a16:creationId xmlns:a16="http://schemas.microsoft.com/office/drawing/2014/main" id="{6DA733A1-D115-4156-BD76-75D220144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7758" y="5152484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6" descr="Image result for Lumion logo">
              <a:extLst>
                <a:ext uri="{FF2B5EF4-FFF2-40B4-BE49-F238E27FC236}">
                  <a16:creationId xmlns:a16="http://schemas.microsoft.com/office/drawing/2014/main" id="{CA573058-474F-426B-BDD8-C5C4863C7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91" y="5937703"/>
              <a:ext cx="423520" cy="5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E94E47C-4947-48C8-93BD-0A63C273EA35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2EBF-2845-40B6-8625-0BE623393D72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51" name="Picture Placeholder 5" descr="A person using a computer&#10;&#10;Description automatically generated">
            <a:extLst>
              <a:ext uri="{FF2B5EF4-FFF2-40B4-BE49-F238E27FC236}">
                <a16:creationId xmlns:a16="http://schemas.microsoft.com/office/drawing/2014/main" id="{94A4B341-CBD2-4C3D-926A-0AA5B4FF675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6" r="-371"/>
          <a:stretch/>
        </p:blipFill>
        <p:spPr>
          <a:xfrm>
            <a:off x="6835021" y="1086894"/>
            <a:ext cx="5173559" cy="3135937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54E17AE-3F8F-43D3-956D-FFA9E78230B3}"/>
              </a:ext>
            </a:extLst>
          </p:cNvPr>
          <p:cNvSpPr/>
          <p:nvPr/>
        </p:nvSpPr>
        <p:spPr>
          <a:xfrm>
            <a:off x="6971086" y="2659469"/>
            <a:ext cx="16727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ThinkStation P620 throws in everything you could ever need, and then some.”</a:t>
            </a:r>
          </a:p>
          <a:p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Windows Central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FB0B7D-C7A0-4C5B-92F5-E2D37991A6F9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47" name="Picture 2" descr="images">
            <a:extLst>
              <a:ext uri="{FF2B5EF4-FFF2-40B4-BE49-F238E27FC236}">
                <a16:creationId xmlns:a16="http://schemas.microsoft.com/office/drawing/2014/main" id="{B1EB31AC-8822-48A4-BCA1-AFDA938B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24E7401-24C0-4180-A997-BDD9A266EF62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NVIDIA® RTX™ A5000 16GB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4X61D97085 | $2,999 MSRP</a:t>
            </a:r>
          </a:p>
        </p:txBody>
      </p:sp>
      <p:pic>
        <p:nvPicPr>
          <p:cNvPr id="55" name="Picture 2" descr="NVIDIA RTX A5000">
            <a:extLst>
              <a:ext uri="{FF2B5EF4-FFF2-40B4-BE49-F238E27FC236}">
                <a16:creationId xmlns:a16="http://schemas.microsoft.com/office/drawing/2014/main" id="{3E374E79-1590-45BE-B63F-C540E94B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801" y="5887527"/>
            <a:ext cx="693397" cy="6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2DDD7F-88FF-42B1-AF2C-3A82FECF7DB8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16GB 3200MHz ECC RAM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4X70Z90847 | $200 MSRP </a:t>
            </a:r>
          </a:p>
        </p:txBody>
      </p:sp>
      <p:pic>
        <p:nvPicPr>
          <p:cNvPr id="45" name="Picture 4" descr="Kingston 16GB KSM32RS4/16MEI Single-Rank DDR4 3200MHz ECC Registered Memory  | AVADirect">
            <a:extLst>
              <a:ext uri="{FF2B5EF4-FFF2-40B4-BE49-F238E27FC236}">
                <a16:creationId xmlns:a16="http://schemas.microsoft.com/office/drawing/2014/main" id="{51440987-03FA-4355-9CB9-10500E20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15" y="5805245"/>
            <a:ext cx="841924" cy="8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617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2562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 Gen4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Creative Arts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2706" y="4526062"/>
            <a:ext cx="478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91319" y="1729920"/>
            <a:ext cx="62356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Premium user experience with Dolby Atmos® sound and Dolby Vision™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Stunning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UHD+ HDR </a:t>
            </a:r>
            <a:r>
              <a:rPr lang="en-US" sz="1400">
                <a:cs typeface="Segoe UI Light" panose="020B0502040204020203" pitchFamily="34" charset="0"/>
              </a:rPr>
              <a:t>option with Wacom® support for intuitive drafting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517458" y="1021758"/>
            <a:ext cx="55769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media &amp; digital arts educators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10061"/>
              </p:ext>
            </p:extLst>
          </p:nvPr>
        </p:nvGraphicFramePr>
        <p:xfrm>
          <a:off x="491319" y="3004454"/>
          <a:ext cx="5938325" cy="241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155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743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9685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244174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20Y3003MUS*</a:t>
                      </a:r>
                      <a:endParaRPr lang="en-US" sz="9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20Y3003TUS*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$4,199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i9-11950H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NVIDIA® T1200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GeForce RTX™ 3080 16GB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35812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400nit, 100% sRGB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16.0" WQUXGA (3840x2400) “UHD+” IPS 600nit, Factory-Color-Calibrated, 100% Adobe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24417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DBCA5F6-64B3-48ED-998D-5E90B95D8875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11268" name="Picture 4" descr="Image result for adobe creative suite logos">
              <a:extLst>
                <a:ext uri="{FF2B5EF4-FFF2-40B4-BE49-F238E27FC236}">
                  <a16:creationId xmlns:a16="http://schemas.microsoft.com/office/drawing/2014/main" id="{22892AC6-CB3D-4990-AA7F-40C68AFD3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Image result for Zbrush logo">
              <a:extLst>
                <a:ext uri="{FF2B5EF4-FFF2-40B4-BE49-F238E27FC236}">
                  <a16:creationId xmlns:a16="http://schemas.microsoft.com/office/drawing/2014/main" id="{CFE3BF9F-480C-4BBC-AA75-56BCC6FAA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Image result for Cinema 4d logo">
              <a:extLst>
                <a:ext uri="{FF2B5EF4-FFF2-40B4-BE49-F238E27FC236}">
                  <a16:creationId xmlns:a16="http://schemas.microsoft.com/office/drawing/2014/main" id="{B9139007-0167-45C1-AB42-79CB88922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4" descr="Image result for autodesk maya logo">
              <a:extLst>
                <a:ext uri="{FF2B5EF4-FFF2-40B4-BE49-F238E27FC236}">
                  <a16:creationId xmlns:a16="http://schemas.microsoft.com/office/drawing/2014/main" id="{E0EC01B0-C133-43D0-9A62-672BED06D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Image result for blender logo">
              <a:extLst>
                <a:ext uri="{FF2B5EF4-FFF2-40B4-BE49-F238E27FC236}">
                  <a16:creationId xmlns:a16="http://schemas.microsoft.com/office/drawing/2014/main" id="{55EAF0A3-B08A-41AC-9719-A0630291D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DF0B2E80-9E50-406B-A47B-A0E384DCF55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589" y="1070218"/>
            <a:ext cx="4990419" cy="29014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728540-C304-402B-8F6E-923410CA3F91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9" name="Picture 2" descr="Image result for lenovo thinkvision P24q">
            <a:extLst>
              <a:ext uri="{FF2B5EF4-FFF2-40B4-BE49-F238E27FC236}">
                <a16:creationId xmlns:a16="http://schemas.microsoft.com/office/drawing/2014/main" id="{0CB15204-E4BC-4E7A-8217-D25475D8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6BAA4C-79EB-4F07-AFA8-7B42274396F8}"/>
              </a:ext>
            </a:extLst>
          </p:cNvPr>
          <p:cNvSpPr/>
          <p:nvPr/>
        </p:nvSpPr>
        <p:spPr>
          <a:xfrm>
            <a:off x="6915806" y="2137113"/>
            <a:ext cx="12049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“The best combination of performance, weight, screen quality, and battery life.”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-</a:t>
            </a:r>
            <a:r>
              <a:rPr lang="en-US" sz="1100" i="1" err="1">
                <a:solidFill>
                  <a:schemeClr val="bg1"/>
                </a:solidFill>
              </a:rPr>
              <a:t>Wirecutter</a:t>
            </a:r>
            <a:endParaRPr lang="en-US" sz="1100" i="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A20FA-5618-48B0-A905-A145509A36AE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D86EE5-B415-40B5-8A65-572A788DA6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4334C13-50D3-4D9E-AE97-371D8B05749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0" name="Picture 2" descr="Premier Support | Lenovo Philippines">
            <a:extLst>
              <a:ext uri="{FF2B5EF4-FFF2-40B4-BE49-F238E27FC236}">
                <a16:creationId xmlns:a16="http://schemas.microsoft.com/office/drawing/2014/main" id="{012A2718-EB25-4607-BDDC-8ED6C2B8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7A36B4-4914-471B-9F48-C6655B0E5DBF}"/>
              </a:ext>
            </a:extLst>
          </p:cNvPr>
          <p:cNvSpPr txBox="1"/>
          <p:nvPr/>
        </p:nvSpPr>
        <p:spPr>
          <a:xfrm>
            <a:off x="9909210" y="6687730"/>
            <a:ext cx="2214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*GeForce-based systems NOT ISV-certified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5C68F-A527-4953-9D5D-E7872491ED71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1058DABA-4B41-4DF1-A3A1-1EEB4459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7236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20328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Creative Arts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13041" y="4536765"/>
            <a:ext cx="478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optimal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43457" y="1723505"/>
            <a:ext cx="62777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XR-ready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 </a:t>
            </a:r>
            <a:r>
              <a:rPr lang="en-US" sz="1400">
                <a:cs typeface="Segoe UI Light" panose="020B0502040204020203" pitchFamily="34" charset="0"/>
              </a:rPr>
              <a:t>to transcend design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 </a:t>
            </a:r>
            <a:r>
              <a:rPr lang="en-US" sz="1400">
                <a:cs typeface="Segoe UI Light" panose="020B0502040204020203" pitchFamily="34" charset="0"/>
              </a:rPr>
              <a:t>to optimize workflow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645158" y="1070217"/>
            <a:ext cx="56270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high performance visual computing and rapid rendering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media &amp; digital arts educators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58274"/>
              </p:ext>
            </p:extLst>
          </p:nvPr>
        </p:nvGraphicFramePr>
        <p:xfrm>
          <a:off x="556798" y="3085426"/>
          <a:ext cx="5894073" cy="218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798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6364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60628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58725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20YQ003WUS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20YQ0030US*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i7-11800H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25011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A3000 6GB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25011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500nits Anti-glare, 100% sRGB Color, Dolby Vision,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500nits Anti-glare, 100% sRGB Color, Dolby Vision,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5872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C23D990-69E3-4502-92A9-0BA08F043D97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35" name="Picture 4" descr="Image result for adobe creative suite logos">
              <a:extLst>
                <a:ext uri="{FF2B5EF4-FFF2-40B4-BE49-F238E27FC236}">
                  <a16:creationId xmlns:a16="http://schemas.microsoft.com/office/drawing/2014/main" id="{2EF9BDD1-0932-4A80-88AF-39C05AE97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Image result for Zbrush logo">
              <a:extLst>
                <a:ext uri="{FF2B5EF4-FFF2-40B4-BE49-F238E27FC236}">
                  <a16:creationId xmlns:a16="http://schemas.microsoft.com/office/drawing/2014/main" id="{68E6DB1A-5B1F-4286-A69D-C6A6D1D3B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Image result for Cinema 4d logo">
              <a:extLst>
                <a:ext uri="{FF2B5EF4-FFF2-40B4-BE49-F238E27FC236}">
                  <a16:creationId xmlns:a16="http://schemas.microsoft.com/office/drawing/2014/main" id="{11EC3BF1-5C33-4788-ACD9-B3BE5531D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Image result for autodesk maya logo">
              <a:extLst>
                <a:ext uri="{FF2B5EF4-FFF2-40B4-BE49-F238E27FC236}">
                  <a16:creationId xmlns:a16="http://schemas.microsoft.com/office/drawing/2014/main" id="{8094E185-96BB-4D01-8CCD-ADD70F805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Image result for blender logo">
              <a:extLst>
                <a:ext uri="{FF2B5EF4-FFF2-40B4-BE49-F238E27FC236}">
                  <a16:creationId xmlns:a16="http://schemas.microsoft.com/office/drawing/2014/main" id="{A4C5964E-8B3A-4289-BB8A-AA841558C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53082BF3-FAC7-4204-8103-1A9D25EFC9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514" y="1070217"/>
            <a:ext cx="5145055" cy="29913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0B8D32-A1C5-473C-BC4F-CBECC2904D18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18" name="Picture 2" descr="Image result for lenovo thinkvision P24q">
            <a:extLst>
              <a:ext uri="{FF2B5EF4-FFF2-40B4-BE49-F238E27FC236}">
                <a16:creationId xmlns:a16="http://schemas.microsoft.com/office/drawing/2014/main" id="{9AD1166A-3F44-49A9-9D28-F563BD62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FC71CE-DFF9-4BB1-8803-F5ED10D3507C}"/>
              </a:ext>
            </a:extLst>
          </p:cNvPr>
          <p:cNvSpPr/>
          <p:nvPr/>
        </p:nvSpPr>
        <p:spPr>
          <a:xfrm>
            <a:off x="6854637" y="2552378"/>
            <a:ext cx="11291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“…obliterates big workflows like nobody's business.”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    -</a:t>
            </a:r>
            <a:r>
              <a:rPr lang="en-US" sz="1100" i="1" err="1">
                <a:solidFill>
                  <a:schemeClr val="bg1"/>
                </a:solidFill>
              </a:rPr>
              <a:t>PCMag</a:t>
            </a:r>
            <a:endParaRPr lang="en-US" sz="1100" i="1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3DAA1-0B3D-460F-A28E-CB94CB47B092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73A95C-7CAA-4920-9FB7-749F3DDB2E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C930D5-5B6D-4CD2-88DA-A72494686150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F6FE674E-B7C7-4EFA-BE07-26E7366B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3208D11-17F8-4E0B-8FD0-3824BE8C6970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2FBCA6D-0535-41AF-9B4B-B744566D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0687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close up of a plant&#10;&#10;Description automatically generated">
            <a:extLst>
              <a:ext uri="{FF2B5EF4-FFF2-40B4-BE49-F238E27FC236}">
                <a16:creationId xmlns:a16="http://schemas.microsoft.com/office/drawing/2014/main" id="{2EB50394-ADFE-403A-8427-34C90C92D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569" y="411860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ThinkStation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Creative Arts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 and learning outcomes: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357872" y="1887162"/>
            <a:ext cx="6298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err="1">
                <a:cs typeface="Segoe UI Light" panose="020B0502040204020203" pitchFamily="34" charset="0"/>
              </a:rPr>
              <a:t>Threadripper</a:t>
            </a:r>
            <a:r>
              <a:rPr lang="en-US" sz="1400">
                <a:cs typeface="Segoe UI Light" panose="020B0502040204020203" pitchFamily="34" charset="0"/>
              </a:rPr>
              <a:t>™ PRO CPUs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Multi-threaded performance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39% higher </a:t>
            </a:r>
            <a:r>
              <a:rPr lang="en-US" sz="1400">
                <a:cs typeface="Segoe UI Light" panose="020B0502040204020203" pitchFamily="34" charset="0"/>
              </a:rPr>
              <a:t>than dual CPU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Latest Ampere-based NVIDIA® RTX™ graphics with 2</a:t>
            </a:r>
            <a:r>
              <a:rPr lang="en-US" sz="1400" baseline="30000">
                <a:cs typeface="Segoe UI Light" panose="020B0502040204020203" pitchFamily="34" charset="0"/>
              </a:rPr>
              <a:t>nd</a:t>
            </a:r>
            <a:r>
              <a:rPr lang="en-US" sz="1400">
                <a:cs typeface="Segoe UI Light" panose="020B0502040204020203" pitchFamily="34" charset="0"/>
              </a:rPr>
              <a:t> gen RT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1TB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octa-channel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503821" y="1015366"/>
            <a:ext cx="58910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Unprecedented levels of power, performance and flexibility in a single socket CPU platform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media &amp; digital arts educators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16E73FA3-B942-4E81-A326-CDB8C3C92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0586"/>
              </p:ext>
            </p:extLst>
          </p:nvPr>
        </p:nvGraphicFramePr>
        <p:xfrm>
          <a:off x="561009" y="3219887"/>
          <a:ext cx="5776698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48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693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10283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22783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30E000DPUS*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30E000ARUS*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$5,939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Threadripper™ PRO 3955WX    16c 3.9GHz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RTX™ A4000 16GB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Quadro® RTX™ A5000 16GB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DDR4 (2x32GB) 3200MHz RDIMM ECC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64GB (4x16GB) DDR4 3200MHz ECC RDIMM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122783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C8034FBF-76C3-45E5-86EA-9A632D8D87AC}"/>
              </a:ext>
            </a:extLst>
          </p:cNvPr>
          <p:cNvGrpSpPr/>
          <p:nvPr/>
        </p:nvGrpSpPr>
        <p:grpSpPr>
          <a:xfrm>
            <a:off x="6784335" y="5088626"/>
            <a:ext cx="5196234" cy="1523750"/>
            <a:chOff x="6784335" y="5088626"/>
            <a:chExt cx="5196234" cy="1523750"/>
          </a:xfrm>
        </p:grpSpPr>
        <p:pic>
          <p:nvPicPr>
            <p:cNvPr id="43" name="Picture 4" descr="Image result for adobe creative suite logos">
              <a:extLst>
                <a:ext uri="{FF2B5EF4-FFF2-40B4-BE49-F238E27FC236}">
                  <a16:creationId xmlns:a16="http://schemas.microsoft.com/office/drawing/2014/main" id="{106C20A7-2655-4F3D-A190-42CA7B052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1255" y="5535198"/>
              <a:ext cx="3009314" cy="79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Image result for Zbrush logo">
              <a:extLst>
                <a:ext uri="{FF2B5EF4-FFF2-40B4-BE49-F238E27FC236}">
                  <a16:creationId xmlns:a16="http://schemas.microsoft.com/office/drawing/2014/main" id="{6DE30FE1-630A-408A-90FD-FBDA7B7A7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335" y="5088626"/>
              <a:ext cx="1121230" cy="934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Image result for Cinema 4d logo">
              <a:extLst>
                <a:ext uri="{FF2B5EF4-FFF2-40B4-BE49-F238E27FC236}">
                  <a16:creationId xmlns:a16="http://schemas.microsoft.com/office/drawing/2014/main" id="{3D4E990A-D84A-4628-BEAC-87E07D0D2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026" y="5236804"/>
              <a:ext cx="710686" cy="638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4" descr="Image result for autodesk maya logo">
              <a:extLst>
                <a:ext uri="{FF2B5EF4-FFF2-40B4-BE49-F238E27FC236}">
                  <a16:creationId xmlns:a16="http://schemas.microsoft.com/office/drawing/2014/main" id="{21E5DD56-45C4-4ED0-9708-F00BE2583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95" y="5903447"/>
              <a:ext cx="952947" cy="6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0" descr="Image result for blender logo">
              <a:extLst>
                <a:ext uri="{FF2B5EF4-FFF2-40B4-BE49-F238E27FC236}">
                  <a16:creationId xmlns:a16="http://schemas.microsoft.com/office/drawing/2014/main" id="{721AE769-BDBF-45E0-872E-A9AC0FF56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706" y="5933605"/>
              <a:ext cx="678771" cy="678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067F7D-16E2-4624-B447-A566CBA29BBF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8158F6-9668-4259-9404-5114EAF500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D6D2CB6-4E53-4CCC-BDF5-529CF84074D0}"/>
              </a:ext>
            </a:extLst>
          </p:cNvPr>
          <p:cNvGrpSpPr/>
          <p:nvPr/>
        </p:nvGrpSpPr>
        <p:grpSpPr>
          <a:xfrm>
            <a:off x="6888852" y="1090567"/>
            <a:ext cx="4942101" cy="3270307"/>
            <a:chOff x="6888852" y="1090567"/>
            <a:chExt cx="4942101" cy="3270307"/>
          </a:xfrm>
        </p:grpSpPr>
        <p:pic>
          <p:nvPicPr>
            <p:cNvPr id="35" name="Picture 34" descr="A person sitting at a table in a room&#10;&#10;Description automatically generated">
              <a:extLst>
                <a:ext uri="{FF2B5EF4-FFF2-40B4-BE49-F238E27FC236}">
                  <a16:creationId xmlns:a16="http://schemas.microsoft.com/office/drawing/2014/main" id="{789F6A8E-A6EA-4D7D-896F-1E6CFF937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6474" y="1090567"/>
              <a:ext cx="4904479" cy="327030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6910D8-58A7-4F91-9540-63B160BFDD53}"/>
                </a:ext>
              </a:extLst>
            </p:cNvPr>
            <p:cNvSpPr/>
            <p:nvPr/>
          </p:nvSpPr>
          <p:spPr>
            <a:xfrm>
              <a:off x="6888852" y="3133608"/>
              <a:ext cx="16727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“The ThinkStation P620 throws in everything you could ever need, and then some.”</a:t>
              </a:r>
            </a:p>
            <a:p>
              <a:r>
                <a:rPr lang="en-US" sz="1200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- Windows Central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1A7ADFF-85B6-4ABA-9348-7461D61A0248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30" name="Picture 2" descr="images">
            <a:extLst>
              <a:ext uri="{FF2B5EF4-FFF2-40B4-BE49-F238E27FC236}">
                <a16:creationId xmlns:a16="http://schemas.microsoft.com/office/drawing/2014/main" id="{4191802B-5E1E-45E8-B2B3-12A0253A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632BE1-2C70-4182-B106-F61A55384FD6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16GB 3200MHz ECC RAM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4X70Z90847 | $200 MSRP </a:t>
            </a:r>
          </a:p>
        </p:txBody>
      </p:sp>
      <p:pic>
        <p:nvPicPr>
          <p:cNvPr id="38" name="Picture 4" descr="Kingston 16GB KSM32RS4/16MEI Single-Rank DDR4 3200MHz ECC Registered Memory  | AVADirect">
            <a:extLst>
              <a:ext uri="{FF2B5EF4-FFF2-40B4-BE49-F238E27FC236}">
                <a16:creationId xmlns:a16="http://schemas.microsoft.com/office/drawing/2014/main" id="{BFB00E57-1ADF-4128-8587-F6D018CF5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15" y="5805245"/>
            <a:ext cx="841924" cy="8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4C15F5B-8233-47D4-AF8A-C6AF3B341768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NVIDIA® RTX™ A6000 48GB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4X61D17227 | $5,999 MSRP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C975C7E6-52DA-4F23-971A-F46A41A9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959" y="5907711"/>
            <a:ext cx="859161" cy="64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384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03572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15v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Computer Science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828109" y="949492"/>
            <a:ext cx="52424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 wallet-friendly, computationally powerful workstation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computer science &amp; software engineering educators &amp;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pic>
        <p:nvPicPr>
          <p:cNvPr id="37" name="Picture 32" descr="Image result for Linux logo">
            <a:extLst>
              <a:ext uri="{FF2B5EF4-FFF2-40B4-BE49-F238E27FC236}">
                <a16:creationId xmlns:a16="http://schemas.microsoft.com/office/drawing/2014/main" id="{BCDCFC04-73A0-4C67-A302-AD51CBEF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6AF752-AE1F-41AF-83F6-FFDCEE6B45B2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38" name="Picture 2" descr="Image result for lenovo thinkvision P24q">
            <a:extLst>
              <a:ext uri="{FF2B5EF4-FFF2-40B4-BE49-F238E27FC236}">
                <a16:creationId xmlns:a16="http://schemas.microsoft.com/office/drawing/2014/main" id="{B5B7B070-F1DA-4B0E-9CEE-0524B765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Table 6">
            <a:extLst>
              <a:ext uri="{FF2B5EF4-FFF2-40B4-BE49-F238E27FC236}">
                <a16:creationId xmlns:a16="http://schemas.microsoft.com/office/drawing/2014/main" id="{EDBF6D1B-4133-4E29-A181-AB50D9804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19404"/>
              </p:ext>
            </p:extLst>
          </p:nvPr>
        </p:nvGraphicFramePr>
        <p:xfrm>
          <a:off x="557719" y="3165823"/>
          <a:ext cx="5772349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45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375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8079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8987" rtl="0" eaLnBrk="1" fontAlgn="b" latinLnBrk="0" hangingPunct="1"/>
                      <a:r>
                        <a:rPr lang="en-US" sz="9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21A90036US*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21A9002XUS*</a:t>
                      </a: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i9-11950H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NVIDIA® T600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16GB (1x16GB)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300nit, 45% NTSC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15.6" FHD (1920x1080) IPS 300nit, 45% NTSC Color,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5B5FC67E-B21E-4498-8C2D-E226A5999120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36EAC-F58F-4EE3-B0FE-B0609A885F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AFF1343-F095-4993-B64B-3DD8F7FCBC7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531" y="1063952"/>
            <a:ext cx="5095902" cy="350118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552E878-E540-48AE-807E-FF44608B66AA}"/>
              </a:ext>
            </a:extLst>
          </p:cNvPr>
          <p:cNvGrpSpPr/>
          <p:nvPr/>
        </p:nvGrpSpPr>
        <p:grpSpPr>
          <a:xfrm>
            <a:off x="8210932" y="4902277"/>
            <a:ext cx="3645759" cy="1279507"/>
            <a:chOff x="7820996" y="4825654"/>
            <a:chExt cx="3928755" cy="1429638"/>
          </a:xfrm>
        </p:grpSpPr>
        <p:pic>
          <p:nvPicPr>
            <p:cNvPr id="48" name="Picture 4" descr="Image result for javascript logo">
              <a:extLst>
                <a:ext uri="{FF2B5EF4-FFF2-40B4-BE49-F238E27FC236}">
                  <a16:creationId xmlns:a16="http://schemas.microsoft.com/office/drawing/2014/main" id="{3DC32096-71F9-49F6-9169-CD7126F12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095" y="4825654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Image result for scala logo">
              <a:extLst>
                <a:ext uri="{FF2B5EF4-FFF2-40B4-BE49-F238E27FC236}">
                  <a16:creationId xmlns:a16="http://schemas.microsoft.com/office/drawing/2014/main" id="{7DBE09E6-2B77-45F2-B1E6-1196188B9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mage result for C+ logo">
              <a:extLst>
                <a:ext uri="{FF2B5EF4-FFF2-40B4-BE49-F238E27FC236}">
                  <a16:creationId xmlns:a16="http://schemas.microsoft.com/office/drawing/2014/main" id="{4291B88E-15B0-4496-9D8B-9A2578F1D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0" descr="Image result for C logo">
              <a:extLst>
                <a:ext uri="{FF2B5EF4-FFF2-40B4-BE49-F238E27FC236}">
                  <a16:creationId xmlns:a16="http://schemas.microsoft.com/office/drawing/2014/main" id="{6F85A5C5-1527-447C-9893-1776B6780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" descr="Image result for Python logo">
              <a:extLst>
                <a:ext uri="{FF2B5EF4-FFF2-40B4-BE49-F238E27FC236}">
                  <a16:creationId xmlns:a16="http://schemas.microsoft.com/office/drawing/2014/main" id="{79EEFA75-A536-40AC-96A6-0BC61CE59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638" y="5079939"/>
              <a:ext cx="981559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Image result for matlab logo">
              <a:extLst>
                <a:ext uri="{FF2B5EF4-FFF2-40B4-BE49-F238E27FC236}">
                  <a16:creationId xmlns:a16="http://schemas.microsoft.com/office/drawing/2014/main" id="{34D70FE0-7413-4660-9637-105FC83A6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4" descr="Image result for ruby logo">
              <a:extLst>
                <a:ext uri="{FF2B5EF4-FFF2-40B4-BE49-F238E27FC236}">
                  <a16:creationId xmlns:a16="http://schemas.microsoft.com/office/drawing/2014/main" id="{6CC066DB-92EF-4CE0-82FA-A5302D4D9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29F78B-BE34-4BDA-9BD3-E5F667D2CF7F}"/>
              </a:ext>
            </a:extLst>
          </p:cNvPr>
          <p:cNvSpPr txBox="1"/>
          <p:nvPr/>
        </p:nvSpPr>
        <p:spPr>
          <a:xfrm>
            <a:off x="6836935" y="1091974"/>
            <a:ext cx="1225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“Increased flexibility within the 15-inch space…for professional workflows.”</a:t>
            </a:r>
          </a:p>
          <a:p>
            <a:r>
              <a:rPr lang="en-US"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200" i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Hexus</a:t>
            </a:r>
            <a:endParaRPr lang="en-US" sz="1200" i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26EB3C-599D-4BA5-9B5A-8D8D0BF090A0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0" name="Picture 2" descr="Premier Support | Lenovo Philippines">
            <a:extLst>
              <a:ext uri="{FF2B5EF4-FFF2-40B4-BE49-F238E27FC236}">
                <a16:creationId xmlns:a16="http://schemas.microsoft.com/office/drawing/2014/main" id="{F7B83737-1BFA-4ECB-9737-30C1A3C3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1E492AE-8D22-41B1-9115-38F2EA4AD50F}"/>
              </a:ext>
            </a:extLst>
          </p:cNvPr>
          <p:cNvSpPr/>
          <p:nvPr/>
        </p:nvSpPr>
        <p:spPr>
          <a:xfrm>
            <a:off x="420038" y="1805201"/>
            <a:ext cx="65057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Now available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A2000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stunning 15.6” IPS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4K UHD display </a:t>
            </a:r>
            <a:r>
              <a:rPr lang="en-US" sz="1400">
                <a:cs typeface="Segoe UI Light" panose="020B0502040204020203" pitchFamily="34" charset="0"/>
              </a:rPr>
              <a:t>with color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High-capacity battery with Rapid Charge technology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C11BE8-28F7-480D-B3D5-BF42EEFF10B7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D3CA2F26-F734-43B4-AFC6-0DAE22AB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72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13" y="-67833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403572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 Gen4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Computer Science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68049" y="1683467"/>
            <a:ext cx="6235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accelerate technical education outcomes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  <a:endParaRPr lang="en-US" sz="1400">
              <a:cs typeface="Segoe UI Ligh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468049" y="956174"/>
            <a:ext cx="59626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computer science &amp; software engineering educators &amp;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6F5E023-0F40-481F-B422-C9CB12EE5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276" y="659461"/>
            <a:ext cx="6460656" cy="3876394"/>
          </a:xfrm>
          <a:prstGeom prst="rect">
            <a:avLst/>
          </a:prstGeom>
        </p:spPr>
      </p:pic>
      <p:pic>
        <p:nvPicPr>
          <p:cNvPr id="37" name="Picture 32" descr="Image result for Linux logo">
            <a:extLst>
              <a:ext uri="{FF2B5EF4-FFF2-40B4-BE49-F238E27FC236}">
                <a16:creationId xmlns:a16="http://schemas.microsoft.com/office/drawing/2014/main" id="{BCDCFC04-73A0-4C67-A302-AD51CBEF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7DF13C-9270-49B9-8A71-E71A62C2A5CF}"/>
              </a:ext>
            </a:extLst>
          </p:cNvPr>
          <p:cNvSpPr/>
          <p:nvPr/>
        </p:nvSpPr>
        <p:spPr>
          <a:xfrm>
            <a:off x="8231421" y="3905140"/>
            <a:ext cx="283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rgbClr val="030303"/>
                </a:solidFill>
              </a:rPr>
              <a:t>“Best laptop for programming in 2020.”</a:t>
            </a:r>
          </a:p>
          <a:p>
            <a:r>
              <a:rPr lang="en-US" sz="1100" i="1">
                <a:solidFill>
                  <a:srgbClr val="030303"/>
                </a:solidFill>
              </a:rPr>
              <a:t>         -Creative </a:t>
            </a:r>
            <a:r>
              <a:rPr lang="en-US" sz="1100" i="1" err="1">
                <a:solidFill>
                  <a:srgbClr val="030303"/>
                </a:solidFill>
              </a:rPr>
              <a:t>Bloq</a:t>
            </a:r>
            <a:r>
              <a:rPr lang="en-US" sz="1100" i="1">
                <a:solidFill>
                  <a:srgbClr val="030303"/>
                </a:solidFill>
              </a:rPr>
              <a:t> </a:t>
            </a:r>
            <a:endParaRPr lang="en-US" sz="1100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6AF752-AE1F-41AF-83F6-FFDCEE6B45B2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38" name="Picture 2" descr="Image result for lenovo thinkvision P24q">
            <a:extLst>
              <a:ext uri="{FF2B5EF4-FFF2-40B4-BE49-F238E27FC236}">
                <a16:creationId xmlns:a16="http://schemas.microsoft.com/office/drawing/2014/main" id="{B5B7B070-F1DA-4B0E-9CEE-0524B765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Table 6">
            <a:extLst>
              <a:ext uri="{FF2B5EF4-FFF2-40B4-BE49-F238E27FC236}">
                <a16:creationId xmlns:a16="http://schemas.microsoft.com/office/drawing/2014/main" id="{EDBF6D1B-4133-4E29-A181-AB50D9804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5975"/>
              </p:ext>
            </p:extLst>
          </p:nvPr>
        </p:nvGraphicFramePr>
        <p:xfrm>
          <a:off x="603361" y="2989036"/>
          <a:ext cx="5772349" cy="237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45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03755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5849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8079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20Y3005WUS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20Y30033US*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>
                          <a:latin typeface="+mn-lt"/>
                        </a:rPr>
                        <a:t>i7-11850H </a:t>
                      </a:r>
                      <a:r>
                        <a:rPr lang="en-US" sz="800" err="1">
                          <a:latin typeface="+mn-lt"/>
                        </a:rPr>
                        <a:t>vPro</a:t>
                      </a:r>
                      <a:r>
                        <a:rPr lang="en-US" sz="800">
                          <a:latin typeface="+mn-lt"/>
                        </a:rPr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>
                          <a:latin typeface="+mn-lt"/>
                        </a:rPr>
                        <a:t>i7-11800H (8c)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Integrated Intel® UHD Graphics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RTX™ A2000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32219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16GB (1x16GB) </a:t>
                      </a:r>
                      <a:r>
                        <a:rPr lang="en-US" sz="800"/>
                        <a:t>DDR4 3200MHz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(1x32GB)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 Anti-glare, 100% sRGB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16.0" WQUXGA (3840x2400) “UHD+” IPS 600nit, Factory-Color-Calibrated, 100% Adobe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8079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5B5FC67E-B21E-4498-8C2D-E226A5999120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36EAC-F58F-4EE3-B0FE-B0609A885F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8A4C08E-8C00-4453-995D-62DAB65ED893}"/>
              </a:ext>
            </a:extLst>
          </p:cNvPr>
          <p:cNvGrpSpPr/>
          <p:nvPr/>
        </p:nvGrpSpPr>
        <p:grpSpPr>
          <a:xfrm>
            <a:off x="8210932" y="4902277"/>
            <a:ext cx="3645759" cy="1279507"/>
            <a:chOff x="7820996" y="4825654"/>
            <a:chExt cx="3928755" cy="1429638"/>
          </a:xfrm>
        </p:grpSpPr>
        <p:pic>
          <p:nvPicPr>
            <p:cNvPr id="47" name="Picture 4" descr="Image result for javascript logo">
              <a:extLst>
                <a:ext uri="{FF2B5EF4-FFF2-40B4-BE49-F238E27FC236}">
                  <a16:creationId xmlns:a16="http://schemas.microsoft.com/office/drawing/2014/main" id="{AA0A7886-B5CD-46EE-A925-EA96557CE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095" y="4825654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Image result for scala logo">
              <a:extLst>
                <a:ext uri="{FF2B5EF4-FFF2-40B4-BE49-F238E27FC236}">
                  <a16:creationId xmlns:a16="http://schemas.microsoft.com/office/drawing/2014/main" id="{774BC903-CAA6-4B9A-86F0-240706AA7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Image result for C+ logo">
              <a:extLst>
                <a:ext uri="{FF2B5EF4-FFF2-40B4-BE49-F238E27FC236}">
                  <a16:creationId xmlns:a16="http://schemas.microsoft.com/office/drawing/2014/main" id="{688720ED-385C-4B85-A479-355E0ADAF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Image result for C logo">
              <a:extLst>
                <a:ext uri="{FF2B5EF4-FFF2-40B4-BE49-F238E27FC236}">
                  <a16:creationId xmlns:a16="http://schemas.microsoft.com/office/drawing/2014/main" id="{E284C27B-1AC8-4E8B-A02A-98A64D0F9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6" descr="Image result for Python logo">
              <a:extLst>
                <a:ext uri="{FF2B5EF4-FFF2-40B4-BE49-F238E27FC236}">
                  <a16:creationId xmlns:a16="http://schemas.microsoft.com/office/drawing/2014/main" id="{9799F515-264E-437A-BA12-B1A37F928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638" y="5079939"/>
              <a:ext cx="981559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Image result for matlab logo">
              <a:extLst>
                <a:ext uri="{FF2B5EF4-FFF2-40B4-BE49-F238E27FC236}">
                  <a16:creationId xmlns:a16="http://schemas.microsoft.com/office/drawing/2014/main" id="{F624A674-0D80-4E35-B8C3-280438F17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4" descr="Image result for ruby logo">
              <a:extLst>
                <a:ext uri="{FF2B5EF4-FFF2-40B4-BE49-F238E27FC236}">
                  <a16:creationId xmlns:a16="http://schemas.microsoft.com/office/drawing/2014/main" id="{DCA80DBD-85E0-44F4-990D-6D5081941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149F22-900B-43B2-A261-125F7176906F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7" name="Picture 2" descr="Premier Support | Lenovo Philippines">
            <a:extLst>
              <a:ext uri="{FF2B5EF4-FFF2-40B4-BE49-F238E27FC236}">
                <a16:creationId xmlns:a16="http://schemas.microsoft.com/office/drawing/2014/main" id="{B925B828-8B1D-4BD4-AE24-8A75F225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F4C2D5-DFA2-48E4-885F-7F962EF2F584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5B76CF6-B2C8-4F88-8007-30A8D49A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477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4725-5187-4D12-A853-F4AD238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381587"/>
            <a:ext cx="6036718" cy="521208"/>
          </a:xfrm>
        </p:spPr>
        <p:txBody>
          <a:bodyPr/>
          <a:lstStyle/>
          <a:p>
            <a:r>
              <a:rPr lang="en-US" sz="2000"/>
              <a:t>Recommended SMB </a:t>
            </a:r>
            <a:r>
              <a:rPr lang="en-US" sz="2000">
                <a:solidFill>
                  <a:srgbClr val="FF0000"/>
                </a:solidFill>
              </a:rPr>
              <a:t>EDU</a:t>
            </a:r>
            <a:r>
              <a:rPr lang="en-US" sz="2000"/>
              <a:t> Solution 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8FFA-0548-4750-90B0-D4C84F2D3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" y="874736"/>
            <a:ext cx="7498080" cy="5341073"/>
          </a:xfrm>
        </p:spPr>
        <p:txBody>
          <a:bodyPr/>
          <a:lstStyle/>
          <a:p>
            <a:r>
              <a:rPr lang="en-US" sz="1100" b="1"/>
              <a:t>Architecture Engineering &amp; Construction (AEC) Curricula</a:t>
            </a:r>
          </a:p>
          <a:p>
            <a:pPr lvl="1"/>
            <a:r>
              <a:rPr lang="en-US" sz="900" b="1"/>
              <a:t>Mobile-Based Solutions for Engineering and Design </a:t>
            </a:r>
          </a:p>
          <a:p>
            <a:pPr lvl="2"/>
            <a:r>
              <a:rPr lang="en-US" sz="800">
                <a:hlinkClick r:id="rId2" action="ppaction://hlinksldjump"/>
              </a:rPr>
              <a:t>ThinkPad P14s Gen2 Mainstream Ultrabook Workstation for Engineering STUDENTS &amp; INSTRUCTORS</a:t>
            </a:r>
            <a:endParaRPr lang="en-US" sz="800"/>
          </a:p>
          <a:p>
            <a:pPr lvl="2"/>
            <a:r>
              <a:rPr lang="en-US" sz="800">
                <a:hlinkClick r:id="rId3" action="ppaction://hlinksldjump"/>
              </a:rPr>
              <a:t>ThinkPad P15s Gen2 Mainstream Ultrabook Workstation for Engineering STUDENTS &amp; INSTRUCTORS</a:t>
            </a:r>
            <a:endParaRPr lang="en-US" sz="800"/>
          </a:p>
          <a:p>
            <a:pPr lvl="2"/>
            <a:r>
              <a:rPr lang="en-US" sz="800">
                <a:hlinkClick r:id="rId4" action="ppaction://hlinksldjump"/>
              </a:rPr>
              <a:t>ThinkPad P15v Gen2 Portable Workstation for Engineering STUDENTS &amp; INSTRUCTORS</a:t>
            </a:r>
            <a:endParaRPr lang="en-US" sz="800">
              <a:hlinkClick r:id="rId5" action="ppaction://hlinksldjump"/>
            </a:endParaRPr>
          </a:p>
          <a:p>
            <a:pPr lvl="2"/>
            <a:r>
              <a:rPr lang="en-US" sz="800">
                <a:hlinkClick r:id="rId5" action="ppaction://hlinksldjump"/>
              </a:rPr>
              <a:t>ThinkPad P1 Gen4 </a:t>
            </a:r>
            <a:r>
              <a:rPr lang="en-US" sz="800" err="1">
                <a:hlinkClick r:id="rId5" action="ppaction://hlinksldjump"/>
              </a:rPr>
              <a:t>Ultraslim</a:t>
            </a:r>
            <a:r>
              <a:rPr lang="en-US" sz="800">
                <a:hlinkClick r:id="rId5" action="ppaction://hlinksldjump"/>
              </a:rPr>
              <a:t> Workstation for Engineering STUDENTS &amp; INSTRUCTORS</a:t>
            </a:r>
            <a:endParaRPr lang="en-US" sz="800"/>
          </a:p>
          <a:p>
            <a:pPr lvl="2"/>
            <a:r>
              <a:rPr lang="en-US" sz="800">
                <a:hlinkClick r:id="rId6" action="ppaction://hlinksldjump"/>
              </a:rPr>
              <a:t>ThinkPad P15 Gen2 Performance Workstation for Engineering STUDENTS &amp; INSTRUCTORS</a:t>
            </a:r>
            <a:endParaRPr lang="en-US" sz="800"/>
          </a:p>
          <a:p>
            <a:pPr lvl="1"/>
            <a:r>
              <a:rPr lang="en-US" sz="900" b="1"/>
              <a:t>Desktop-Based Solutions for Engineering and Design</a:t>
            </a:r>
          </a:p>
          <a:p>
            <a:pPr lvl="2"/>
            <a:r>
              <a:rPr lang="en-US" sz="800" err="1">
                <a:hlinkClick r:id="rId7" action="ppaction://hlinksldjump"/>
              </a:rPr>
              <a:t>ThinkStation</a:t>
            </a:r>
            <a:r>
              <a:rPr lang="en-US" sz="800">
                <a:hlinkClick r:id="rId7" action="ppaction://hlinksldjump"/>
              </a:rPr>
              <a:t> P620 Performance Workstation for Engineering STUDENTS &amp; INSTRUCTORS</a:t>
            </a:r>
            <a:endParaRPr lang="en-US" sz="800"/>
          </a:p>
          <a:p>
            <a:pPr marL="685680" lvl="2" indent="0">
              <a:buNone/>
            </a:pPr>
            <a:endParaRPr lang="en-US" sz="900" b="1"/>
          </a:p>
          <a:p>
            <a:r>
              <a:rPr lang="en-US" sz="1100" b="1"/>
              <a:t>Media &amp; Entertainment (M&amp;E) Curricula</a:t>
            </a:r>
          </a:p>
          <a:p>
            <a:pPr lvl="1"/>
            <a:r>
              <a:rPr lang="en-US" sz="900" b="1"/>
              <a:t>Mobile-Based Solutions:</a:t>
            </a:r>
          </a:p>
          <a:p>
            <a:pPr lvl="2"/>
            <a:r>
              <a:rPr lang="en-US" sz="800">
                <a:hlinkClick r:id="rId8" action="ppaction://hlinksldjump"/>
              </a:rPr>
              <a:t>ThinkPad P1 Gen4 </a:t>
            </a:r>
            <a:r>
              <a:rPr lang="en-US" sz="800" err="1">
                <a:hlinkClick r:id="rId8" action="ppaction://hlinksldjump"/>
              </a:rPr>
              <a:t>Ultraslim</a:t>
            </a:r>
            <a:r>
              <a:rPr lang="en-US" sz="800">
                <a:hlinkClick r:id="rId8" action="ppaction://hlinksldjump"/>
              </a:rPr>
              <a:t> Workstation for Creative Arts STUDENTS &amp; INSTRUCTORS</a:t>
            </a:r>
            <a:endParaRPr lang="en-US" sz="800"/>
          </a:p>
          <a:p>
            <a:pPr lvl="2"/>
            <a:r>
              <a:rPr lang="en-US" sz="800">
                <a:hlinkClick r:id="rId9" action="ppaction://hlinksldjump"/>
              </a:rPr>
              <a:t>ThinkPad P15 Gen2 Performance Workstation for Creative Arts STUDENTS &amp; INSTRUCTORS</a:t>
            </a:r>
            <a:endParaRPr lang="en-US" sz="800"/>
          </a:p>
          <a:p>
            <a:pPr lvl="1"/>
            <a:r>
              <a:rPr lang="en-US" sz="900" b="1"/>
              <a:t>Desktop-Based Solutions:</a:t>
            </a:r>
          </a:p>
          <a:p>
            <a:pPr lvl="2"/>
            <a:r>
              <a:rPr lang="en-US" sz="800" err="1">
                <a:hlinkClick r:id="rId7" action="ppaction://hlinksldjump"/>
              </a:rPr>
              <a:t>ThinkStation</a:t>
            </a:r>
            <a:r>
              <a:rPr lang="en-US" sz="800">
                <a:hlinkClick r:id="rId7" action="ppaction://hlinksldjump"/>
              </a:rPr>
              <a:t> P620 Performance Workstation for Creative Arts STUDENTS &amp; INSTRUCTORS</a:t>
            </a:r>
            <a:endParaRPr lang="en-US" sz="900"/>
          </a:p>
          <a:p>
            <a:pPr marL="685680" lvl="2" indent="0">
              <a:buNone/>
            </a:pPr>
            <a:endParaRPr lang="en-US" sz="700"/>
          </a:p>
          <a:p>
            <a:r>
              <a:rPr lang="en-US" sz="1100" b="1"/>
              <a:t>Software Development &amp; Engineering and Advance Analytics Curricula</a:t>
            </a:r>
          </a:p>
          <a:p>
            <a:pPr lvl="1"/>
            <a:r>
              <a:rPr lang="en-US" sz="900" b="1"/>
              <a:t>Mobile-Based Solutions:</a:t>
            </a:r>
          </a:p>
          <a:p>
            <a:pPr lvl="2"/>
            <a:r>
              <a:rPr lang="en-US" sz="800">
                <a:hlinkClick r:id="rId10" action="ppaction://hlinksldjump"/>
              </a:rPr>
              <a:t>ThinkPad P15v Gen2  Mainstream Performance Workstation for Computer Science &amp; Software Development STUDENTS &amp; INSTRUCTORS</a:t>
            </a:r>
            <a:endParaRPr lang="en-US" sz="800">
              <a:hlinkClick r:id="rId11" action="ppaction://hlinksldjump"/>
            </a:endParaRPr>
          </a:p>
          <a:p>
            <a:pPr lvl="2"/>
            <a:r>
              <a:rPr lang="en-US" sz="800">
                <a:hlinkClick r:id="rId11" action="ppaction://hlinksldjump"/>
              </a:rPr>
              <a:t>ThinkPad P1 Gen4 </a:t>
            </a:r>
            <a:r>
              <a:rPr lang="en-US" sz="800" err="1">
                <a:hlinkClick r:id="rId11" action="ppaction://hlinksldjump"/>
              </a:rPr>
              <a:t>Ultraslim</a:t>
            </a:r>
            <a:r>
              <a:rPr lang="en-US" sz="800">
                <a:hlinkClick r:id="rId11" action="ppaction://hlinksldjump"/>
              </a:rPr>
              <a:t> Premium Workstation for Computer Science &amp; Software Development STUDENTS &amp; INSTRUCTORS</a:t>
            </a:r>
            <a:endParaRPr lang="en-US" sz="800"/>
          </a:p>
          <a:p>
            <a:pPr lvl="2"/>
            <a:r>
              <a:rPr lang="en-US" sz="800">
                <a:hlinkClick r:id="rId12" action="ppaction://hlinksldjump"/>
              </a:rPr>
              <a:t>ThinkPad P15 Gen2 Performance Workstation for Computer Science &amp; Software Development STUDENTS &amp; INSTRUCTORS</a:t>
            </a:r>
            <a:endParaRPr lang="en-US" sz="800"/>
          </a:p>
          <a:p>
            <a:pPr lvl="1"/>
            <a:r>
              <a:rPr lang="en-US" sz="900" b="1"/>
              <a:t>Desktop-Based Solutions:</a:t>
            </a:r>
          </a:p>
          <a:p>
            <a:pPr lvl="2"/>
            <a:r>
              <a:rPr lang="en-US" sz="800" err="1">
                <a:hlinkClick r:id="rId13" action="ppaction://hlinksldjump"/>
              </a:rPr>
              <a:t>ThinkStation</a:t>
            </a:r>
            <a:r>
              <a:rPr lang="en-US" sz="800">
                <a:hlinkClick r:id="rId13" action="ppaction://hlinksldjump"/>
              </a:rPr>
              <a:t> P620 Performance Workstation for Computer Science &amp; Software Development STUDENTS &amp; INSTRUCTORS</a:t>
            </a:r>
            <a:endParaRPr lang="en-US" sz="800"/>
          </a:p>
          <a:p>
            <a:pPr lvl="2"/>
            <a:endParaRPr lang="en-US" sz="700"/>
          </a:p>
          <a:p>
            <a:pPr lvl="1"/>
            <a:endParaRPr lang="en-US" sz="700"/>
          </a:p>
          <a:p>
            <a:pPr lvl="1"/>
            <a:endParaRPr lang="en-US" sz="7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</p:txBody>
      </p:sp>
      <p:pic>
        <p:nvPicPr>
          <p:cNvPr id="8" name="Picture Placeholder 7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0AB82E8C-737F-4F7E-8C01-18E72871335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9057" y="0"/>
            <a:ext cx="4729766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BB0E0B-4B9E-485C-8A1F-BDA0879D5ED6}"/>
              </a:ext>
            </a:extLst>
          </p:cNvPr>
          <p:cNvSpPr txBox="1"/>
          <p:nvPr/>
        </p:nvSpPr>
        <p:spPr>
          <a:xfrm>
            <a:off x="1335661" y="6464853"/>
            <a:ext cx="4114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2021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353768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19" y="392313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 </a:t>
            </a:r>
            <a:r>
              <a:rPr lang="en-US" sz="3200" b="0">
                <a:latin typeface="+mj-lt"/>
              </a:rPr>
              <a:t>for </a:t>
            </a:r>
            <a:r>
              <a:rPr lang="en-US" sz="3200"/>
              <a:t>Computer Science Education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79857" y="1808741"/>
            <a:ext cx="6045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Most powerful 15” developer mobile workstation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Easily-scalable storage configurations with redundancy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MIL-STD testing 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128GB total system memory </a:t>
            </a:r>
            <a:r>
              <a:rPr lang="en-US" sz="1400">
                <a:cs typeface="Segoe UI Light" panose="020B0502040204020203" pitchFamily="34" charset="0"/>
              </a:rPr>
              <a:t>and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4TB PCIe </a:t>
            </a:r>
            <a:r>
              <a:rPr lang="en-US" sz="1400" b="1" err="1">
                <a:solidFill>
                  <a:srgbClr val="FF0000"/>
                </a:solidFill>
                <a:cs typeface="Segoe UI Light" panose="020B0502040204020203" pitchFamily="34" charset="0"/>
              </a:rPr>
              <a:t>NVMe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 storag</a:t>
            </a:r>
            <a:r>
              <a:rPr lang="en-US" sz="1400" b="1">
                <a:solidFill>
                  <a:schemeClr val="accent1"/>
                </a:solidFill>
                <a:cs typeface="Segoe UI Light" panose="020B0502040204020203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Diverse and holistic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Linux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479857" y="977744"/>
            <a:ext cx="57580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high performance programming, scripting, and compiling power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computer science &amp; software engineering educators &amp;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3E7565-8319-415B-8831-256B8AEBDD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083" y="1070218"/>
            <a:ext cx="4846097" cy="35246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63ED5-5947-49F2-BB6E-084EC194DBE8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19" name="Picture 4" descr="Image result for javascript logo">
              <a:extLst>
                <a:ext uri="{FF2B5EF4-FFF2-40B4-BE49-F238E27FC236}">
                  <a16:creationId xmlns:a16="http://schemas.microsoft.com/office/drawing/2014/main" id="{FA2370FE-0A25-4DBC-BFA3-018955684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Image result for scala logo">
              <a:extLst>
                <a:ext uri="{FF2B5EF4-FFF2-40B4-BE49-F238E27FC236}">
                  <a16:creationId xmlns:a16="http://schemas.microsoft.com/office/drawing/2014/main" id="{829512B0-2709-4523-83B1-A01DDC319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C+ logo">
              <a:extLst>
                <a:ext uri="{FF2B5EF4-FFF2-40B4-BE49-F238E27FC236}">
                  <a16:creationId xmlns:a16="http://schemas.microsoft.com/office/drawing/2014/main" id="{E9A07238-CD1F-4212-AD0D-814358393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Image result for C logo">
              <a:extLst>
                <a:ext uri="{FF2B5EF4-FFF2-40B4-BE49-F238E27FC236}">
                  <a16:creationId xmlns:a16="http://schemas.microsoft.com/office/drawing/2014/main" id="{D4EB36E4-F504-4840-BE9E-4D8AEF9F1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Image result for Python logo">
              <a:extLst>
                <a:ext uri="{FF2B5EF4-FFF2-40B4-BE49-F238E27FC236}">
                  <a16:creationId xmlns:a16="http://schemas.microsoft.com/office/drawing/2014/main" id="{56CD9756-36AA-485F-8BFF-0DB524190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matlab logo">
              <a:extLst>
                <a:ext uri="{FF2B5EF4-FFF2-40B4-BE49-F238E27FC236}">
                  <a16:creationId xmlns:a16="http://schemas.microsoft.com/office/drawing/2014/main" id="{CBECD083-54AE-4FB9-9A47-D65C8C5D4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Image result for ruby logo">
              <a:extLst>
                <a:ext uri="{FF2B5EF4-FFF2-40B4-BE49-F238E27FC236}">
                  <a16:creationId xmlns:a16="http://schemas.microsoft.com/office/drawing/2014/main" id="{8F817F49-E971-44D9-946F-1D03429E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6" descr="Image result for CUDA logo">
              <a:extLst>
                <a:ext uri="{FF2B5EF4-FFF2-40B4-BE49-F238E27FC236}">
                  <a16:creationId xmlns:a16="http://schemas.microsoft.com/office/drawing/2014/main" id="{C3DA1976-D3A0-46A8-986F-D6006803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CUDA logo">
              <a:extLst>
                <a:ext uri="{FF2B5EF4-FFF2-40B4-BE49-F238E27FC236}">
                  <a16:creationId xmlns:a16="http://schemas.microsoft.com/office/drawing/2014/main" id="{14332852-8F5D-4061-A973-AADF1D6E7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0" descr="Image result for NVIDIA RAPIDS logo">
              <a:extLst>
                <a:ext uri="{FF2B5EF4-FFF2-40B4-BE49-F238E27FC236}">
                  <a16:creationId xmlns:a16="http://schemas.microsoft.com/office/drawing/2014/main" id="{B358A8B6-8782-4DEC-9A8F-02548D1A1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32" descr="Image result for Linux logo">
            <a:extLst>
              <a:ext uri="{FF2B5EF4-FFF2-40B4-BE49-F238E27FC236}">
                <a16:creationId xmlns:a16="http://schemas.microsoft.com/office/drawing/2014/main" id="{EF7AF070-292B-4B5D-89F2-B03AFF4D8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D27C3AF-923C-43A1-A510-A66246CF8A40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P24q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61F5GAR1US | $304 MSRP </a:t>
            </a:r>
          </a:p>
        </p:txBody>
      </p:sp>
      <p:pic>
        <p:nvPicPr>
          <p:cNvPr id="35" name="Picture 2" descr="Image result for lenovo thinkvision P24q">
            <a:extLst>
              <a:ext uri="{FF2B5EF4-FFF2-40B4-BE49-F238E27FC236}">
                <a16:creationId xmlns:a16="http://schemas.microsoft.com/office/drawing/2014/main" id="{37EC2352-AE9C-4E29-A63E-950A11EE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358" y="6008071"/>
            <a:ext cx="701885" cy="4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le 6">
            <a:extLst>
              <a:ext uri="{FF2B5EF4-FFF2-40B4-BE49-F238E27FC236}">
                <a16:creationId xmlns:a16="http://schemas.microsoft.com/office/drawing/2014/main" id="{0BDE025E-3FB9-40F1-8472-417F94FBB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85437"/>
              </p:ext>
            </p:extLst>
          </p:nvPr>
        </p:nvGraphicFramePr>
        <p:xfrm>
          <a:off x="557719" y="3163134"/>
          <a:ext cx="576687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5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299317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0706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20YQ0042US*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20YQ003NUS*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i9-11950H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T1200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A4000 8GB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(1x16GB)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E5C96539-ECD5-4BA2-AED6-DE615427DCD1}"/>
              </a:ext>
            </a:extLst>
          </p:cNvPr>
          <p:cNvSpPr/>
          <p:nvPr/>
        </p:nvSpPr>
        <p:spPr>
          <a:xfrm>
            <a:off x="6915245" y="1096305"/>
            <a:ext cx="24826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“…obliterates big workflows like nobody's business.”</a:t>
            </a:r>
          </a:p>
          <a:p>
            <a:r>
              <a:rPr lang="en-US" sz="1100" i="1"/>
              <a:t>       -PC Mag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2359AE-E5A7-4CD8-8991-42908F36EBBC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86BF2-D1BF-472E-96F6-A00C5A4AD29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C734F7-BDF0-4ED0-8A04-045770D1B720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6" name="Picture 2" descr="Premier Support | Lenovo Philippines">
            <a:extLst>
              <a:ext uri="{FF2B5EF4-FFF2-40B4-BE49-F238E27FC236}">
                <a16:creationId xmlns:a16="http://schemas.microsoft.com/office/drawing/2014/main" id="{EEB3B7FE-357D-49EC-BC4C-D0890CAB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AA97D09-B557-45EA-847B-87D663B06225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8AFB9983-CCEC-40E4-BEB5-F738EFCD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656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plant&#10;&#10;Description automatically generated">
            <a:extLst>
              <a:ext uri="{FF2B5EF4-FFF2-40B4-BE49-F238E27FC236}">
                <a16:creationId xmlns:a16="http://schemas.microsoft.com/office/drawing/2014/main" id="{57213DAE-8524-4F67-AFF6-44BE30167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61" y="382930"/>
            <a:ext cx="11355996" cy="521208"/>
          </a:xfrm>
        </p:spPr>
        <p:txBody>
          <a:bodyPr/>
          <a:lstStyle/>
          <a:p>
            <a:pPr algn="ctr"/>
            <a:r>
              <a:rPr lang="en-US" err="1">
                <a:solidFill>
                  <a:srgbClr val="000000"/>
                </a:solidFill>
                <a:latin typeface="Haettenschweiler" panose="020B0706040902060204" pitchFamily="34" charset="0"/>
              </a:rPr>
              <a:t>ThinkStation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Computer Science Education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74504" y="1796688"/>
            <a:ext cx="61324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err="1">
                <a:cs typeface="Segoe UI Light" panose="020B0502040204020203" pitchFamily="34" charset="0"/>
              </a:rPr>
              <a:t>Threadripper</a:t>
            </a:r>
            <a:r>
              <a:rPr lang="en-US" sz="1400">
                <a:cs typeface="Segoe UI Light" panose="020B0502040204020203" pitchFamily="34" charset="0"/>
              </a:rPr>
              <a:t>™ PRO CPUs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Multi-threaded performance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39% higher </a:t>
            </a:r>
            <a:r>
              <a:rPr lang="en-US" sz="1400">
                <a:cs typeface="Segoe UI Light" panose="020B0502040204020203" pitchFamily="34" charset="0"/>
              </a:rPr>
              <a:t>than dual CPU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Latest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 NVIDIA RTX™ GPUs </a:t>
            </a:r>
            <a:r>
              <a:rPr lang="en-US" sz="1400">
                <a:cs typeface="Segoe UI Light" panose="020B0502040204020203" pitchFamily="34" charset="0"/>
              </a:rPr>
              <a:t>with 3</a:t>
            </a:r>
            <a:r>
              <a:rPr lang="en-US" sz="1400" baseline="30000">
                <a:cs typeface="Segoe UI Light" panose="020B0502040204020203" pitchFamily="34" charset="0"/>
              </a:rPr>
              <a:t>rd</a:t>
            </a:r>
            <a:r>
              <a:rPr lang="en-US" sz="1400">
                <a:cs typeface="Segoe UI Light" panose="020B0502040204020203" pitchFamily="34" charset="0"/>
              </a:rPr>
              <a:t> gen Tensor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1TB </a:t>
            </a:r>
            <a:r>
              <a:rPr lang="en-US" sz="1400">
                <a:cs typeface="Segoe UI Light" panose="020B0502040204020203" pitchFamily="34" charset="0"/>
              </a:rPr>
              <a:t>octa channel system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287905" y="961530"/>
            <a:ext cx="62432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High performance programming, scripting, and compiling power in an elegant package for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computer science &amp; software engineering educators &amp; students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0631"/>
              </p:ext>
            </p:extLst>
          </p:nvPr>
        </p:nvGraphicFramePr>
        <p:xfrm>
          <a:off x="573461" y="3133912"/>
          <a:ext cx="574562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22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52560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315741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30E000DSUS*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30E000ARUS</a:t>
                      </a: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$5,939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</a:t>
                      </a:r>
                      <a:r>
                        <a:rPr lang="en-US" sz="800"/>
                        <a:t>PRO 3955WX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16c, 3.9GHz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T600 4GB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RTX™ A5000 24GB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(2x16GB) DDR4 3200MHz ECC RDIMM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64GB (4x16GB) DDR4 3200MHz ECC RDIMM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r>
                        <a:rPr lang="en-US" sz="80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2A0CEAC2-AE96-4D96-B6A6-923EE8AF99AA}"/>
              </a:ext>
            </a:extLst>
          </p:cNvPr>
          <p:cNvGrpSpPr/>
          <p:nvPr/>
        </p:nvGrpSpPr>
        <p:grpSpPr>
          <a:xfrm>
            <a:off x="8083118" y="4854117"/>
            <a:ext cx="3893221" cy="1327667"/>
            <a:chOff x="7683261" y="4771843"/>
            <a:chExt cx="4195426" cy="1483449"/>
          </a:xfrm>
        </p:grpSpPr>
        <p:pic>
          <p:nvPicPr>
            <p:cNvPr id="42" name="Picture 4" descr="Image result for javascript logo">
              <a:extLst>
                <a:ext uri="{FF2B5EF4-FFF2-40B4-BE49-F238E27FC236}">
                  <a16:creationId xmlns:a16="http://schemas.microsoft.com/office/drawing/2014/main" id="{C08D176A-9289-473D-BDA4-70F2A216E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263" y="4794087"/>
              <a:ext cx="757535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Image result for scala logo">
              <a:extLst>
                <a:ext uri="{FF2B5EF4-FFF2-40B4-BE49-F238E27FC236}">
                  <a16:creationId xmlns:a16="http://schemas.microsoft.com/office/drawing/2014/main" id="{B426EDFE-2385-4543-8174-27FC79AB6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5703" y="5697330"/>
              <a:ext cx="981557" cy="40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Image result for C+ logo">
              <a:extLst>
                <a:ext uri="{FF2B5EF4-FFF2-40B4-BE49-F238E27FC236}">
                  <a16:creationId xmlns:a16="http://schemas.microsoft.com/office/drawing/2014/main" id="{502B2A8C-C058-483D-99BA-86DCAF643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243" y="5585628"/>
              <a:ext cx="556508" cy="625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Image result for C logo">
              <a:extLst>
                <a:ext uri="{FF2B5EF4-FFF2-40B4-BE49-F238E27FC236}">
                  <a16:creationId xmlns:a16="http://schemas.microsoft.com/office/drawing/2014/main" id="{9633B421-BAD4-4423-ACDC-3A643846D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181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6" descr="Image result for Python logo">
              <a:extLst>
                <a:ext uri="{FF2B5EF4-FFF2-40B4-BE49-F238E27FC236}">
                  <a16:creationId xmlns:a16="http://schemas.microsoft.com/office/drawing/2014/main" id="{F0934C9B-C36D-4536-9341-63EEE8999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261" y="5079939"/>
              <a:ext cx="981558" cy="284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0" descr="Image result for matlab logo">
              <a:extLst>
                <a:ext uri="{FF2B5EF4-FFF2-40B4-BE49-F238E27FC236}">
                  <a16:creationId xmlns:a16="http://schemas.microsoft.com/office/drawing/2014/main" id="{319B745F-BF6D-4106-9BE4-5A20837EF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996" y="5541549"/>
              <a:ext cx="713743" cy="71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4" descr="Image result for ruby logo">
              <a:extLst>
                <a:ext uri="{FF2B5EF4-FFF2-40B4-BE49-F238E27FC236}">
                  <a16:creationId xmlns:a16="http://schemas.microsoft.com/office/drawing/2014/main" id="{24F6784E-76FC-4EFE-838A-666FEFBDC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407" y="5642754"/>
              <a:ext cx="741281" cy="51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6" descr="Image result for CUDA logo">
              <a:extLst>
                <a:ext uri="{FF2B5EF4-FFF2-40B4-BE49-F238E27FC236}">
                  <a16:creationId xmlns:a16="http://schemas.microsoft.com/office/drawing/2014/main" id="{0FFF1A39-F2D9-45BF-8C87-20F64664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5566" y="4992312"/>
              <a:ext cx="880540" cy="46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8" descr="Image result for CUDA logo">
              <a:extLst>
                <a:ext uri="{FF2B5EF4-FFF2-40B4-BE49-F238E27FC236}">
                  <a16:creationId xmlns:a16="http://schemas.microsoft.com/office/drawing/2014/main" id="{13C5FF70-E15D-495D-B86E-C8286EE57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702" y="4847960"/>
              <a:ext cx="713678" cy="75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0" descr="Image result for NVIDIA RAPIDS logo">
              <a:extLst>
                <a:ext uri="{FF2B5EF4-FFF2-40B4-BE49-F238E27FC236}">
                  <a16:creationId xmlns:a16="http://schemas.microsoft.com/office/drawing/2014/main" id="{1B70733E-151C-44AA-B8F1-A7CE7F094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425" y="4771843"/>
              <a:ext cx="906262" cy="90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32" descr="Image result for Linux logo">
            <a:extLst>
              <a:ext uri="{FF2B5EF4-FFF2-40B4-BE49-F238E27FC236}">
                <a16:creationId xmlns:a16="http://schemas.microsoft.com/office/drawing/2014/main" id="{270F4283-F716-48AB-B7DB-360E8013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56" y="5086163"/>
            <a:ext cx="845457" cy="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circuit board&#10;&#10;Description automatically generated">
            <a:extLst>
              <a:ext uri="{FF2B5EF4-FFF2-40B4-BE49-F238E27FC236}">
                <a16:creationId xmlns:a16="http://schemas.microsoft.com/office/drawing/2014/main" id="{487E7002-6BB4-4155-844B-033B505907B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556" y="1072490"/>
            <a:ext cx="5165876" cy="34310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257A48-A6B3-44B0-89C5-1390447E0B66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A7328D-807D-4AF9-93E7-5F4A5377E64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47B8D66-3800-4681-9632-8E45C687BF8E}"/>
              </a:ext>
            </a:extLst>
          </p:cNvPr>
          <p:cNvSpPr/>
          <p:nvPr/>
        </p:nvSpPr>
        <p:spPr>
          <a:xfrm>
            <a:off x="6819060" y="1070218"/>
            <a:ext cx="16098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“The ThinkStation P620 throws in everything you could ever need, and then some.”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 - Windows Central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8C1E7-ED5F-4848-A62A-D850CF74D4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8981" y="1123352"/>
            <a:ext cx="1511939" cy="3804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D9D407D-53A9-45B9-80B9-01D86F1D3EB9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36" name="Picture 2" descr="images">
            <a:extLst>
              <a:ext uri="{FF2B5EF4-FFF2-40B4-BE49-F238E27FC236}">
                <a16:creationId xmlns:a16="http://schemas.microsoft.com/office/drawing/2014/main" id="{E0BA9870-84D0-4477-9928-73C465CD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4879A98-F975-40FF-9A18-3FE5764E8607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2TB M.2 PCIe Gen4 </a:t>
            </a:r>
            <a:r>
              <a:rPr lang="en-US" sz="1100" b="1" err="1">
                <a:latin typeface="Arial" pitchFamily="34" charset="0"/>
                <a:cs typeface="Arial" pitchFamily="34" charset="0"/>
              </a:rPr>
              <a:t>NVMe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SSD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4XB1D04758 | $699 MSRP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F98787C4-7511-4C49-B759-B7131A74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459" y="5881923"/>
            <a:ext cx="728639" cy="7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D1DBFB-D5AC-40E3-9402-4E58060851EA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16GB 3200MHz ECC RAM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4X70Z90847 | $200 MSRP </a:t>
            </a:r>
          </a:p>
        </p:txBody>
      </p:sp>
      <p:pic>
        <p:nvPicPr>
          <p:cNvPr id="54" name="Picture 4" descr="Kingston 16GB KSM32RS4/16MEI Single-Rank DDR4 3200MHz ECC Registered Memory  | AVADirect">
            <a:extLst>
              <a:ext uri="{FF2B5EF4-FFF2-40B4-BE49-F238E27FC236}">
                <a16:creationId xmlns:a16="http://schemas.microsoft.com/office/drawing/2014/main" id="{FB73EEA8-E233-4741-A715-67446C8E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15" y="5805245"/>
            <a:ext cx="841924" cy="8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1021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7A9295-8B3D-4ECA-BB4C-42988D6FB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01" y="1180083"/>
            <a:ext cx="1948921" cy="26603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0521DB1-0B23-44C8-8066-664D1661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02336"/>
            <a:ext cx="11262360" cy="521208"/>
          </a:xfrm>
        </p:spPr>
        <p:txBody>
          <a:bodyPr>
            <a:normAutofit/>
          </a:bodyPr>
          <a:lstStyle/>
          <a:p>
            <a:r>
              <a:rPr lang="en-US" sz="2400"/>
              <a:t>Power User (Workstation) Device – Decision Tree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63D9A-E318-43CA-AD6A-F3C7555A4DE7}"/>
              </a:ext>
            </a:extLst>
          </p:cNvPr>
          <p:cNvSpPr/>
          <p:nvPr/>
        </p:nvSpPr>
        <p:spPr>
          <a:xfrm>
            <a:off x="566801" y="795528"/>
            <a:ext cx="984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intended to represent all of our products</a:t>
            </a:r>
            <a:r>
              <a:rPr lang="en-US" sz="1600">
                <a:solidFill>
                  <a:srgbClr val="000000"/>
                </a:solidFill>
                <a:latin typeface="Arial"/>
              </a:rPr>
              <a:t>.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represents the products you’ll sell most frequently.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8444D-D174-45C7-AD44-4D41C8D03279}"/>
              </a:ext>
            </a:extLst>
          </p:cNvPr>
          <p:cNvSpPr txBox="1"/>
          <p:nvPr/>
        </p:nvSpPr>
        <p:spPr>
          <a:xfrm>
            <a:off x="688710" y="3612131"/>
            <a:ext cx="200025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Start with: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 Gen4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420E38-C20A-4E6A-9B0A-81EF7932035D}"/>
              </a:ext>
            </a:extLst>
          </p:cNvPr>
          <p:cNvCxnSpPr>
            <a:cxnSpLocks/>
            <a:stCxn id="18" idx="3"/>
            <a:endCxn id="40" idx="1"/>
          </p:cNvCxnSpPr>
          <p:nvPr/>
        </p:nvCxnSpPr>
        <p:spPr>
          <a:xfrm flipV="1">
            <a:off x="2688960" y="2816113"/>
            <a:ext cx="787317" cy="1026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F666EA-26BD-4B75-9AC0-47CB37CA00DF}"/>
              </a:ext>
            </a:extLst>
          </p:cNvPr>
          <p:cNvCxnSpPr>
            <a:cxnSpLocks/>
            <a:stCxn id="18" idx="3"/>
            <a:endCxn id="50" idx="1"/>
          </p:cNvCxnSpPr>
          <p:nvPr/>
        </p:nvCxnSpPr>
        <p:spPr>
          <a:xfrm>
            <a:off x="2688960" y="3842964"/>
            <a:ext cx="800839" cy="1872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56A62E-DF59-4336-A3D1-53358033D75E}"/>
              </a:ext>
            </a:extLst>
          </p:cNvPr>
          <p:cNvCxnSpPr>
            <a:cxnSpLocks/>
            <a:stCxn id="18" idx="3"/>
            <a:endCxn id="49" idx="1"/>
          </p:cNvCxnSpPr>
          <p:nvPr/>
        </p:nvCxnSpPr>
        <p:spPr>
          <a:xfrm>
            <a:off x="2688960" y="3842964"/>
            <a:ext cx="800839" cy="634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93C067C-70EE-4428-9834-ED06AE9937CD}"/>
              </a:ext>
            </a:extLst>
          </p:cNvPr>
          <p:cNvSpPr txBox="1"/>
          <p:nvPr/>
        </p:nvSpPr>
        <p:spPr>
          <a:xfrm>
            <a:off x="3489799" y="1183798"/>
            <a:ext cx="3238457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17” Larger Screen/ Ultimate Performance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P17 Gen2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FAAE7C-926A-443B-BA17-9F5FAF2E69DB}"/>
              </a:ext>
            </a:extLst>
          </p:cNvPr>
          <p:cNvCxnSpPr>
            <a:cxnSpLocks/>
            <a:stCxn id="18" idx="3"/>
            <a:endCxn id="38" idx="1"/>
          </p:cNvCxnSpPr>
          <p:nvPr/>
        </p:nvCxnSpPr>
        <p:spPr>
          <a:xfrm flipV="1">
            <a:off x="2688960" y="1506964"/>
            <a:ext cx="800839" cy="23360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BE7CA1B-B696-4F94-942F-925D628BFD84}"/>
              </a:ext>
            </a:extLst>
          </p:cNvPr>
          <p:cNvSpPr txBox="1"/>
          <p:nvPr/>
        </p:nvSpPr>
        <p:spPr>
          <a:xfrm>
            <a:off x="3476277" y="2492947"/>
            <a:ext cx="323845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Ultimate Performance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P15 Gen2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AD000F-A88C-480A-B8B8-5FFE07C35B98}"/>
              </a:ext>
            </a:extLst>
          </p:cNvPr>
          <p:cNvSpPr txBox="1"/>
          <p:nvPr/>
        </p:nvSpPr>
        <p:spPr>
          <a:xfrm>
            <a:off x="6998336" y="3907457"/>
            <a:ext cx="2665225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 CPU / Entry </a:t>
            </a:r>
            <a:r>
              <a:rPr lang="en-US" sz="1200" b="1">
                <a:solidFill>
                  <a:srgbClr val="000000"/>
                </a:solidFill>
                <a:latin typeface="Arial"/>
              </a:rPr>
              <a:t>Pro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GPU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P15v Gen2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D6BB3C9-7DA6-4238-B0F3-D4814E1EDB01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>
            <a:off x="6714733" y="2816113"/>
            <a:ext cx="284198" cy="12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DFBC88C-0182-43D8-B8F8-49768D9BBDC4}"/>
              </a:ext>
            </a:extLst>
          </p:cNvPr>
          <p:cNvSpPr txBox="1"/>
          <p:nvPr/>
        </p:nvSpPr>
        <p:spPr>
          <a:xfrm>
            <a:off x="3489799" y="4154733"/>
            <a:ext cx="3238457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Price / Entry CPU &amp;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dGPU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P15s Gen2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92B23A-84E5-4714-8CE1-12DAADCC256F}"/>
              </a:ext>
            </a:extLst>
          </p:cNvPr>
          <p:cNvSpPr txBox="1"/>
          <p:nvPr/>
        </p:nvSpPr>
        <p:spPr>
          <a:xfrm>
            <a:off x="3489799" y="5392403"/>
            <a:ext cx="3436891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</a:t>
            </a:r>
            <a:r>
              <a:rPr lang="en-US" sz="1200" b="1">
                <a:solidFill>
                  <a:srgbClr val="000000"/>
                </a:solidFill>
                <a:latin typeface="Arial"/>
              </a:rPr>
              <a:t>W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ants </a:t>
            </a:r>
            <a:r>
              <a:rPr lang="en-US" sz="1200" b="1">
                <a:solidFill>
                  <a:srgbClr val="000000"/>
                </a:solidFill>
                <a:latin typeface="Arial"/>
              </a:rPr>
              <a:t>M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 </a:t>
            </a:r>
            <a:r>
              <a:rPr lang="en-US" sz="1200" b="1">
                <a:solidFill>
                  <a:srgbClr val="000000"/>
                </a:solidFill>
                <a:latin typeface="Arial"/>
              </a:rPr>
              <a:t>P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ortability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14” Display with an AMD Option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P14s Gen2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4EFF9A4-F4A7-4417-A8E8-E7A7F9EEFE8B}"/>
              </a:ext>
            </a:extLst>
          </p:cNvPr>
          <p:cNvCxnSpPr>
            <a:cxnSpLocks/>
            <a:stCxn id="49" idx="3"/>
            <a:endCxn id="45" idx="1"/>
          </p:cNvCxnSpPr>
          <p:nvPr/>
        </p:nvCxnSpPr>
        <p:spPr>
          <a:xfrm flipV="1">
            <a:off x="6728256" y="4230623"/>
            <a:ext cx="270080" cy="247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194B7-05D4-4065-A5B2-487597157A27}"/>
              </a:ext>
            </a:extLst>
          </p:cNvPr>
          <p:cNvSpPr txBox="1"/>
          <p:nvPr/>
        </p:nvSpPr>
        <p:spPr>
          <a:xfrm>
            <a:off x="3417339" y="3101906"/>
            <a:ext cx="309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and Xeon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Up to NVIDIA RTX A5000 / 16GB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15.6” panel, starting at 6.32lbs and 24.5-31.45mm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9hrs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Four DIMM Sockets (# in use varies on config)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384AEB-B2D8-4BC6-9508-E3D822A9A9CB}"/>
              </a:ext>
            </a:extLst>
          </p:cNvPr>
          <p:cNvSpPr txBox="1"/>
          <p:nvPr/>
        </p:nvSpPr>
        <p:spPr>
          <a:xfrm>
            <a:off x="6172834" y="2497853"/>
            <a:ext cx="615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$1,939+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08395-419A-44AB-A43A-AC6239BA31EB}"/>
              </a:ext>
            </a:extLst>
          </p:cNvPr>
          <p:cNvSpPr txBox="1"/>
          <p:nvPr/>
        </p:nvSpPr>
        <p:spPr>
          <a:xfrm>
            <a:off x="3416228" y="1792757"/>
            <a:ext cx="280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and Xeon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Up to NVIDIA RTX A5000 / 16GB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17” panel, starting at 8.09lbs and 24.31 to 32.45mm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8.3hrs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Four DIMM Sockets (# in use varies on config)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00642B-8624-42D2-A074-E31DA8943A18}"/>
              </a:ext>
            </a:extLst>
          </p:cNvPr>
          <p:cNvSpPr txBox="1"/>
          <p:nvPr/>
        </p:nvSpPr>
        <p:spPr>
          <a:xfrm>
            <a:off x="3416228" y="4764958"/>
            <a:ext cx="263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U Processors and NVIDIA T500 4GB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15.6” panel, starting at 3.86lbs and 19.1mm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9.3hrs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One soldered + One DIMM Socket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DF24C-8654-403D-9F62-21C1B946534F}"/>
              </a:ext>
            </a:extLst>
          </p:cNvPr>
          <p:cNvSpPr txBox="1"/>
          <p:nvPr/>
        </p:nvSpPr>
        <p:spPr>
          <a:xfrm>
            <a:off x="3434561" y="5997768"/>
            <a:ext cx="32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U Processors or AMD Ryzen Pro APUs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NVIDIA T500/4GB + Intel Iris XE or AMD Pro Driver Support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14” panel, starting at 3.24lbs and 17.9mm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14.5hrs (Intel) or 12.5hrs (AMD)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One soldered + One DIMM Socket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C1C0A-9919-4E80-94DC-A0F579F451F8}"/>
              </a:ext>
            </a:extLst>
          </p:cNvPr>
          <p:cNvSpPr txBox="1"/>
          <p:nvPr/>
        </p:nvSpPr>
        <p:spPr>
          <a:xfrm>
            <a:off x="6928776" y="4506907"/>
            <a:ext cx="23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Up to NVIDIA A2000 / 4GB (P15v)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15.6” panel, starting at 4.57lbs and 24.2mm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7.5hrs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Two DIMM Sockets (# in use varies on config)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22D1F-D45C-4F26-818B-9C60724B0BEA}"/>
              </a:ext>
            </a:extLst>
          </p:cNvPr>
          <p:cNvSpPr txBox="1"/>
          <p:nvPr/>
        </p:nvSpPr>
        <p:spPr>
          <a:xfrm>
            <a:off x="594245" y="4068739"/>
            <a:ext cx="23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and Xeon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Up to NVIDIA A5000 / GeForce RTX3080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16” panel, starting at 3.99lbs and 17.7mm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10.9hrs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Two DIMM Sockets (# in use varies on config)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37C4F9-D5A6-4169-9C5C-B06FCB5CCF5D}"/>
              </a:ext>
            </a:extLst>
          </p:cNvPr>
          <p:cNvSpPr txBox="1"/>
          <p:nvPr/>
        </p:nvSpPr>
        <p:spPr>
          <a:xfrm>
            <a:off x="2100947" y="3895490"/>
            <a:ext cx="612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$2,199+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A584FE-CA51-4DDF-9A90-F1A5AAF0AC77}"/>
              </a:ext>
            </a:extLst>
          </p:cNvPr>
          <p:cNvSpPr txBox="1"/>
          <p:nvPr/>
        </p:nvSpPr>
        <p:spPr>
          <a:xfrm>
            <a:off x="6149433" y="1180083"/>
            <a:ext cx="615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$2,149+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EB2094-5882-4B1A-BD27-1D6C24837FD0}"/>
              </a:ext>
            </a:extLst>
          </p:cNvPr>
          <p:cNvSpPr txBox="1"/>
          <p:nvPr/>
        </p:nvSpPr>
        <p:spPr>
          <a:xfrm>
            <a:off x="6196048" y="4155247"/>
            <a:ext cx="615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$1,549+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98E2DC-DF47-4E17-BE87-A948FA24F4A4}"/>
              </a:ext>
            </a:extLst>
          </p:cNvPr>
          <p:cNvSpPr txBox="1"/>
          <p:nvPr/>
        </p:nvSpPr>
        <p:spPr>
          <a:xfrm>
            <a:off x="6097243" y="5392403"/>
            <a:ext cx="913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$1,199+ (AMD)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$1,539+ (Intel)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91DC33-CCAB-4192-9B43-B00DA538FE17}"/>
              </a:ext>
            </a:extLst>
          </p:cNvPr>
          <p:cNvSpPr txBox="1"/>
          <p:nvPr/>
        </p:nvSpPr>
        <p:spPr>
          <a:xfrm>
            <a:off x="9156606" y="3901707"/>
            <a:ext cx="644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$1,759+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F8C96B-2879-4456-A021-2ADD7D70C32A}"/>
              </a:ext>
            </a:extLst>
          </p:cNvPr>
          <p:cNvSpPr txBox="1"/>
          <p:nvPr/>
        </p:nvSpPr>
        <p:spPr>
          <a:xfrm>
            <a:off x="664215" y="3418922"/>
            <a:ext cx="1406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>
                <a:latin typeface="Arial" pitchFamily="34" charset="0"/>
                <a:cs typeface="Arial" pitchFamily="34" charset="0"/>
              </a:rPr>
              <a:t>ThinkPad P1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A99FA7-EE6B-44F5-BEF4-CE5F97816C22}"/>
              </a:ext>
            </a:extLst>
          </p:cNvPr>
          <p:cNvSpPr txBox="1"/>
          <p:nvPr/>
        </p:nvSpPr>
        <p:spPr>
          <a:xfrm>
            <a:off x="6998931" y="2616272"/>
            <a:ext cx="2535540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Prosumer At Max Performance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ThinkPad 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T15g Gen2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159553-E415-4E0A-86A2-A74003BFDEE8}"/>
              </a:ext>
            </a:extLst>
          </p:cNvPr>
          <p:cNvSpPr txBox="1"/>
          <p:nvPr/>
        </p:nvSpPr>
        <p:spPr>
          <a:xfrm>
            <a:off x="9019378" y="2616272"/>
            <a:ext cx="615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$2,319+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EFBDC-0FDF-4AB9-9D6F-45DFF4E4668E}"/>
              </a:ext>
            </a:extLst>
          </p:cNvPr>
          <p:cNvSpPr/>
          <p:nvPr/>
        </p:nvSpPr>
        <p:spPr>
          <a:xfrm>
            <a:off x="6926690" y="3216538"/>
            <a:ext cx="2730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and Xeon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NVIDIA GeForce RTX 3080 / 8GB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15.6” panel, starting at 4.57lbs and 24.2mm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7hrs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Four DIMM Sockets (# in use varies on config)</a:t>
            </a:r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A91619FA-1043-445A-97A6-653023406251}"/>
              </a:ext>
            </a:extLst>
          </p:cNvPr>
          <p:cNvSpPr txBox="1">
            <a:spLocks/>
          </p:cNvSpPr>
          <p:nvPr/>
        </p:nvSpPr>
        <p:spPr>
          <a:xfrm>
            <a:off x="1257953" y="6436285"/>
            <a:ext cx="4114800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/>
              <a:t>2021 Lenovo confidential. All rights reserved.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2187D-A33A-4902-8D60-404CD77C2D54}"/>
              </a:ext>
            </a:extLst>
          </p:cNvPr>
          <p:cNvSpPr txBox="1"/>
          <p:nvPr/>
        </p:nvSpPr>
        <p:spPr>
          <a:xfrm>
            <a:off x="9234861" y="4909409"/>
            <a:ext cx="2777705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Customer Wants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 CPU w/ Entry GeForce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T15p Gen2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675D1F-AB90-4343-A3B1-A2FA7B4DF3FA}"/>
              </a:ext>
            </a:extLst>
          </p:cNvPr>
          <p:cNvSpPr txBox="1"/>
          <p:nvPr/>
        </p:nvSpPr>
        <p:spPr>
          <a:xfrm>
            <a:off x="9150925" y="5535283"/>
            <a:ext cx="23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Core H Processors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Up to NVIDIA GeForce 1050 3GB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15.6” panel, starting at 4.57lbs and 24.2mm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10hrs battery life (MM18)</a:t>
            </a:r>
          </a:p>
          <a:p>
            <a:r>
              <a:rPr lang="en-US" sz="800">
                <a:latin typeface="Arial" pitchFamily="34" charset="0"/>
                <a:cs typeface="Arial" pitchFamily="34" charset="0"/>
              </a:rPr>
              <a:t>Two DIMM Sockets (# in use varies on config)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B48AEFD-4227-411B-A966-50E34AC7670C}"/>
              </a:ext>
            </a:extLst>
          </p:cNvPr>
          <p:cNvCxnSpPr>
            <a:cxnSpLocks/>
            <a:stCxn id="41" idx="3"/>
            <a:endCxn id="43" idx="0"/>
          </p:cNvCxnSpPr>
          <p:nvPr/>
        </p:nvCxnSpPr>
        <p:spPr>
          <a:xfrm>
            <a:off x="9534471" y="2939438"/>
            <a:ext cx="1089243" cy="196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6D25503-CBC2-448C-BCD8-D5445CBCBB11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9663561" y="4230623"/>
            <a:ext cx="843312" cy="676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DCC49F0-1350-4CEA-91FB-D77623F4B689}"/>
              </a:ext>
            </a:extLst>
          </p:cNvPr>
          <p:cNvSpPr txBox="1"/>
          <p:nvPr/>
        </p:nvSpPr>
        <p:spPr>
          <a:xfrm>
            <a:off x="11488584" y="4909409"/>
            <a:ext cx="607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Arial" pitchFamily="34" charset="0"/>
                <a:cs typeface="Arial" pitchFamily="34" charset="0"/>
              </a:rPr>
              <a:t>$1,659+</a:t>
            </a:r>
          </a:p>
        </p:txBody>
      </p:sp>
    </p:spTree>
    <p:extLst>
      <p:ext uri="{BB962C8B-B14F-4D97-AF65-F5344CB8AC3E}">
        <p14:creationId xmlns:p14="http://schemas.microsoft.com/office/powerpoint/2010/main" val="140475565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Generational Leaps in Graphics Performance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2F26189-1347-4F7C-8993-B0313CA74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813569"/>
            <a:ext cx="11336181" cy="4906726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  <a:latin typeface="+mn-lt"/>
              </a:rPr>
              <a:t>2021 ThinkPad P Series </a:t>
            </a:r>
            <a:r>
              <a:rPr lang="en-US" sz="1800">
                <a:latin typeface="+mn-lt"/>
              </a:rPr>
              <a:t>powering the future of high-performance visual computing from anywhere…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BECCF3-58C8-46C8-A854-92075ED92C6C}"/>
              </a:ext>
            </a:extLst>
          </p:cNvPr>
          <p:cNvSpPr txBox="1"/>
          <p:nvPr/>
        </p:nvSpPr>
        <p:spPr>
          <a:xfrm>
            <a:off x="765555" y="5274245"/>
            <a:ext cx="1331651" cy="2585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T500 4GB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05F045-77CB-4068-B299-B69E8AFEA3BB}"/>
              </a:ext>
            </a:extLst>
          </p:cNvPr>
          <p:cNvSpPr txBox="1"/>
          <p:nvPr/>
        </p:nvSpPr>
        <p:spPr>
          <a:xfrm>
            <a:off x="2954891" y="4940394"/>
            <a:ext cx="1489617" cy="5909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T600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T1200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A2000 4GB</a:t>
            </a:r>
            <a:endParaRPr lang="en-US" sz="1800">
              <a:solidFill>
                <a:srgbClr val="71B84B"/>
              </a:solidFill>
              <a:cs typeface="Arial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BA4EF7-13A6-4F81-96A4-F55BA4B40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09" r="25115"/>
          <a:stretch/>
        </p:blipFill>
        <p:spPr>
          <a:xfrm>
            <a:off x="7639933" y="2309796"/>
            <a:ext cx="1124540" cy="112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793DFF-6361-4803-BDA4-F93FCCEC8D1A}"/>
              </a:ext>
            </a:extLst>
          </p:cNvPr>
          <p:cNvCxnSpPr>
            <a:cxnSpLocks/>
          </p:cNvCxnSpPr>
          <p:nvPr/>
        </p:nvCxnSpPr>
        <p:spPr>
          <a:xfrm>
            <a:off x="191519" y="5750992"/>
            <a:ext cx="1182188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10B28F5-E522-48C2-97C8-D5B95757EFAC}"/>
              </a:ext>
            </a:extLst>
          </p:cNvPr>
          <p:cNvSpPr/>
          <p:nvPr/>
        </p:nvSpPr>
        <p:spPr>
          <a:xfrm>
            <a:off x="10423637" y="5627759"/>
            <a:ext cx="190643" cy="206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0F119-8423-4CF8-92D9-3547F4FE32EE}"/>
              </a:ext>
            </a:extLst>
          </p:cNvPr>
          <p:cNvSpPr txBox="1"/>
          <p:nvPr/>
        </p:nvSpPr>
        <p:spPr>
          <a:xfrm>
            <a:off x="765555" y="4549036"/>
            <a:ext cx="2096337" cy="7015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Fast 2D/3D Graphics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ISV Certifications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Pro App Tuning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4 GB GDDR6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94C8CA-4C37-4C29-86FA-67685D740E01}"/>
              </a:ext>
            </a:extLst>
          </p:cNvPr>
          <p:cNvSpPr txBox="1"/>
          <p:nvPr/>
        </p:nvSpPr>
        <p:spPr>
          <a:xfrm>
            <a:off x="2511076" y="4331844"/>
            <a:ext cx="2586674" cy="7015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Higher Performance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New RTX Ray tracing and AI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4 GB GDDR6 Memory</a:t>
            </a:r>
          </a:p>
          <a:p>
            <a:pPr algn="ctr">
              <a:lnSpc>
                <a:spcPct val="90000"/>
              </a:lnSpc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8E394F-FDD2-47CB-8C76-13F929DED119}"/>
              </a:ext>
            </a:extLst>
          </p:cNvPr>
          <p:cNvSpPr txBox="1"/>
          <p:nvPr/>
        </p:nvSpPr>
        <p:spPr>
          <a:xfrm>
            <a:off x="5198985" y="3873127"/>
            <a:ext cx="1946062" cy="7017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Higher Performance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Large GPU Memory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Adv. Multi-App Workflows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Data Science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B701AB-B00B-48EE-A8B1-CF849902ECF7}"/>
              </a:ext>
            </a:extLst>
          </p:cNvPr>
          <p:cNvSpPr txBox="1"/>
          <p:nvPr/>
        </p:nvSpPr>
        <p:spPr>
          <a:xfrm>
            <a:off x="9641248" y="3492137"/>
            <a:ext cx="1946063" cy="7017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Higher Performance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Larger GPU Memory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Adv. Multi-App Workflows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Data Science</a:t>
            </a:r>
          </a:p>
        </p:txBody>
      </p:sp>
      <p:pic>
        <p:nvPicPr>
          <p:cNvPr id="8" name="Picture 7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D3AFAAFE-0A5E-49D7-8A97-A15CAD7392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3" r="33786"/>
          <a:stretch/>
        </p:blipFill>
        <p:spPr>
          <a:xfrm>
            <a:off x="3117660" y="3152061"/>
            <a:ext cx="1158501" cy="114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Part 1: Product Design">
            <a:extLst>
              <a:ext uri="{FF2B5EF4-FFF2-40B4-BE49-F238E27FC236}">
                <a16:creationId xmlns:a16="http://schemas.microsoft.com/office/drawing/2014/main" id="{C8D8AFDC-F5F7-40CC-9F3A-368C91A46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92"/>
          <a:stretch/>
        </p:blipFill>
        <p:spPr bwMode="auto">
          <a:xfrm>
            <a:off x="831736" y="3372748"/>
            <a:ext cx="1133032" cy="114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1DD4D7A-0F15-489F-AA16-895FD54157AD}"/>
              </a:ext>
            </a:extLst>
          </p:cNvPr>
          <p:cNvSpPr txBox="1"/>
          <p:nvPr/>
        </p:nvSpPr>
        <p:spPr>
          <a:xfrm>
            <a:off x="3056995" y="6663908"/>
            <a:ext cx="10617089" cy="18928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00">
                <a:solidFill>
                  <a:schemeClr val="tx1"/>
                </a:solidFill>
              </a:rPr>
              <a:t>2 Tests run on Intel Core i7-10750H. 16GB system memory. Win 10 E x64. NVIDIA driver 461.75 </a:t>
            </a:r>
            <a:r>
              <a:rPr lang="en-US" sz="700" err="1">
                <a:solidFill>
                  <a:schemeClr val="tx1"/>
                </a:solidFill>
              </a:rPr>
              <a:t>MSHybrid</a:t>
            </a:r>
            <a:r>
              <a:rPr lang="en-US" sz="700">
                <a:solidFill>
                  <a:schemeClr val="tx1"/>
                </a:solidFill>
              </a:rPr>
              <a:t>. Rendering – </a:t>
            </a:r>
            <a:r>
              <a:rPr lang="en-US" sz="700" err="1">
                <a:solidFill>
                  <a:schemeClr val="tx1"/>
                </a:solidFill>
              </a:rPr>
              <a:t>Keyshot</a:t>
            </a:r>
            <a:r>
              <a:rPr lang="en-US" sz="700">
                <a:solidFill>
                  <a:schemeClr val="tx1"/>
                </a:solidFill>
              </a:rPr>
              <a:t> viewer scores. Performance may vary by system or scene.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3DFDE-1815-4C06-BFBA-486029317E75}"/>
              </a:ext>
            </a:extLst>
          </p:cNvPr>
          <p:cNvSpPr txBox="1"/>
          <p:nvPr/>
        </p:nvSpPr>
        <p:spPr>
          <a:xfrm>
            <a:off x="206071" y="5991009"/>
            <a:ext cx="2674245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Up to </a:t>
            </a:r>
            <a:r>
              <a:rPr lang="en-US" sz="1200" b="1">
                <a:solidFill>
                  <a:schemeClr val="tx1"/>
                </a:solidFill>
              </a:rPr>
              <a:t>5X faster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en-US" sz="900">
                <a:solidFill>
                  <a:schemeClr val="tx1"/>
                </a:solidFill>
              </a:rPr>
              <a:t>vs integrated graphics</a:t>
            </a:r>
            <a:r>
              <a:rPr lang="en-US" sz="900" baseline="30000">
                <a:solidFill>
                  <a:schemeClr val="tx1"/>
                </a:solidFill>
              </a:rPr>
              <a:t>1</a:t>
            </a:r>
            <a:r>
              <a:rPr lang="en-US" sz="9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9C50BC-DE54-42BB-A9CE-B0648526863B}"/>
              </a:ext>
            </a:extLst>
          </p:cNvPr>
          <p:cNvSpPr txBox="1"/>
          <p:nvPr/>
        </p:nvSpPr>
        <p:spPr>
          <a:xfrm>
            <a:off x="2560951" y="6004149"/>
            <a:ext cx="2396997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A2000 Up to </a:t>
            </a:r>
            <a:r>
              <a:rPr lang="en-US" sz="1200" b="1">
                <a:solidFill>
                  <a:schemeClr val="tx1"/>
                </a:solidFill>
              </a:rPr>
              <a:t>11X faster </a:t>
            </a:r>
            <a:r>
              <a:rPr lang="en-US" sz="900">
                <a:solidFill>
                  <a:schemeClr val="tx1"/>
                </a:solidFill>
              </a:rPr>
              <a:t>vs P2000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A2000</a:t>
            </a:r>
            <a:r>
              <a:rPr lang="en-US" sz="1200" b="1">
                <a:solidFill>
                  <a:schemeClr val="tx1"/>
                </a:solidFill>
              </a:rPr>
              <a:t> 3X faster </a:t>
            </a:r>
            <a:r>
              <a:rPr lang="en-US" sz="900">
                <a:solidFill>
                  <a:schemeClr val="tx1"/>
                </a:solidFill>
              </a:rPr>
              <a:t>vs T2000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30BBB-23C8-4FBD-9CB5-C15F7DFE50A0}"/>
              </a:ext>
            </a:extLst>
          </p:cNvPr>
          <p:cNvSpPr txBox="1"/>
          <p:nvPr/>
        </p:nvSpPr>
        <p:spPr>
          <a:xfrm>
            <a:off x="4721272" y="5991009"/>
            <a:ext cx="2674245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Up to </a:t>
            </a:r>
            <a:r>
              <a:rPr lang="en-US" sz="1200" b="1">
                <a:solidFill>
                  <a:schemeClr val="tx1"/>
                </a:solidFill>
              </a:rPr>
              <a:t>7X faster </a:t>
            </a:r>
            <a:r>
              <a:rPr lang="en-US" sz="900">
                <a:solidFill>
                  <a:schemeClr val="tx1"/>
                </a:solidFill>
              </a:rPr>
              <a:t>vs P3200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tx1"/>
                </a:solidFill>
              </a:rPr>
              <a:t>80% faster </a:t>
            </a:r>
            <a:r>
              <a:rPr lang="en-US" sz="900">
                <a:solidFill>
                  <a:schemeClr val="tx1"/>
                </a:solidFill>
              </a:rPr>
              <a:t>vs RTX 3000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8BFCE4-EA35-4A70-9D8E-C448C5C6CE5D}"/>
              </a:ext>
            </a:extLst>
          </p:cNvPr>
          <p:cNvSpPr txBox="1"/>
          <p:nvPr/>
        </p:nvSpPr>
        <p:spPr>
          <a:xfrm>
            <a:off x="7085284" y="5991009"/>
            <a:ext cx="2425640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Up to </a:t>
            </a:r>
            <a:r>
              <a:rPr lang="en-US" sz="1200" b="1">
                <a:solidFill>
                  <a:schemeClr val="tx1"/>
                </a:solidFill>
              </a:rPr>
              <a:t>8X faster </a:t>
            </a:r>
            <a:r>
              <a:rPr lang="en-US" sz="900">
                <a:solidFill>
                  <a:schemeClr val="tx1"/>
                </a:solidFill>
              </a:rPr>
              <a:t>vs P4200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tx1"/>
                </a:solidFill>
              </a:rPr>
              <a:t>80% faster </a:t>
            </a:r>
            <a:r>
              <a:rPr lang="en-US" sz="900">
                <a:solidFill>
                  <a:schemeClr val="tx1"/>
                </a:solidFill>
              </a:rPr>
              <a:t>vs RTX 4000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70357F-DEE9-4F95-9CC0-9011E909BF9F}"/>
              </a:ext>
            </a:extLst>
          </p:cNvPr>
          <p:cNvSpPr txBox="1"/>
          <p:nvPr/>
        </p:nvSpPr>
        <p:spPr>
          <a:xfrm>
            <a:off x="9319162" y="5991009"/>
            <a:ext cx="2425639" cy="4247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Up to </a:t>
            </a:r>
            <a:r>
              <a:rPr lang="en-US" sz="1200" b="1">
                <a:solidFill>
                  <a:schemeClr val="tx1"/>
                </a:solidFill>
              </a:rPr>
              <a:t>7X faster </a:t>
            </a:r>
            <a:r>
              <a:rPr lang="en-US" sz="900">
                <a:solidFill>
                  <a:schemeClr val="tx1"/>
                </a:solidFill>
              </a:rPr>
              <a:t>vs P5200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tx1"/>
                </a:solidFill>
              </a:rPr>
              <a:t>60% faster </a:t>
            </a:r>
            <a:r>
              <a:rPr lang="en-US" sz="900">
                <a:solidFill>
                  <a:schemeClr val="tx1"/>
                </a:solidFill>
              </a:rPr>
              <a:t>vs RTX 5000</a:t>
            </a:r>
            <a:r>
              <a:rPr lang="en-US" sz="900" baseline="30000">
                <a:solidFill>
                  <a:schemeClr val="tx1"/>
                </a:solidFill>
              </a:rPr>
              <a:t>2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1939E6-9CC6-4566-9F95-62CEE89E8BB4}"/>
              </a:ext>
            </a:extLst>
          </p:cNvPr>
          <p:cNvSpPr txBox="1"/>
          <p:nvPr/>
        </p:nvSpPr>
        <p:spPr>
          <a:xfrm>
            <a:off x="2880316" y="6514864"/>
            <a:ext cx="11267156" cy="20005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07853"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chemeClr val="tx1"/>
                </a:solidFill>
                <a:cs typeface="Calibri" panose="020F0502020204030204" pitchFamily="34" charset="0"/>
              </a:rPr>
              <a:t>1 </a:t>
            </a:r>
            <a:r>
              <a:rPr lang="en-US" sz="700" err="1">
                <a:solidFill>
                  <a:schemeClr val="tx1"/>
                </a:solidFill>
                <a:cs typeface="Calibri" panose="020F0502020204030204" pitchFamily="34" charset="0"/>
              </a:rPr>
              <a:t>SPECviewperf</a:t>
            </a:r>
            <a:r>
              <a:rPr lang="en-US" sz="700">
                <a:solidFill>
                  <a:schemeClr val="tx1"/>
                </a:solidFill>
                <a:cs typeface="Calibri" panose="020F0502020204030204" pitchFamily="34" charset="0"/>
              </a:rPr>
              <a:t> 2020 tests run on T500 vs i7-1185G7 CPU with integrated graphics. Performance may vary by scene or system.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95109-6749-40D0-BF4E-EFE357B7E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204"/>
          <a:stretch/>
        </p:blipFill>
        <p:spPr>
          <a:xfrm>
            <a:off x="5368778" y="2674064"/>
            <a:ext cx="1120619" cy="112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7CBC6F-9C63-4EEE-BBBE-54F487A05481}"/>
              </a:ext>
            </a:extLst>
          </p:cNvPr>
          <p:cNvSpPr txBox="1"/>
          <p:nvPr/>
        </p:nvSpPr>
        <p:spPr>
          <a:xfrm>
            <a:off x="5233986" y="2500050"/>
            <a:ext cx="1281381" cy="15384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">
                <a:solidFill>
                  <a:schemeClr val="tx1"/>
                </a:solidFill>
              </a:rPr>
              <a:t>Courtesy of Dassault </a:t>
            </a:r>
            <a:r>
              <a:rPr lang="en-US" sz="400" err="1">
                <a:solidFill>
                  <a:schemeClr val="tx1"/>
                </a:solidFill>
              </a:rPr>
              <a:t>Systèmes</a:t>
            </a:r>
            <a:r>
              <a:rPr lang="en-US" sz="400">
                <a:solidFill>
                  <a:schemeClr val="tx1"/>
                </a:solidFill>
              </a:rPr>
              <a:t> SOLIDWORKS.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E2B11-214D-4011-B86C-7806332AC2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6"/>
          <a:stretch/>
        </p:blipFill>
        <p:spPr>
          <a:xfrm>
            <a:off x="9791207" y="2264156"/>
            <a:ext cx="1399926" cy="115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id="{BC0F3508-DAA6-496B-ACF8-7B6C908DAE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6" y="2381046"/>
            <a:ext cx="1762503" cy="991702"/>
          </a:xfrm>
          <a:prstGeom prst="rect">
            <a:avLst/>
          </a:prstGeom>
        </p:spPr>
      </p:pic>
      <p:pic>
        <p:nvPicPr>
          <p:cNvPr id="10" name="Picture 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E704B3B-8B57-44B4-A433-5B6B13EFAE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96" y="2512387"/>
            <a:ext cx="1505771" cy="84724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A14B6DD-0F7A-4C0B-9552-214B91E62128}"/>
              </a:ext>
            </a:extLst>
          </p:cNvPr>
          <p:cNvSpPr txBox="1"/>
          <p:nvPr/>
        </p:nvSpPr>
        <p:spPr>
          <a:xfrm>
            <a:off x="497948" y="2181105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P15s Gen2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5D7EF2-0BCF-41CD-9FFC-1DF47E96B9D2}"/>
              </a:ext>
            </a:extLst>
          </p:cNvPr>
          <p:cNvSpPr txBox="1"/>
          <p:nvPr/>
        </p:nvSpPr>
        <p:spPr>
          <a:xfrm>
            <a:off x="1454996" y="2181105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P14s Gen2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1DB72A-DF1C-48B3-B7E4-9F0D263C7D85}"/>
              </a:ext>
            </a:extLst>
          </p:cNvPr>
          <p:cNvSpPr txBox="1"/>
          <p:nvPr/>
        </p:nvSpPr>
        <p:spPr>
          <a:xfrm>
            <a:off x="5495083" y="1385385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 Gen4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F8CEB50-D6ED-45F1-8E3F-C56B695A9C6A}"/>
              </a:ext>
            </a:extLst>
          </p:cNvPr>
          <p:cNvSpPr/>
          <p:nvPr/>
        </p:nvSpPr>
        <p:spPr>
          <a:xfrm>
            <a:off x="1325263" y="5640382"/>
            <a:ext cx="190643" cy="206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4D2DC0-7618-478C-B863-5572364A0E77}"/>
              </a:ext>
            </a:extLst>
          </p:cNvPr>
          <p:cNvSpPr/>
          <p:nvPr/>
        </p:nvSpPr>
        <p:spPr>
          <a:xfrm>
            <a:off x="3600741" y="5640382"/>
            <a:ext cx="190643" cy="206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EBEA75-7DCF-4553-A426-537143B1B53B}"/>
              </a:ext>
            </a:extLst>
          </p:cNvPr>
          <p:cNvSpPr/>
          <p:nvPr/>
        </p:nvSpPr>
        <p:spPr>
          <a:xfrm>
            <a:off x="5870236" y="5640382"/>
            <a:ext cx="190643" cy="206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6F09B40-14C2-47BF-A541-36E52A171D54}"/>
              </a:ext>
            </a:extLst>
          </p:cNvPr>
          <p:cNvSpPr/>
          <p:nvPr/>
        </p:nvSpPr>
        <p:spPr>
          <a:xfrm>
            <a:off x="8146269" y="5640382"/>
            <a:ext cx="190643" cy="206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8FBBB4-9158-48DE-B60E-28C42E38D7D4}"/>
              </a:ext>
            </a:extLst>
          </p:cNvPr>
          <p:cNvSpPr txBox="1"/>
          <p:nvPr/>
        </p:nvSpPr>
        <p:spPr>
          <a:xfrm>
            <a:off x="7813917" y="1276025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P15 Gen2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D02733-F6B3-4B5F-85DA-C106924E1121}"/>
              </a:ext>
            </a:extLst>
          </p:cNvPr>
          <p:cNvSpPr txBox="1"/>
          <p:nvPr/>
        </p:nvSpPr>
        <p:spPr>
          <a:xfrm>
            <a:off x="10057165" y="1160040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P17 Gen2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52B44B-9A55-4FDD-BE8D-6633F07BCF94}"/>
              </a:ext>
            </a:extLst>
          </p:cNvPr>
          <p:cNvSpPr txBox="1"/>
          <p:nvPr/>
        </p:nvSpPr>
        <p:spPr>
          <a:xfrm>
            <a:off x="3247747" y="2055416"/>
            <a:ext cx="868011" cy="237757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>
                <a:solidFill>
                  <a:schemeClr val="tx1"/>
                </a:solidFill>
              </a:rPr>
              <a:t>P15v Gen2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01C6D-12EB-4F1F-8B60-435E278A34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316" y="2148917"/>
            <a:ext cx="1694337" cy="1015370"/>
          </a:xfrm>
          <a:prstGeom prst="rect">
            <a:avLst/>
          </a:prstGeom>
        </p:spPr>
      </p:pic>
      <p:pic>
        <p:nvPicPr>
          <p:cNvPr id="11" name="Picture 10" descr="A picture containing text, electronics, screen, dark&#10;&#10;Description automatically generated">
            <a:extLst>
              <a:ext uri="{FF2B5EF4-FFF2-40B4-BE49-F238E27FC236}">
                <a16:creationId xmlns:a16="http://schemas.microsoft.com/office/drawing/2014/main" id="{8CC7D121-B80E-4A2B-A623-B58ED87B5F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527" y="1327616"/>
            <a:ext cx="1594398" cy="956638"/>
          </a:xfrm>
          <a:prstGeom prst="rect">
            <a:avLst/>
          </a:prstGeom>
        </p:spPr>
      </p:pic>
      <p:pic>
        <p:nvPicPr>
          <p:cNvPr id="19" name="Picture 18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AE863C9-4763-4F30-8533-05DABE36730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77" y="1324458"/>
            <a:ext cx="1614525" cy="96871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DA9EF61-B8A6-4124-93F8-D4704286C233}"/>
              </a:ext>
            </a:extLst>
          </p:cNvPr>
          <p:cNvSpPr txBox="1"/>
          <p:nvPr/>
        </p:nvSpPr>
        <p:spPr>
          <a:xfrm>
            <a:off x="7568872" y="3510081"/>
            <a:ext cx="1946062" cy="7017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Higher Performance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Large GPU Memory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Adv. Multi-App Workflows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+ Data Science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12A674-2E62-4DDA-8E0D-EEFACFD63AD9}"/>
              </a:ext>
            </a:extLst>
          </p:cNvPr>
          <p:cNvSpPr txBox="1"/>
          <p:nvPr/>
        </p:nvSpPr>
        <p:spPr>
          <a:xfrm>
            <a:off x="5225836" y="4616705"/>
            <a:ext cx="148961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T1200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A2000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A3000 6GB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A4000 8GB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  <a:cs typeface="Arial"/>
              </a:rPr>
              <a:t>RTX A5000 16GB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23DC16-D9C9-4C5E-AE6E-EFD66788DCCE}"/>
              </a:ext>
            </a:extLst>
          </p:cNvPr>
          <p:cNvSpPr txBox="1"/>
          <p:nvPr/>
        </p:nvSpPr>
        <p:spPr>
          <a:xfrm>
            <a:off x="7507030" y="4617736"/>
            <a:ext cx="148961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T1200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A2000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A3000 6GB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A4000 8GB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  <a:cs typeface="Arial"/>
              </a:rPr>
              <a:t>RTX A5000 16GB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4C237F-DAEA-4F17-96BC-BB21968BBBC7}"/>
              </a:ext>
            </a:extLst>
          </p:cNvPr>
          <p:cNvSpPr txBox="1"/>
          <p:nvPr/>
        </p:nvSpPr>
        <p:spPr>
          <a:xfrm>
            <a:off x="9774149" y="4614000"/>
            <a:ext cx="1489617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T1200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A2000 4GB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A3000 6GB</a:t>
            </a:r>
            <a:endParaRPr lang="en-US" sz="1800">
              <a:solidFill>
                <a:srgbClr val="71B84B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</a:rPr>
              <a:t>RTX A4000 8GB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rgbClr val="71B84B"/>
                </a:solidFill>
                <a:cs typeface="Arial"/>
              </a:rPr>
              <a:t>RTX A5000 16GB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FE38EE-8BCC-487E-BDD2-3623E16ACFB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043" y="1459568"/>
            <a:ext cx="2023847" cy="1214308"/>
          </a:xfrm>
          <a:prstGeom prst="rect">
            <a:avLst/>
          </a:prstGeom>
        </p:spPr>
      </p:pic>
      <p:sp>
        <p:nvSpPr>
          <p:cNvPr id="53" name="Footer Placeholder 6">
            <a:extLst>
              <a:ext uri="{FF2B5EF4-FFF2-40B4-BE49-F238E27FC236}">
                <a16:creationId xmlns:a16="http://schemas.microsoft.com/office/drawing/2014/main" id="{94A26107-ECF7-4506-96C2-9C7AA645E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5959" y="6472335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2021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388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10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14s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34293" y="1831484"/>
            <a:ext cx="61418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Most portable 14” mobile workstation at just over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3 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Immersive A/V experience with Dolby® Audio™ Premium sound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All-new updated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Turing-based </a:t>
            </a:r>
            <a:r>
              <a:rPr lang="en-US" sz="1400">
                <a:cs typeface="Segoe UI Light" panose="020B0502040204020203" pitchFamily="34" charset="0"/>
              </a:rPr>
              <a:t>graphics for lite duty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pro app acceleration in Lenovo Performance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10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68363" y="920297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 powerful and lightweight mobile workstation, designed to meet the needs of highly mobile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aerospace, civil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 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P27h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61E9GAR6US | $504 MSRP 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E6B5E96-9BF5-4514-A728-FA54F8A2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1232"/>
              </p:ext>
            </p:extLst>
          </p:nvPr>
        </p:nvGraphicFramePr>
        <p:xfrm>
          <a:off x="565289" y="3118765"/>
          <a:ext cx="5787951" cy="230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188211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551610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82932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20VX009JUS</a:t>
                      </a:r>
                      <a:r>
                        <a:rPr lang="en-US" sz="900" b="1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20VX0097US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vPro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/>
                        <a:t>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268301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(16GB soldered + 16GB DIMM)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365865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14”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Color, HD Camera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14” </a:t>
                      </a:r>
                      <a:r>
                        <a:rPr lang="en-US" sz="800">
                          <a:cs typeface="Segoe UI Light" panose="020B0502040204020203" pitchFamily="34" charset="0"/>
                        </a:rPr>
                        <a:t>UHD IPS 500nit, Factory-Color-Calibrated 100% Adobe Color, Dolby Vision HDR, IR Camera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182932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indoor, person, table, man&#10;&#10;Description automatically generated">
            <a:extLst>
              <a:ext uri="{FF2B5EF4-FFF2-40B4-BE49-F238E27FC236}">
                <a16:creationId xmlns:a16="http://schemas.microsoft.com/office/drawing/2014/main" id="{387A9D3B-7254-44D5-A5F2-3244D051AA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26" y="1065832"/>
            <a:ext cx="5049850" cy="33713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D17D25-0F06-4CB6-9E8F-33D9450CE9AF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27" name="Picture 4" descr="Image result for thinkpad thunderbolt 3 workstation dock">
            <a:extLst>
              <a:ext uri="{FF2B5EF4-FFF2-40B4-BE49-F238E27FC236}">
                <a16:creationId xmlns:a16="http://schemas.microsoft.com/office/drawing/2014/main" id="{4EA28AF2-7C9D-4BFF-95F6-94DD8018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88" y="582856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089C58-7815-4105-A633-9A688CC04286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D430D472-5BC3-42C8-BEB7-B301AA6E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DDDA7376-701E-4435-A5AF-7A41783177C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11" y="5989552"/>
            <a:ext cx="705123" cy="5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5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10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15s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82296" y="1788162"/>
            <a:ext cx="59437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Ultrabook workstation with award-winning keyboard and number pad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Immersive A/V experience with Dolby® Audio™ Premium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All-new updated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Turing-based </a:t>
            </a:r>
            <a:r>
              <a:rPr lang="en-US" sz="1400">
                <a:cs typeface="Segoe UI Light" panose="020B0502040204020203" pitchFamily="34" charset="0"/>
              </a:rPr>
              <a:t>graphics for lite duty CAD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 charge app acceleration with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All-day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battery up to 10 hours </a:t>
            </a:r>
            <a:r>
              <a:rPr lang="en-US" sz="1400">
                <a:cs typeface="Segoe UI Light" panose="020B0502040204020203" pitchFamily="34" charset="0"/>
              </a:rPr>
              <a:t>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29931" y="957165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all-day performance in a value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building, structural, aerospace, civil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facilities &amp; 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BA32B1-5E24-476D-9B4E-22F861104895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P27h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61E9GAR6US | $504 MSRP 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E6B5E96-9BF5-4514-A728-FA54F8A2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13773"/>
              </p:ext>
            </p:extLst>
          </p:nvPr>
        </p:nvGraphicFramePr>
        <p:xfrm>
          <a:off x="548638" y="3095488"/>
          <a:ext cx="5787951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20W60087US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20W60088US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$2,849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vPro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/>
                        <a:t>(4c)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i7-1185G7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(4c)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T500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(16GB soldered + 1x open DIMM slot)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(16GB soldered + 16GB DIMM) 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15.6”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FHD IPS 300nit, 45% NTSC Color</a:t>
                      </a:r>
                      <a:r>
                        <a:rPr lang="en-US" sz="800"/>
                        <a:t>, </a:t>
                      </a:r>
                    </a:p>
                    <a:p>
                      <a:pPr algn="ctr"/>
                      <a:r>
                        <a:rPr lang="en-US" sz="800"/>
                        <a:t>HD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15.6” </a:t>
                      </a:r>
                      <a:r>
                        <a:rPr lang="en-US" sz="800">
                          <a:cs typeface="Segoe UI Light" panose="020B0502040204020203" pitchFamily="34" charset="0"/>
                        </a:rPr>
                        <a:t>UHD IPS 500nit, Factory-Color-Calibrated 100% Adobe Color</a:t>
                      </a:r>
                      <a:r>
                        <a:rPr lang="en-US" sz="800"/>
                        <a:t>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pic>
        <p:nvPicPr>
          <p:cNvPr id="7" name="Picture 6" descr="A picture containing indoor, person, table, man&#10;&#10;Description automatically generated">
            <a:extLst>
              <a:ext uri="{FF2B5EF4-FFF2-40B4-BE49-F238E27FC236}">
                <a16:creationId xmlns:a16="http://schemas.microsoft.com/office/drawing/2014/main" id="{7D276987-9591-481F-8956-D8FA24EC8E9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28" y="1060518"/>
            <a:ext cx="5073959" cy="33874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371206F-16E4-4129-B212-AC68C313AB30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Gen2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40AN0135US | $320 MSRP</a:t>
            </a:r>
          </a:p>
        </p:txBody>
      </p:sp>
      <p:pic>
        <p:nvPicPr>
          <p:cNvPr id="27" name="Picture 4" descr="Image result for thinkpad thunderbolt 3 workstation dock">
            <a:extLst>
              <a:ext uri="{FF2B5EF4-FFF2-40B4-BE49-F238E27FC236}">
                <a16:creationId xmlns:a16="http://schemas.microsoft.com/office/drawing/2014/main" id="{A5860AA3-288E-48D3-88C6-47FB6A6F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388" y="5828563"/>
            <a:ext cx="803266" cy="8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BD97D6A-A615-419E-A9AE-FDC8E0622DF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28" name="Picture 2" descr="Premier Support | Lenovo Philippines">
            <a:extLst>
              <a:ext uri="{FF2B5EF4-FFF2-40B4-BE49-F238E27FC236}">
                <a16:creationId xmlns:a16="http://schemas.microsoft.com/office/drawing/2014/main" id="{69BB4E17-3D71-48F9-B890-A8AEFB35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BD50AF97-50FC-48F7-A33D-4D8559F9E5B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911" y="5989552"/>
            <a:ext cx="705123" cy="5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33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276" y="399089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15v Gen 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341323" y="1874684"/>
            <a:ext cx="62656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Now available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A2000</a:t>
            </a:r>
            <a:endParaRPr lang="en-US" sz="1400"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stunning 15.6” IPS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4K UHD display </a:t>
            </a:r>
            <a:r>
              <a:rPr lang="en-US" sz="1400">
                <a:cs typeface="Segoe UI Light" panose="020B0502040204020203" pitchFamily="34" charset="0"/>
              </a:rPr>
              <a:t>with color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High-capacity battery with Rapid Charge 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41323" y="981992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 brilliant visual workspace and exceptional performance at an accessible price point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civil engineers, facilities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E6B5E96-9BF5-4514-A728-FA54F8A2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571"/>
              </p:ext>
            </p:extLst>
          </p:nvPr>
        </p:nvGraphicFramePr>
        <p:xfrm>
          <a:off x="536983" y="3204884"/>
          <a:ext cx="5787951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21A90036US*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21A9002XUS*</a:t>
                      </a:r>
                      <a:endParaRPr lang="en-US" sz="900" b="1" i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T600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</a:t>
                      </a:r>
                      <a:r>
                        <a:rPr lang="pt-BR" sz="800"/>
                        <a:t>™</a:t>
                      </a:r>
                      <a:r>
                        <a:rPr lang="en-US" sz="800"/>
                        <a:t> A2000 4GB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16GB (1x16GB) DDR4 3200MHz</a:t>
                      </a:r>
                      <a:endParaRPr lang="de-D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32GB (1x32GB) DDR4 3200MHz</a:t>
                      </a:r>
                      <a:endParaRPr lang="de-DE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Segoe UI Light" panose="020B0502040204020203" pitchFamily="34" charset="0"/>
                        </a:rPr>
                        <a:t>15.6” FHD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 300nit, 45% NTSC Color,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IR Camera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15.6” FHD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IPS 300nit, 45% NTSC Color, </a:t>
                      </a: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IR Camera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950439E-0F5E-4789-9F01-CAA61E36EADB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1894-43EF-4961-80FB-CFE915BA67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80C3B-F759-413B-BA20-6A06A7791BF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99" y="1103457"/>
            <a:ext cx="4788256" cy="3289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24AC4-CD2B-4EF8-BD2C-F6FBBAE16221}"/>
              </a:ext>
            </a:extLst>
          </p:cNvPr>
          <p:cNvSpPr txBox="1"/>
          <p:nvPr/>
        </p:nvSpPr>
        <p:spPr>
          <a:xfrm>
            <a:off x="10745655" y="1112055"/>
            <a:ext cx="122748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“Increased flexibility within the 15-inch space…for professional workflows.”</a:t>
            </a:r>
          </a:p>
          <a:p>
            <a:pPr algn="r"/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1100" i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Hexus</a:t>
            </a:r>
            <a:endParaRPr lang="en-US" sz="11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1094A-5BD8-48A5-85B2-9D6330F2CF5E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29" name="Picture 2" descr="images">
            <a:extLst>
              <a:ext uri="{FF2B5EF4-FFF2-40B4-BE49-F238E27FC236}">
                <a16:creationId xmlns:a16="http://schemas.microsoft.com/office/drawing/2014/main" id="{ED38F06D-3398-4E5D-9C6E-E71ECCE4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A9BBB9D-33ED-466D-A4EE-6D33745643A2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5" name="Picture 2" descr="Premier Support | Lenovo Philippines">
            <a:extLst>
              <a:ext uri="{FF2B5EF4-FFF2-40B4-BE49-F238E27FC236}">
                <a16:creationId xmlns:a16="http://schemas.microsoft.com/office/drawing/2014/main" id="{0FE4D859-4933-4B6D-BBFD-30955BD7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77EA558-772C-4637-8D44-8AD99E78F54A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B1C6FD15-4F89-4DEF-8FBC-4944964D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092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plant&#10;&#10;Description automatically generated">
            <a:extLst>
              <a:ext uri="{FF2B5EF4-FFF2-40B4-BE49-F238E27FC236}">
                <a16:creationId xmlns:a16="http://schemas.microsoft.com/office/drawing/2014/main" id="{6C17C76F-2207-4669-BAA3-CE99338455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4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720" y="412135"/>
            <a:ext cx="11073384" cy="521208"/>
          </a:xfrm>
        </p:spPr>
        <p:txBody>
          <a:bodyPr/>
          <a:lstStyle/>
          <a:p>
            <a:pPr algn="ctr"/>
            <a:r>
              <a:rPr lang="en-US">
                <a:latin typeface="Haettenschweiler" panose="020B0706040902060204" pitchFamily="34" charset="0"/>
              </a:rPr>
              <a:t>    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latin typeface="Haettenschweiler" panose="020B0706040902060204" pitchFamily="34" charset="0"/>
              </a:rPr>
              <a:t>1 Gen4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421782" y="1800276"/>
            <a:ext cx="61418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Leveled-up 3D graphics performance now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Premium user experience with Dolby Atmos® sound and Dolby Vision™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55166" y="969279"/>
            <a:ext cx="61418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 performance in a premium package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aerospace, civil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9685-3774-404A-AE38-FE45A846FDE2}"/>
              </a:ext>
            </a:extLst>
          </p:cNvPr>
          <p:cNvGrpSpPr/>
          <p:nvPr/>
        </p:nvGrpSpPr>
        <p:grpSpPr>
          <a:xfrm>
            <a:off x="8326757" y="4946371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7B7F73F9-0684-4D6C-BC5E-3DD4F63AC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5C84C3A5-9CE9-4055-A327-AF8014BD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EB234B38-647F-4E30-B119-6BEC1ED9B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53A0FA9E-679D-4EB6-95CC-C3E3BABB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93DA963C-327C-448A-BF8E-1BE80AE8D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49A980CC-18F4-4183-9A16-69A83CBF3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E6B5E96-9BF5-4514-A728-FA54F8A2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78961"/>
              </p:ext>
            </p:extLst>
          </p:nvPr>
        </p:nvGraphicFramePr>
        <p:xfrm>
          <a:off x="547417" y="3077322"/>
          <a:ext cx="578795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130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38614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01207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212217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20Y3003BUS*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20Y3003CUS*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A2000 4GB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16GB (1x16GB) DDR4 3200MHz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(1x32GB) DDR4 3200MHz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364441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16" WQXGA (2560x1600) “QHD+” IPS 400nit, 100% sRGB Color, IR Camera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Touch 16.0" WQUXGA (3840x2400) “UHD+” IPS 600nit, Factory-Color-Calibrated 100% Adobe Color, Dolby Vision HDR, IR Camera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212217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1950439E-0F5E-4789-9F01-CAA61E36EADB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1894-43EF-4961-80FB-CFE915BA67D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A71AFDA-E2FA-441E-A3FC-0D3E11B4CBD2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29" name="Picture 2" descr="images">
            <a:extLst>
              <a:ext uri="{FF2B5EF4-FFF2-40B4-BE49-F238E27FC236}">
                <a16:creationId xmlns:a16="http://schemas.microsoft.com/office/drawing/2014/main" id="{22105E81-8502-4657-867A-F7B5BF837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7E35437F-F608-4E62-A089-2199A34C45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282" y="1070218"/>
            <a:ext cx="4913172" cy="32754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6D573B-6409-42A0-B24E-8736F9AFD44E}"/>
              </a:ext>
            </a:extLst>
          </p:cNvPr>
          <p:cNvSpPr/>
          <p:nvPr/>
        </p:nvSpPr>
        <p:spPr>
          <a:xfrm>
            <a:off x="10781162" y="2901949"/>
            <a:ext cx="1136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“An impressive choice for design or engineering PROS seeking a road-worthy workstation.”</a:t>
            </a:r>
          </a:p>
          <a:p>
            <a:r>
              <a:rPr lang="en-US" sz="1100" i="1">
                <a:solidFill>
                  <a:schemeClr val="bg1"/>
                </a:solidFill>
              </a:rPr>
              <a:t>       -PC Mag</a:t>
            </a:r>
            <a:endParaRPr lang="en-US" sz="400" i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E3647C-D30B-447F-809C-6D564E5B6EA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1" name="Picture 2" descr="Premier Support | Lenovo Philippines">
            <a:extLst>
              <a:ext uri="{FF2B5EF4-FFF2-40B4-BE49-F238E27FC236}">
                <a16:creationId xmlns:a16="http://schemas.microsoft.com/office/drawing/2014/main" id="{070B41B3-F785-42AD-B560-9516AC9D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C914E74-F899-4603-BD15-1B3DEAFD8A85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F85014A-59DA-4E36-ACE6-D039EE8A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299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plant&#10;&#10;Description automatically generated">
            <a:extLst>
              <a:ext uri="{FF2B5EF4-FFF2-40B4-BE49-F238E27FC236}">
                <a16:creationId xmlns:a16="http://schemas.microsoft.com/office/drawing/2014/main" id="{0E860B3D-595B-4067-BF38-6507F9AEA6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668" y="402965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ThinkPad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15 Gen2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555443" y="1867424"/>
            <a:ext cx="59971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11</a:t>
            </a:r>
            <a:r>
              <a:rPr lang="en-US" sz="1400" baseline="30000">
                <a:cs typeface="Segoe UI Light" panose="020B0502040204020203" pitchFamily="34" charset="0"/>
              </a:rPr>
              <a:t>th</a:t>
            </a:r>
            <a:r>
              <a:rPr lang="en-US" sz="1400">
                <a:cs typeface="Segoe UI Light" panose="020B0502040204020203" pitchFamily="34" charset="0"/>
              </a:rPr>
              <a:t> Gen Intel® Core™ CPUs with AI-based intelligent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XR-ready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NVIDIA RTX™ A5000 </a:t>
            </a:r>
            <a:r>
              <a:rPr lang="en-US" sz="1400">
                <a:cs typeface="Segoe UI Light" panose="020B0502040204020203" pitchFamily="34" charset="0"/>
              </a:rPr>
              <a:t>to transcend design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Durable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MIL-STD testing </a:t>
            </a:r>
            <a:r>
              <a:rPr lang="en-US" sz="1400">
                <a:cs typeface="Segoe UI Light" panose="020B0502040204020203" pitchFamily="34" charset="0"/>
              </a:rPr>
              <a:t>and market-leading reliability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Ultra-Performance mode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throttle your workflow </a:t>
            </a:r>
            <a:r>
              <a:rPr lang="en-US" sz="1400">
                <a:cs typeface="Segoe UI Light" panose="020B0502040204020203" pitchFamily="34" charset="0"/>
              </a:rPr>
              <a:t>to the redline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Free-of-charge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Lenovo Performance Tuner </a:t>
            </a:r>
            <a:r>
              <a:rPr lang="en-US" sz="1400">
                <a:cs typeface="Segoe UI Light" panose="020B0502040204020203" pitchFamily="34" charset="0"/>
              </a:rPr>
              <a:t>to optimize workflow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407406" y="945833"/>
            <a:ext cx="62086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On-the-go, high performance visual computing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building, structural, aerospace &amp; civil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facilities &amp; 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71267"/>
              </p:ext>
            </p:extLst>
          </p:nvPr>
        </p:nvGraphicFramePr>
        <p:xfrm>
          <a:off x="557718" y="3180686"/>
          <a:ext cx="5785687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57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326620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23710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128464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20YQ0042US*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20YQ0030US*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$3,229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128464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Intel® Core™ i7-11850H </a:t>
                      </a:r>
                      <a:r>
                        <a:rPr lang="en-US" sz="800" err="1"/>
                        <a:t>vPro</a:t>
                      </a:r>
                      <a:r>
                        <a:rPr lang="en-US" sz="800"/>
                        <a:t> (8c)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T1200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/>
                        <a:t>NVIDIA RTX™ A3000 6GB GDDR6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16GB (1x16GB) DDR4 3200MHz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/>
                        <a:t>32GB (2x16GB) </a:t>
                      </a:r>
                      <a:r>
                        <a:rPr lang="en-US" sz="800"/>
                        <a:t>DDR4 3200MHz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512GB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/>
                        <a:t>15.6" FHD (1920x1080) IPS 500nit, 100% sRGB Color, Dolby Vision HDR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9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6BD12-3874-4B52-85AB-292FEE7C6678}"/>
              </a:ext>
            </a:extLst>
          </p:cNvPr>
          <p:cNvGrpSpPr/>
          <p:nvPr/>
        </p:nvGrpSpPr>
        <p:grpSpPr>
          <a:xfrm>
            <a:off x="6818353" y="4995198"/>
            <a:ext cx="2341990" cy="1513766"/>
            <a:chOff x="7022587" y="4950771"/>
            <a:chExt cx="2341990" cy="1513766"/>
          </a:xfrm>
        </p:grpSpPr>
        <p:pic>
          <p:nvPicPr>
            <p:cNvPr id="16" name="Picture 2" descr="Image result for solidworks logo">
              <a:extLst>
                <a:ext uri="{FF2B5EF4-FFF2-40B4-BE49-F238E27FC236}">
                  <a16:creationId xmlns:a16="http://schemas.microsoft.com/office/drawing/2014/main" id="{812C536C-A8C6-4B8D-BB21-CBCD320C6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siemens nx logo">
              <a:extLst>
                <a:ext uri="{FF2B5EF4-FFF2-40B4-BE49-F238E27FC236}">
                  <a16:creationId xmlns:a16="http://schemas.microsoft.com/office/drawing/2014/main" id="{5BE090B1-5072-42C9-B016-9B7FCCBA5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Image result for autodesk revit logo">
              <a:extLst>
                <a:ext uri="{FF2B5EF4-FFF2-40B4-BE49-F238E27FC236}">
                  <a16:creationId xmlns:a16="http://schemas.microsoft.com/office/drawing/2014/main" id="{CB3463A3-854E-44C5-B3E5-BA1F2D639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Image result for autodesk autocad logo">
              <a:extLst>
                <a:ext uri="{FF2B5EF4-FFF2-40B4-BE49-F238E27FC236}">
                  <a16:creationId xmlns:a16="http://schemas.microsoft.com/office/drawing/2014/main" id="{6686387C-9AA7-4F86-BB3B-444D99433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Image result for PTC creo logo">
              <a:extLst>
                <a:ext uri="{FF2B5EF4-FFF2-40B4-BE49-F238E27FC236}">
                  <a16:creationId xmlns:a16="http://schemas.microsoft.com/office/drawing/2014/main" id="{21CA77D3-A7F5-4A6C-9B2A-D93870D09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Bentley software logo">
              <a:extLst>
                <a:ext uri="{FF2B5EF4-FFF2-40B4-BE49-F238E27FC236}">
                  <a16:creationId xmlns:a16="http://schemas.microsoft.com/office/drawing/2014/main" id="{4B3A0F87-C654-49A3-BCC7-4BBA5BA91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Graphic 23" descr="Add">
            <a:extLst>
              <a:ext uri="{FF2B5EF4-FFF2-40B4-BE49-F238E27FC236}">
                <a16:creationId xmlns:a16="http://schemas.microsoft.com/office/drawing/2014/main" id="{9AE4A2F4-2790-4E52-AE9A-9CB2FD881B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00562" y="5509592"/>
            <a:ext cx="523220" cy="52322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3198AE-A0C2-4146-9422-F8A1C18E0B4C}"/>
              </a:ext>
            </a:extLst>
          </p:cNvPr>
          <p:cNvGrpSpPr/>
          <p:nvPr/>
        </p:nvGrpSpPr>
        <p:grpSpPr>
          <a:xfrm>
            <a:off x="10125091" y="4946711"/>
            <a:ext cx="1597301" cy="1567257"/>
            <a:chOff x="10125091" y="4946711"/>
            <a:chExt cx="1597301" cy="1567257"/>
          </a:xfrm>
        </p:grpSpPr>
        <p:pic>
          <p:nvPicPr>
            <p:cNvPr id="26" name="Picture 18" descr="Image result for autodesk 3ds max logo">
              <a:extLst>
                <a:ext uri="{FF2B5EF4-FFF2-40B4-BE49-F238E27FC236}">
                  <a16:creationId xmlns:a16="http://schemas.microsoft.com/office/drawing/2014/main" id="{A9CA0ACD-2291-4639-9A11-A12C1ACF6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965" y="4946711"/>
              <a:ext cx="987764" cy="98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Image result for V-Ray logo">
              <a:extLst>
                <a:ext uri="{FF2B5EF4-FFF2-40B4-BE49-F238E27FC236}">
                  <a16:creationId xmlns:a16="http://schemas.microsoft.com/office/drawing/2014/main" id="{1100BAE7-79AE-428C-9906-0711DAEC0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1751" y="5632698"/>
              <a:ext cx="619957" cy="6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Image result for unreal engine logo">
              <a:extLst>
                <a:ext uri="{FF2B5EF4-FFF2-40B4-BE49-F238E27FC236}">
                  <a16:creationId xmlns:a16="http://schemas.microsoft.com/office/drawing/2014/main" id="{3FEE652A-3ABF-4CA1-BA22-D045B37C1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067" y="5937703"/>
              <a:ext cx="545325" cy="56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Image result for Lumion logo">
              <a:extLst>
                <a:ext uri="{FF2B5EF4-FFF2-40B4-BE49-F238E27FC236}">
                  <a16:creationId xmlns:a16="http://schemas.microsoft.com/office/drawing/2014/main" id="{0E2BD4F7-8D5D-41CA-B07B-7DF194F8C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91" y="5937703"/>
              <a:ext cx="423520" cy="5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F65E3848-E04D-433F-AF7E-B0EF3CAFE33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068" y="1070218"/>
            <a:ext cx="5093086" cy="340023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481DB6B-A91A-4E0E-A178-A5AD6ECADA03}"/>
              </a:ext>
            </a:extLst>
          </p:cNvPr>
          <p:cNvSpPr/>
          <p:nvPr/>
        </p:nvSpPr>
        <p:spPr>
          <a:xfrm>
            <a:off x="6915245" y="1096305"/>
            <a:ext cx="12976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/>
              <a:t>“…obliterates big workflows like nobody's business.”</a:t>
            </a:r>
          </a:p>
          <a:p>
            <a:r>
              <a:rPr lang="en-US" sz="1100" i="1"/>
              <a:t>       -PC Mag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DAC39-6520-4778-BE8A-D3F17CD2A2C0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B9BEF7-126A-4FC0-88DC-83F547C441C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3D043F3-F04B-4084-B4B2-E1C4ADEF1952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43" name="Picture 2" descr="images">
            <a:extLst>
              <a:ext uri="{FF2B5EF4-FFF2-40B4-BE49-F238E27FC236}">
                <a16:creationId xmlns:a16="http://schemas.microsoft.com/office/drawing/2014/main" id="{11D17231-9EAE-44EC-8B10-563A66C6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F2C3B2-B16E-4886-B337-51EF85875331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3 Year Accidental Damage Protection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5PS0V07049 | $129 MSRP </a:t>
            </a:r>
          </a:p>
        </p:txBody>
      </p:sp>
      <p:pic>
        <p:nvPicPr>
          <p:cNvPr id="35" name="Picture 2" descr="Premier Support | Lenovo Philippines">
            <a:extLst>
              <a:ext uri="{FF2B5EF4-FFF2-40B4-BE49-F238E27FC236}">
                <a16:creationId xmlns:a16="http://schemas.microsoft.com/office/drawing/2014/main" id="{9FCD5AA4-ABCE-4712-A9F7-AC516DB5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3925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744" y="6056949"/>
            <a:ext cx="390919" cy="3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7C3293-9790-402D-9C6B-86E7DF3A364D}"/>
              </a:ext>
            </a:extLst>
          </p:cNvPr>
          <p:cNvSpPr txBox="1"/>
          <p:nvPr/>
        </p:nvSpPr>
        <p:spPr>
          <a:xfrm>
            <a:off x="4713202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Thunderbolt 4 Workstation Dock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40B00300US | $419 MSRP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6B63D600-BE68-42D1-919C-45045931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742" y="5936000"/>
            <a:ext cx="716911" cy="5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7779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close up of a plant&#10;&#10;Description automatically generated">
            <a:extLst>
              <a:ext uri="{FF2B5EF4-FFF2-40B4-BE49-F238E27FC236}">
                <a16:creationId xmlns:a16="http://schemas.microsoft.com/office/drawing/2014/main" id="{57213DAE-8524-4F67-AFF6-44BE30167B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80" y="426441"/>
            <a:ext cx="11073384" cy="521208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ThinkStation </a:t>
            </a:r>
            <a:r>
              <a:rPr lang="en-US">
                <a:solidFill>
                  <a:srgbClr val="FF0000"/>
                </a:solidFill>
                <a:latin typeface="Haettenschweiler" panose="020B0706040902060204" pitchFamily="34" charset="0"/>
              </a:rPr>
              <a:t>P</a:t>
            </a:r>
            <a:r>
              <a:rPr lang="en-US">
                <a:solidFill>
                  <a:srgbClr val="000000"/>
                </a:solidFill>
                <a:latin typeface="Haettenschweiler" panose="020B0706040902060204" pitchFamily="34" charset="0"/>
              </a:rPr>
              <a:t>620</a:t>
            </a:r>
            <a:r>
              <a:rPr 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b="0">
                <a:latin typeface="+mj-lt"/>
              </a:rPr>
              <a:t>for </a:t>
            </a:r>
            <a:r>
              <a:rPr lang="en-US" sz="3200">
                <a:latin typeface="+mj-lt"/>
              </a:rPr>
              <a:t>Engineering Professionals</a:t>
            </a:r>
            <a:endParaRPr lang="en-US" sz="3200" b="0">
              <a:latin typeface="+mj-lt"/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6606989" y="1070218"/>
            <a:ext cx="0" cy="5598771"/>
          </a:xfrm>
          <a:prstGeom prst="line">
            <a:avLst/>
          </a:prstGeom>
          <a:ln w="12700" cmpd="sng">
            <a:solidFill>
              <a:srgbClr val="E100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99790" y="4526062"/>
            <a:ext cx="459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ISV-certified with the most popular professional applications to accelerate business results: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49002-8497-40BA-B95E-8D1FD048AFEA}"/>
              </a:ext>
            </a:extLst>
          </p:cNvPr>
          <p:cNvSpPr/>
          <p:nvPr/>
        </p:nvSpPr>
        <p:spPr>
          <a:xfrm>
            <a:off x="385254" y="1862302"/>
            <a:ext cx="63357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Tool-less, modular design with FLEX features for versatile IO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AMD Ryzen™ </a:t>
            </a:r>
            <a:r>
              <a:rPr lang="en-US" sz="1400" err="1">
                <a:cs typeface="Segoe UI Light" panose="020B0502040204020203" pitchFamily="34" charset="0"/>
              </a:rPr>
              <a:t>Threadripper</a:t>
            </a:r>
            <a:r>
              <a:rPr lang="en-US" sz="1400">
                <a:cs typeface="Segoe UI Light" panose="020B0502040204020203" pitchFamily="34" charset="0"/>
              </a:rPr>
              <a:t>™ PRO CPUs with up to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64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Base clock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14% higher </a:t>
            </a:r>
            <a:r>
              <a:rPr lang="en-US" sz="1400">
                <a:cs typeface="Segoe UI Light" panose="020B0502040204020203" pitchFamily="34" charset="0"/>
              </a:rPr>
              <a:t>than similar core density competitor CPUs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Available Ampere-based NVIDIA® RTX™ graphics with 2</a:t>
            </a:r>
            <a:r>
              <a:rPr lang="en-US" sz="1400" baseline="30000">
                <a:cs typeface="Segoe UI Light" panose="020B0502040204020203" pitchFamily="34" charset="0"/>
              </a:rPr>
              <a:t>nd</a:t>
            </a:r>
            <a:r>
              <a:rPr lang="en-US" sz="1400">
                <a:cs typeface="Segoe UI Light" panose="020B0502040204020203" pitchFamily="34" charset="0"/>
              </a:rPr>
              <a:t> gen RT Cores</a:t>
            </a:r>
            <a:endParaRPr lang="en-US" sz="1400" b="1">
              <a:solidFill>
                <a:schemeClr val="accent1"/>
              </a:solidFill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Segoe UI Light" panose="020B0502040204020203" pitchFamily="34" charset="0"/>
              </a:rPr>
              <a:t>Up to 1TB </a:t>
            </a:r>
            <a:r>
              <a:rPr lang="en-US" sz="1400" b="1">
                <a:solidFill>
                  <a:srgbClr val="FF0000"/>
                </a:solidFill>
                <a:cs typeface="Segoe UI Light" panose="020B0502040204020203" pitchFamily="34" charset="0"/>
              </a:rPr>
              <a:t>octa-channel memory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C630F5-0735-4EC6-AA00-95CDBBD6DE94}"/>
              </a:ext>
            </a:extLst>
          </p:cNvPr>
          <p:cNvSpPr txBox="1"/>
          <p:nvPr/>
        </p:nvSpPr>
        <p:spPr>
          <a:xfrm>
            <a:off x="311649" y="1008933"/>
            <a:ext cx="62383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Unprecedented levels of power, performance and flexibility in a single socket CPU platform for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architects, interior designers, engineers,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and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cs typeface="Segoe UI Light" panose="020B0502040204020203" pitchFamily="34" charset="0"/>
              </a:rPr>
              <a:t>facilities &amp; construction managers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58557C-3BD6-44FA-9242-5661916A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71751"/>
              </p:ext>
            </p:extLst>
          </p:nvPr>
        </p:nvGraphicFramePr>
        <p:xfrm>
          <a:off x="563186" y="3213467"/>
          <a:ext cx="5765298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86">
                  <a:extLst>
                    <a:ext uri="{9D8B030D-6E8A-4147-A177-3AD203B41FA5}">
                      <a16:colId xmlns:a16="http://schemas.microsoft.com/office/drawing/2014/main" val="2593951606"/>
                    </a:ext>
                  </a:extLst>
                </a:gridCol>
                <a:gridCol w="2295791">
                  <a:extLst>
                    <a:ext uri="{9D8B030D-6E8A-4147-A177-3AD203B41FA5}">
                      <a16:colId xmlns:a16="http://schemas.microsoft.com/office/drawing/2014/main" val="2199252818"/>
                    </a:ext>
                  </a:extLst>
                </a:gridCol>
                <a:gridCol w="2436921">
                  <a:extLst>
                    <a:ext uri="{9D8B030D-6E8A-4147-A177-3AD203B41FA5}">
                      <a16:colId xmlns:a16="http://schemas.microsoft.com/office/drawing/2014/main" val="34863822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Mainstream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14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Part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30E000DQUS*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30E000DYUS*</a:t>
                      </a:r>
                      <a:endParaRPr 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0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List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$2,949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$4,739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117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3945WX 12c 4.0GHz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AMD Ryzen™ </a:t>
                      </a:r>
                      <a:r>
                        <a:rPr lang="en-US" sz="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Threadripper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™ PRO 3955WX    16c 3.9GHz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82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Graphics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NVIDIA® T1000 4GB GDDR6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NVIDIA RTX™ A4000 16GB GDDR6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54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32GB (2x16GB) DDR4 3200MHz RDIMM ECC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64GB DDR4 (4x32GB) 3200MHz RDIMM ECC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42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1TB M.2 PCIe Gen4 </a:t>
                      </a:r>
                      <a:r>
                        <a:rPr lang="en-US" sz="800" err="1"/>
                        <a:t>NVMe</a:t>
                      </a:r>
                      <a:endParaRPr lang="en-US" sz="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5129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Power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1000W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1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1"/>
                        <a:t>Warranty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3 Year Premier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260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90007EFF-B2BA-4069-BBD9-989A964F6861}"/>
              </a:ext>
            </a:extLst>
          </p:cNvPr>
          <p:cNvGrpSpPr/>
          <p:nvPr/>
        </p:nvGrpSpPr>
        <p:grpSpPr>
          <a:xfrm>
            <a:off x="6818353" y="4995198"/>
            <a:ext cx="2341990" cy="1513766"/>
            <a:chOff x="7022587" y="4950771"/>
            <a:chExt cx="2341990" cy="1513766"/>
          </a:xfrm>
        </p:grpSpPr>
        <p:pic>
          <p:nvPicPr>
            <p:cNvPr id="36" name="Picture 2" descr="Image result for solidworks logo">
              <a:extLst>
                <a:ext uri="{FF2B5EF4-FFF2-40B4-BE49-F238E27FC236}">
                  <a16:creationId xmlns:a16="http://schemas.microsoft.com/office/drawing/2014/main" id="{1D3AB8DE-9D17-44C6-825E-AFDE55845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098" y="4950771"/>
              <a:ext cx="947479" cy="947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siemens nx logo">
              <a:extLst>
                <a:ext uri="{FF2B5EF4-FFF2-40B4-BE49-F238E27FC236}">
                  <a16:creationId xmlns:a16="http://schemas.microsoft.com/office/drawing/2014/main" id="{2183772B-E5FC-4AA9-A1FE-A1BD8B290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587" y="6024943"/>
              <a:ext cx="989085" cy="4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Image result for autodesk revit logo">
              <a:extLst>
                <a:ext uri="{FF2B5EF4-FFF2-40B4-BE49-F238E27FC236}">
                  <a16:creationId xmlns:a16="http://schemas.microsoft.com/office/drawing/2014/main" id="{D4AAB374-8376-4B7D-B6BC-A6E74A533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571" y="6139431"/>
              <a:ext cx="842806" cy="32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Image result for autodesk autocad logo">
              <a:extLst>
                <a:ext uri="{FF2B5EF4-FFF2-40B4-BE49-F238E27FC236}">
                  <a16:creationId xmlns:a16="http://schemas.microsoft.com/office/drawing/2014/main" id="{B38EE267-94C8-4C38-8D0C-1F163ECDD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185" y="5771202"/>
              <a:ext cx="925578" cy="290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6" descr="Image result for PTC creo logo">
              <a:extLst>
                <a:ext uri="{FF2B5EF4-FFF2-40B4-BE49-F238E27FC236}">
                  <a16:creationId xmlns:a16="http://schemas.microsoft.com/office/drawing/2014/main" id="{4444F9D1-81EE-4D64-BE64-5E64EC220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759352"/>
              <a:ext cx="930459" cy="31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Bentley software logo">
              <a:extLst>
                <a:ext uri="{FF2B5EF4-FFF2-40B4-BE49-F238E27FC236}">
                  <a16:creationId xmlns:a16="http://schemas.microsoft.com/office/drawing/2014/main" id="{6B2B41E7-FBEF-43CF-A635-0DAD590E7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01" y="5300339"/>
              <a:ext cx="1013641" cy="24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Graphic 41" descr="Add">
            <a:extLst>
              <a:ext uri="{FF2B5EF4-FFF2-40B4-BE49-F238E27FC236}">
                <a16:creationId xmlns:a16="http://schemas.microsoft.com/office/drawing/2014/main" id="{D39679FB-083C-48E9-B9F9-E58C835D81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00562" y="5509592"/>
            <a:ext cx="523220" cy="52322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F780D0F-B455-4497-A498-BF2450E52630}"/>
              </a:ext>
            </a:extLst>
          </p:cNvPr>
          <p:cNvGrpSpPr/>
          <p:nvPr/>
        </p:nvGrpSpPr>
        <p:grpSpPr>
          <a:xfrm>
            <a:off x="10125091" y="4975055"/>
            <a:ext cx="1597301" cy="1538913"/>
            <a:chOff x="10125091" y="4975055"/>
            <a:chExt cx="1597301" cy="1538913"/>
          </a:xfrm>
        </p:grpSpPr>
        <p:pic>
          <p:nvPicPr>
            <p:cNvPr id="44" name="Picture 18" descr="Image result for autodesk 3ds max logo">
              <a:extLst>
                <a:ext uri="{FF2B5EF4-FFF2-40B4-BE49-F238E27FC236}">
                  <a16:creationId xmlns:a16="http://schemas.microsoft.com/office/drawing/2014/main" id="{5E7E5E67-6E3D-490D-A53B-5F16AB041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5086" y="4975055"/>
              <a:ext cx="987764" cy="98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0" descr="Image result for V-Ray logo">
              <a:extLst>
                <a:ext uri="{FF2B5EF4-FFF2-40B4-BE49-F238E27FC236}">
                  <a16:creationId xmlns:a16="http://schemas.microsoft.com/office/drawing/2014/main" id="{AF3DC401-D8C6-43CB-A283-3E3B44BA5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923" y="5700576"/>
              <a:ext cx="619957" cy="619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2" descr="Image result for unreal engine logo">
              <a:extLst>
                <a:ext uri="{FF2B5EF4-FFF2-40B4-BE49-F238E27FC236}">
                  <a16:creationId xmlns:a16="http://schemas.microsoft.com/office/drawing/2014/main" id="{9A66E93A-CE9F-41B6-B5BB-D871B345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7067" y="5937703"/>
              <a:ext cx="545325" cy="56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6" descr="Image result for Lumion logo">
              <a:extLst>
                <a:ext uri="{FF2B5EF4-FFF2-40B4-BE49-F238E27FC236}">
                  <a16:creationId xmlns:a16="http://schemas.microsoft.com/office/drawing/2014/main" id="{C3649789-2993-4BA8-B70C-E2641B381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5091" y="5937703"/>
              <a:ext cx="423520" cy="57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7D4EAD-78A8-4497-99C5-C16F4A50D54F}"/>
              </a:ext>
            </a:extLst>
          </p:cNvPr>
          <p:cNvSpPr txBox="1"/>
          <p:nvPr/>
        </p:nvSpPr>
        <p:spPr>
          <a:xfrm>
            <a:off x="8651542" y="75784"/>
            <a:ext cx="1977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>
                <a:latin typeface="Arial" pitchFamily="34" charset="0"/>
                <a:cs typeface="Arial" pitchFamily="34" charset="0"/>
              </a:rPr>
              <a:t>Remote Workstation-Ready!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73AB3E-186A-40EF-862E-04241AB3731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06" y="85877"/>
            <a:ext cx="244828" cy="244828"/>
          </a:xfrm>
          <a:prstGeom prst="rect">
            <a:avLst/>
          </a:prstGeom>
        </p:spPr>
      </p:pic>
      <p:pic>
        <p:nvPicPr>
          <p:cNvPr id="47" name="Picture Placeholder 5" descr="A person using a computer&#10;&#10;Description automatically generated">
            <a:extLst>
              <a:ext uri="{FF2B5EF4-FFF2-40B4-BE49-F238E27FC236}">
                <a16:creationId xmlns:a16="http://schemas.microsoft.com/office/drawing/2014/main" id="{29D1E5EF-B4FA-4200-A1C6-811DD156B10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6" r="-371"/>
          <a:stretch/>
        </p:blipFill>
        <p:spPr>
          <a:xfrm>
            <a:off x="6835021" y="1086894"/>
            <a:ext cx="5173559" cy="3135937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8566E6F-B775-4E35-9C5D-200939C222D9}"/>
              </a:ext>
            </a:extLst>
          </p:cNvPr>
          <p:cNvSpPr/>
          <p:nvPr/>
        </p:nvSpPr>
        <p:spPr>
          <a:xfrm>
            <a:off x="6971087" y="2659469"/>
            <a:ext cx="1574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ThinkStation P620 throws in everything you could ever need, and then some.”</a:t>
            </a:r>
          </a:p>
          <a:p>
            <a:r>
              <a:rPr lang="en-US" sz="11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Windows Central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943F1-09CD-4A64-ACC8-981611BE1610}"/>
              </a:ext>
            </a:extLst>
          </p:cNvPr>
          <p:cNvSpPr txBox="1"/>
          <p:nvPr/>
        </p:nvSpPr>
        <p:spPr>
          <a:xfrm>
            <a:off x="3011556" y="5622549"/>
            <a:ext cx="1578101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err="1">
                <a:latin typeface="Arial" pitchFamily="34" charset="0"/>
                <a:cs typeface="Arial" pitchFamily="34" charset="0"/>
              </a:rPr>
              <a:t>ThinkVision</a:t>
            </a:r>
            <a:r>
              <a:rPr lang="en-US" sz="1100" b="1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P27q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61EAGAR6US | $404 MSRP </a:t>
            </a:r>
          </a:p>
        </p:txBody>
      </p:sp>
      <p:pic>
        <p:nvPicPr>
          <p:cNvPr id="53" name="Picture 2" descr="images">
            <a:extLst>
              <a:ext uri="{FF2B5EF4-FFF2-40B4-BE49-F238E27FC236}">
                <a16:creationId xmlns:a16="http://schemas.microsoft.com/office/drawing/2014/main" id="{E1EC419A-ADD0-4B43-A845-38899C4D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047" y="5957894"/>
            <a:ext cx="792250" cy="5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12255D9-0CD4-47DF-BB17-45EE24C05EB6}"/>
              </a:ext>
            </a:extLst>
          </p:cNvPr>
          <p:cNvSpPr txBox="1"/>
          <p:nvPr/>
        </p:nvSpPr>
        <p:spPr>
          <a:xfrm>
            <a:off x="4724857" y="5622549"/>
            <a:ext cx="1611732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NVIDIA® RTX™ A5000 16GB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4X61D97085 | $2,999 MSRP</a:t>
            </a:r>
          </a:p>
        </p:txBody>
      </p:sp>
      <p:pic>
        <p:nvPicPr>
          <p:cNvPr id="52" name="Picture 2" descr="NVIDIA RTX A5000">
            <a:extLst>
              <a:ext uri="{FF2B5EF4-FFF2-40B4-BE49-F238E27FC236}">
                <a16:creationId xmlns:a16="http://schemas.microsoft.com/office/drawing/2014/main" id="{C392DE58-696F-44CA-9A2F-5EB8FEBE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801" y="5887527"/>
            <a:ext cx="693397" cy="6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5206924-4307-4A17-8043-F569A703ACB8}"/>
              </a:ext>
            </a:extLst>
          </p:cNvPr>
          <p:cNvSpPr txBox="1"/>
          <p:nvPr/>
        </p:nvSpPr>
        <p:spPr>
          <a:xfrm>
            <a:off x="1362053" y="5622549"/>
            <a:ext cx="1514303" cy="10464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Arial" pitchFamily="34" charset="0"/>
                <a:cs typeface="Arial" pitchFamily="34" charset="0"/>
              </a:rPr>
              <a:t>16GB 3200MHz ECC RAM</a:t>
            </a: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b="1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>
                <a:latin typeface="Arial" pitchFamily="34" charset="0"/>
                <a:cs typeface="Arial" pitchFamily="34" charset="0"/>
              </a:rPr>
              <a:t>4X70Z90847 | $200 MSRP </a:t>
            </a:r>
          </a:p>
        </p:txBody>
      </p:sp>
      <p:pic>
        <p:nvPicPr>
          <p:cNvPr id="55" name="Picture 4" descr="Kingston 16GB KSM32RS4/16MEI Single-Rank DDR4 3200MHz ECC Registered Memory  | AVADirect">
            <a:extLst>
              <a:ext uri="{FF2B5EF4-FFF2-40B4-BE49-F238E27FC236}">
                <a16:creationId xmlns:a16="http://schemas.microsoft.com/office/drawing/2014/main" id="{A83C2560-1849-45D5-A1D2-DB974E471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15" y="5805245"/>
            <a:ext cx="841924" cy="8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212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novo Master">
  <a:themeElements>
    <a:clrScheme name="Lenovo Colors">
      <a:dk1>
        <a:srgbClr val="000000"/>
      </a:dk1>
      <a:lt1>
        <a:sysClr val="window" lastClr="FFFFFF"/>
      </a:lt1>
      <a:dk2>
        <a:srgbClr val="8246AF"/>
      </a:dk2>
      <a:lt2>
        <a:srgbClr val="333F48"/>
      </a:lt2>
      <a:accent1>
        <a:srgbClr val="E1140A"/>
      </a:accent1>
      <a:accent2>
        <a:srgbClr val="FF6A00"/>
      </a:accent2>
      <a:accent3>
        <a:srgbClr val="F04187"/>
      </a:accent3>
      <a:accent4>
        <a:srgbClr val="3E8DDD"/>
      </a:accent4>
      <a:accent5>
        <a:srgbClr val="46C8E1"/>
      </a:accent5>
      <a:accent6>
        <a:srgbClr val="6AC346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0CDF359F0084B8C93534DD35660C1" ma:contentTypeVersion="13" ma:contentTypeDescription="Create a new document." ma:contentTypeScope="" ma:versionID="fcd791c55f65b5c5c1f0adecd9648dc9">
  <xsd:schema xmlns:xsd="http://www.w3.org/2001/XMLSchema" xmlns:xs="http://www.w3.org/2001/XMLSchema" xmlns:p="http://schemas.microsoft.com/office/2006/metadata/properties" xmlns:ns2="92506069-0802-4cfb-afc8-b880dbf8e14a" xmlns:ns3="f9c9cba0-519a-4b69-8831-dcd17d136f37" targetNamespace="http://schemas.microsoft.com/office/2006/metadata/properties" ma:root="true" ma:fieldsID="c4df21bb3691044e50d51b3a45bd2aa8" ns2:_="" ns3:_="">
    <xsd:import namespace="92506069-0802-4cfb-afc8-b880dbf8e14a"/>
    <xsd:import namespace="f9c9cba0-519a-4b69-8831-dcd17d136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06069-0802-4cfb-afc8-b880dbf8e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9cba0-519a-4b69-8831-dcd17d136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c9cba0-519a-4b69-8831-dcd17d136f37">
      <UserInfo>
        <DisplayName>Bryan Sholar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7F3B4-DF9D-4B7C-B783-AB3FD98DF1FE}"/>
</file>

<file path=customXml/itemProps2.xml><?xml version="1.0" encoding="utf-8"?>
<ds:datastoreItem xmlns:ds="http://schemas.openxmlformats.org/officeDocument/2006/customXml" ds:itemID="{2061ABD6-60C1-4DD0-8F77-6B959B248ED0}">
  <ds:schemaRefs>
    <ds:schemaRef ds:uri="338aea81-64d9-4501-b31a-b3578b976767"/>
    <ds:schemaRef ds:uri="8400b54b-2d98-440a-a193-b7cd69872e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62E6D-3A44-4E2A-856C-48EC61646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33</Slides>
  <Notes>30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Lenovo Master</vt:lpstr>
      <vt:lpstr>How to Use This Document</vt:lpstr>
      <vt:lpstr>Recommended SMB PRO Solution Table of Contents</vt:lpstr>
      <vt:lpstr>Recommended SMB EDU Solution Table of Contents</vt:lpstr>
      <vt:lpstr>ThinkPad P14s Gen2 for Engineering Professionals</vt:lpstr>
      <vt:lpstr>ThinkPad P15s Gen2 for Engineering Professionals</vt:lpstr>
      <vt:lpstr>ThinkPad P15v Gen 2 for Engineering Professionals</vt:lpstr>
      <vt:lpstr>    ThinkPad P1 Gen4 for Engineering Professionals</vt:lpstr>
      <vt:lpstr>ThinkPad P15 Gen2 for Engineering Professionals</vt:lpstr>
      <vt:lpstr>ThinkStation P620 for Engineering Professionals</vt:lpstr>
      <vt:lpstr>ThinkPad P1 Gen4 for Creative Professionals</vt:lpstr>
      <vt:lpstr>ThinkPad P15 Gen2for Creative Professionals</vt:lpstr>
      <vt:lpstr>ThinkStation P620 for Creative Professionals</vt:lpstr>
      <vt:lpstr>ThinkPad P14s Gen2 for Software Development and Analytics</vt:lpstr>
      <vt:lpstr>ThinkPad P15s Gen2 for Software Development and Analytics</vt:lpstr>
      <vt:lpstr>ThinkPad P15v Gen2 for Software Development and Analytics</vt:lpstr>
      <vt:lpstr>ThinkPad P1 Gen4 for Software Development and Analytics</vt:lpstr>
      <vt:lpstr>ThinkPad P15 Gen2 for Software Development and Analytics</vt:lpstr>
      <vt:lpstr>ThinkStation P620 for Software Development and Analytics</vt:lpstr>
      <vt:lpstr>ThinkPad P14s Gen2 for Engineering Education</vt:lpstr>
      <vt:lpstr>ThinkPad P15s Gen2 for Engineering Education</vt:lpstr>
      <vt:lpstr>ThinkPad P15v Gen2 for Engineering Education</vt:lpstr>
      <vt:lpstr>ThinkPad P1 Gen4 for Engineering Education</vt:lpstr>
      <vt:lpstr>ThinkPad P15 Gen2 for Engineering Education</vt:lpstr>
      <vt:lpstr>ThinkStation P620 for Engineering Education</vt:lpstr>
      <vt:lpstr>ThinkPad P1 Gen4 for Creative Arts Education</vt:lpstr>
      <vt:lpstr>ThinkPad P15 Gen2 for Creative Arts Education</vt:lpstr>
      <vt:lpstr>ThinkStation P620 for Creative Arts Education</vt:lpstr>
      <vt:lpstr>ThinkPad P15v Gen2 for Computer Science Education</vt:lpstr>
      <vt:lpstr>ThinkPad P1 Gen4 for Computer Science Education</vt:lpstr>
      <vt:lpstr>ThinkPad P15 Gen2 for Computer Science Education</vt:lpstr>
      <vt:lpstr>ThinkStation P620 for Computer Science Education</vt:lpstr>
      <vt:lpstr>Power User (Workstation) Device – Decision Tree</vt:lpstr>
      <vt:lpstr>Generational Leaps in Graphics Performance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Workstation Vertical Solutions Playbook US SMB (Partner)</dc:title>
  <dc:creator>Lenovo</dc:creator>
  <cp:revision>1</cp:revision>
  <dcterms:created xsi:type="dcterms:W3CDTF">2015-04-23T17:39:45Z</dcterms:created>
  <dcterms:modified xsi:type="dcterms:W3CDTF">2021-09-08T14:57:51Z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0x010100FE70CDF359F0084B8C93534DD35660C1</vt:lpwstr>
  </property>
  <property fmtid="{D5CDD505-2E9C-101B-9397-08002B2CF9AE}" pid="3" name="_dlc_policyId">
    <vt:lpwstr>0x01010049EFDFD9491C1B4EB5AD1C1F0DD77AEF|1425859000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Review_x005f_x002f_Expiration&lt;/property&gt;&lt;propertyId&gt;3b0352d4-926e-4d94-9982-9a8465e86c8e&lt;/propertyId&gt;&lt;period&gt;years&lt;/period&gt;&lt;/formula&gt;</vt:lpwstr>
  </property>
  <property fmtid="{D5CDD505-2E9C-101B-9397-08002B2CF9AE}" pid="5" name="TaxKeyword">
    <vt:lpwstr/>
  </property>
</Properties>
</file>