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Layouts/slideLayout10.xml" ContentType="application/vnd.openxmlformats-officedocument.presentationml.slideLayout+xml"/>
  <Override PartName="/ppt/theme/theme7.xml" ContentType="application/vnd.openxmlformats-officedocument.theme+xml"/>
  <Override PartName="/ppt/slideLayouts/slideLayout11.xml" ContentType="application/vnd.openxmlformats-officedocument.presentationml.slideLayout+xml"/>
  <Override PartName="/ppt/theme/theme8.xml" ContentType="application/vnd.openxmlformats-officedocument.theme+xml"/>
  <Override PartName="/ppt/slideLayouts/slideLayout12.xml" ContentType="application/vnd.openxmlformats-officedocument.presentationml.slideLayout+xml"/>
  <Override PartName="/ppt/theme/theme9.xml" ContentType="application/vnd.openxmlformats-officedocument.theme+xml"/>
  <Override PartName="/ppt/slideLayouts/slideLayout13.xml" ContentType="application/vnd.openxmlformats-officedocument.presentationml.slideLayout+xml"/>
  <Override PartName="/ppt/theme/theme10.xml" ContentType="application/vnd.openxmlformats-officedocument.theme+xml"/>
  <Override PartName="/ppt/slideLayouts/slideLayout14.xml" ContentType="application/vnd.openxmlformats-officedocument.presentationml.slideLayout+xml"/>
  <Override PartName="/ppt/theme/theme11.xml" ContentType="application/vnd.openxmlformats-officedocument.theme+xml"/>
  <Override PartName="/ppt/slideLayouts/slideLayout15.xml" ContentType="application/vnd.openxmlformats-officedocument.presentationml.slideLayout+xml"/>
  <Override PartName="/ppt/theme/theme12.xml" ContentType="application/vnd.openxmlformats-officedocument.theme+xml"/>
  <Override PartName="/ppt/slideLayouts/slideLayout16.xml" ContentType="application/vnd.openxmlformats-officedocument.presentationml.slideLayout+xml"/>
  <Override PartName="/ppt/theme/theme13.xml" ContentType="application/vnd.openxmlformats-officedocument.theme+xml"/>
  <Override PartName="/ppt/slideLayouts/slideLayout17.xml" ContentType="application/vnd.openxmlformats-officedocument.presentationml.slideLayout+xml"/>
  <Override PartName="/ppt/theme/theme14.xml" ContentType="application/vnd.openxmlformats-officedocument.theme+xml"/>
  <Override PartName="/ppt/slideLayouts/slideLayout18.xml" ContentType="application/vnd.openxmlformats-officedocument.presentationml.slideLayout+xml"/>
  <Override PartName="/ppt/theme/theme15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16.xml" ContentType="application/vnd.openxmlformats-officedocument.theme+xml"/>
  <Override PartName="/ppt/slideLayouts/slideLayout21.xml" ContentType="application/vnd.openxmlformats-officedocument.presentationml.slideLayout+xml"/>
  <Override PartName="/ppt/theme/theme17.xml" ContentType="application/vnd.openxmlformats-officedocument.theme+xml"/>
  <Override PartName="/ppt/slideLayouts/slideLayout22.xml" ContentType="application/vnd.openxmlformats-officedocument.presentationml.slideLayout+xml"/>
  <Override PartName="/ppt/theme/theme18.xml" ContentType="application/vnd.openxmlformats-officedocument.theme+xml"/>
  <Override PartName="/ppt/slideLayouts/slideLayout23.xml" ContentType="application/vnd.openxmlformats-officedocument.presentationml.slideLayout+xml"/>
  <Override PartName="/ppt/theme/theme19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96" r:id="rId5"/>
    <p:sldMasterId id="2147483719" r:id="rId6"/>
    <p:sldMasterId id="2147483708" r:id="rId7"/>
    <p:sldMasterId id="2147483698" r:id="rId8"/>
    <p:sldMasterId id="2147483710" r:id="rId9"/>
    <p:sldMasterId id="2147483702" r:id="rId10"/>
    <p:sldMasterId id="2147483721" r:id="rId11"/>
    <p:sldMasterId id="2147483704" r:id="rId12"/>
    <p:sldMasterId id="2147483714" r:id="rId13"/>
    <p:sldMasterId id="2147483706" r:id="rId14"/>
    <p:sldMasterId id="2147483716" r:id="rId15"/>
    <p:sldMasterId id="2147483723" r:id="rId16"/>
    <p:sldMasterId id="2147483725" r:id="rId17"/>
    <p:sldMasterId id="2147483700" r:id="rId18"/>
    <p:sldMasterId id="2147483733" r:id="rId19"/>
    <p:sldMasterId id="2147483739" r:id="rId20"/>
    <p:sldMasterId id="2147483742" r:id="rId21"/>
    <p:sldMasterId id="2147483744" r:id="rId22"/>
    <p:sldMasterId id="2147483747" r:id="rId23"/>
  </p:sldMasterIdLst>
  <p:notesMasterIdLst>
    <p:notesMasterId r:id="rId38"/>
  </p:notesMasterIdLst>
  <p:handoutMasterIdLst>
    <p:handoutMasterId r:id="rId39"/>
  </p:handoutMasterIdLst>
  <p:sldIdLst>
    <p:sldId id="441" r:id="rId24"/>
    <p:sldId id="449" r:id="rId25"/>
    <p:sldId id="466" r:id="rId26"/>
    <p:sldId id="464" r:id="rId27"/>
    <p:sldId id="454" r:id="rId28"/>
    <p:sldId id="452" r:id="rId29"/>
    <p:sldId id="453" r:id="rId30"/>
    <p:sldId id="465" r:id="rId31"/>
    <p:sldId id="467" r:id="rId32"/>
    <p:sldId id="433" r:id="rId33"/>
    <p:sldId id="430" r:id="rId34"/>
    <p:sldId id="460" r:id="rId35"/>
    <p:sldId id="463" r:id="rId36"/>
    <p:sldId id="440" r:id="rId37"/>
  </p:sldIdLst>
  <p:sldSz cx="12188825" cy="6858000"/>
  <p:notesSz cx="7004050" cy="929005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2160" userDrawn="1">
          <p15:clr>
            <a:srgbClr val="A4A3A4"/>
          </p15:clr>
        </p15:guide>
        <p15:guide id="4" pos="3839" userDrawn="1">
          <p15:clr>
            <a:srgbClr val="A4A3A4"/>
          </p15:clr>
        </p15:guide>
        <p15:guide id="6" pos="7079" userDrawn="1">
          <p15:clr>
            <a:srgbClr val="A4A3A4"/>
          </p15:clr>
        </p15:guide>
        <p15:guide id="7" orient="horz" pos="42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79" userDrawn="1">
          <p15:clr>
            <a:srgbClr val="A4A3A4"/>
          </p15:clr>
        </p15:guide>
        <p15:guide id="2" pos="2158" userDrawn="1">
          <p15:clr>
            <a:srgbClr val="A4A3A4"/>
          </p15:clr>
        </p15:guide>
        <p15:guide id="3" orient="horz" pos="2926" userDrawn="1">
          <p15:clr>
            <a:srgbClr val="A4A3A4"/>
          </p15:clr>
        </p15:guide>
        <p15:guide id="4" pos="220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5FF"/>
    <a:srgbClr val="BF0000"/>
    <a:srgbClr val="E2231A"/>
    <a:srgbClr val="6F7170"/>
    <a:srgbClr val="0094BC"/>
    <a:srgbClr val="E2E3E2"/>
    <a:srgbClr val="F3F2F0"/>
    <a:srgbClr val="EA6BB0"/>
    <a:srgbClr val="FF40FF"/>
    <a:srgbClr val="00B4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>
        <p:guide orient="horz" pos="2160"/>
        <p:guide pos="3839"/>
        <p:guide pos="7079"/>
        <p:guide orient="horz" pos="424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79"/>
        <p:guide pos="2158"/>
        <p:guide orient="horz" pos="2926"/>
        <p:guide pos="220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3.xml"/><Relationship Id="rId39" Type="http://schemas.openxmlformats.org/officeDocument/2006/relationships/handoutMaster" Target="handoutMasters/handoutMaster1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11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Master" Target="slideMasters/slideMaster17.xml"/><Relationship Id="rId29" Type="http://schemas.openxmlformats.org/officeDocument/2006/relationships/slide" Target="slides/slide6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8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5088" cy="464503"/>
          </a:xfrm>
          <a:prstGeom prst="rect">
            <a:avLst/>
          </a:prstGeom>
        </p:spPr>
        <p:txBody>
          <a:bodyPr vert="horz" lIns="93080" tIns="46542" rIns="93080" bIns="46542" rtlCol="0"/>
          <a:lstStyle>
            <a:lvl1pPr algn="l">
              <a:defRPr sz="1200"/>
            </a:lvl1pPr>
          </a:lstStyle>
          <a:p>
            <a:endParaRPr lang="en-US" sz="100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7342" y="1"/>
            <a:ext cx="3035088" cy="464503"/>
          </a:xfrm>
          <a:prstGeom prst="rect">
            <a:avLst/>
          </a:prstGeom>
        </p:spPr>
        <p:txBody>
          <a:bodyPr vert="horz" lIns="93080" tIns="46542" rIns="93080" bIns="46542" rtlCol="0"/>
          <a:lstStyle>
            <a:lvl1pPr algn="r">
              <a:defRPr sz="1200"/>
            </a:lvl1pPr>
          </a:lstStyle>
          <a:p>
            <a:fld id="{231C0EDC-3B04-4D43-AC98-A606493C474D}" type="datetimeFigureOut">
              <a:rPr lang="en-US" sz="1000">
                <a:latin typeface="Arial" pitchFamily="34" charset="0"/>
                <a:cs typeface="Arial" pitchFamily="34" charset="0"/>
              </a:rPr>
              <a:pPr/>
              <a:t>8/17/2021</a:t>
            </a:fld>
            <a:endParaRPr lang="en-US" sz="100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3936"/>
            <a:ext cx="3035088" cy="464503"/>
          </a:xfrm>
          <a:prstGeom prst="rect">
            <a:avLst/>
          </a:prstGeom>
        </p:spPr>
        <p:txBody>
          <a:bodyPr vert="horz" lIns="93080" tIns="46542" rIns="93080" bIns="46542" rtlCol="0" anchor="b"/>
          <a:lstStyle>
            <a:lvl1pPr algn="l">
              <a:defRPr sz="1200"/>
            </a:lvl1pPr>
          </a:lstStyle>
          <a:p>
            <a:pPr lvl="0"/>
            <a:r>
              <a:rPr lang="en-US" sz="800" cap="all">
                <a:solidFill>
                  <a:srgbClr val="939598"/>
                </a:solidFill>
                <a:latin typeface="Arial" pitchFamily="34" charset="0"/>
                <a:cs typeface="Arial" pitchFamily="34" charset="0"/>
              </a:rPr>
              <a:t>2011 LENOVO CONFIDENTIAL.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7342" y="8823936"/>
            <a:ext cx="3035088" cy="464503"/>
          </a:xfrm>
          <a:prstGeom prst="rect">
            <a:avLst/>
          </a:prstGeom>
        </p:spPr>
        <p:txBody>
          <a:bodyPr vert="horz" lIns="93080" tIns="46542" rIns="93080" bIns="46542" rtlCol="0" anchor="b"/>
          <a:lstStyle>
            <a:lvl1pPr algn="r">
              <a:defRPr sz="1200"/>
            </a:lvl1pPr>
          </a:lstStyle>
          <a:p>
            <a:fld id="{127F3538-DD9D-4F25-8311-592750C50641}" type="slidenum">
              <a:rPr lang="en-US" sz="800"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US" sz="8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155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5088" cy="464503"/>
          </a:xfrm>
          <a:prstGeom prst="rect">
            <a:avLst/>
          </a:prstGeom>
        </p:spPr>
        <p:txBody>
          <a:bodyPr vert="horz" lIns="93080" tIns="46542" rIns="93080" bIns="46542" rtlCol="0"/>
          <a:lstStyle>
            <a:lvl1pPr algn="l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7342" y="1"/>
            <a:ext cx="3035088" cy="464503"/>
          </a:xfrm>
          <a:prstGeom prst="rect">
            <a:avLst/>
          </a:prstGeom>
        </p:spPr>
        <p:txBody>
          <a:bodyPr vert="horz" lIns="93080" tIns="46542" rIns="93080" bIns="46542" rtlCol="0"/>
          <a:lstStyle>
            <a:lvl1pPr algn="r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fld id="{F23CF275-28B3-497F-9AED-85D5F023BA5C}" type="datetimeFigureOut">
              <a:rPr lang="en-US" smtClean="0"/>
              <a:pPr/>
              <a:t>8/17/2021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5325"/>
            <a:ext cx="6191250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080" tIns="46542" rIns="93080" bIns="4654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405" y="4412775"/>
            <a:ext cx="5603240" cy="4180523"/>
          </a:xfrm>
          <a:prstGeom prst="rect">
            <a:avLst/>
          </a:prstGeom>
        </p:spPr>
        <p:txBody>
          <a:bodyPr vert="horz" lIns="93080" tIns="46542" rIns="93080" bIns="4654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3936"/>
            <a:ext cx="3035088" cy="464503"/>
          </a:xfrm>
          <a:prstGeom prst="rect">
            <a:avLst/>
          </a:prstGeom>
        </p:spPr>
        <p:txBody>
          <a:bodyPr vert="horz" lIns="93080" tIns="46542" rIns="93080" bIns="46542" rtlCol="0" anchor="b"/>
          <a:lstStyle>
            <a:lvl1pPr algn="l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800" cap="all">
                <a:solidFill>
                  <a:srgbClr val="939598"/>
                </a:solidFill>
              </a:rPr>
              <a:t>2011 LENOVO CONFIDENTIAL. All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7342" y="8823936"/>
            <a:ext cx="3035088" cy="464503"/>
          </a:xfrm>
          <a:prstGeom prst="rect">
            <a:avLst/>
          </a:prstGeom>
        </p:spPr>
        <p:txBody>
          <a:bodyPr vert="horz" lIns="93080" tIns="46542" rIns="93080" bIns="46542" rtlCol="0" anchor="b"/>
          <a:lstStyle>
            <a:lvl1pPr algn="r">
              <a:defRPr sz="800">
                <a:latin typeface="Arial" pitchFamily="34" charset="0"/>
                <a:cs typeface="Arial" pitchFamily="34" charset="0"/>
              </a:defRPr>
            </a:lvl1pPr>
          </a:lstStyle>
          <a:p>
            <a:fld id="{4AED87EB-65D7-4500-873C-410831173A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31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8E3F56-5422-4941-9636-2242ECF559D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900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D87EB-65D7-4500-873C-410831173A8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811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0.xml"/><Relationship Id="rId5" Type="http://schemas.openxmlformats.org/officeDocument/2006/relationships/image" Target="../media/image43.emf"/><Relationship Id="rId4" Type="http://schemas.openxmlformats.org/officeDocument/2006/relationships/image" Target="../media/image45.jpe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Master" Target="../slideMasters/slideMaster20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20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20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5" Type="http://schemas.openxmlformats.org/officeDocument/2006/relationships/slide" Target="../slides/slide10.xml"/><Relationship Id="rId10" Type="http://schemas.openxmlformats.org/officeDocument/2006/relationships/image" Target="../media/image31.emf"/><Relationship Id="rId4" Type="http://schemas.openxmlformats.org/officeDocument/2006/relationships/image" Target="../media/image26.emf"/><Relationship Id="rId9" Type="http://schemas.openxmlformats.org/officeDocument/2006/relationships/image" Target="../media/image30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S34056_Color-Sparkles-lores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048256"/>
            <a:ext cx="8723376" cy="1581912"/>
          </a:xfrm>
          <a:prstGeom prst="rect">
            <a:avLst/>
          </a:prstGeom>
        </p:spPr>
        <p:txBody>
          <a:bodyPr lIns="0" tIns="60949" rIns="121899" bIns="60949" anchor="b" anchorCtr="0"/>
          <a:lstStyle>
            <a:lvl1pPr marL="0" algn="l" defTabSz="1218987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lang="en-US" sz="60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text, two lines maximum</a:t>
            </a:r>
          </a:p>
        </p:txBody>
      </p:sp>
      <p:sp>
        <p:nvSpPr>
          <p:cNvPr id="55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48640" y="3927143"/>
            <a:ext cx="8714232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 placeholder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48640" y="4453467"/>
            <a:ext cx="6409944" cy="512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583673" y="3056111"/>
            <a:ext cx="2412866" cy="80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8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nkStation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5149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nkCentre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99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itors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35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itores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7107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ssories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black">
          <a:xfrm flipV="1">
            <a:off x="0" y="6306431"/>
            <a:ext cx="12192000" cy="781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378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ssories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black">
          <a:xfrm flipV="1">
            <a:off x="0" y="6306431"/>
            <a:ext cx="12192000" cy="781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834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ssories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black">
          <a:xfrm flipV="1">
            <a:off x="0" y="6306431"/>
            <a:ext cx="12192000" cy="781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27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ssories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black">
          <a:xfrm flipV="1">
            <a:off x="0" y="6306431"/>
            <a:ext cx="12192000" cy="781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6888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2425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102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ssories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827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893"/>
            <a:ext cx="12190415" cy="6857107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 bwMode="gray">
          <a:xfrm>
            <a:off x="1828170" y="1519963"/>
            <a:ext cx="8535661" cy="4341742"/>
            <a:chOff x="1828170" y="1258957"/>
            <a:chExt cx="8535661" cy="4341742"/>
          </a:xfrm>
          <a:solidFill>
            <a:schemeClr val="bg1">
              <a:lumMod val="85000"/>
            </a:schemeClr>
          </a:solidFill>
        </p:grpSpPr>
        <p:sp>
          <p:nvSpPr>
            <p:cNvPr id="5" name="Freeform 9"/>
            <p:cNvSpPr>
              <a:spLocks/>
            </p:cNvSpPr>
            <p:nvPr userDrawn="1"/>
          </p:nvSpPr>
          <p:spPr bwMode="gray">
            <a:xfrm>
              <a:off x="5610226" y="4994274"/>
              <a:ext cx="974725" cy="606425"/>
            </a:xfrm>
            <a:custGeom>
              <a:avLst/>
              <a:gdLst>
                <a:gd name="T0" fmla="*/ 122 w 257"/>
                <a:gd name="T1" fmla="*/ 155 h 159"/>
                <a:gd name="T2" fmla="*/ 4 w 257"/>
                <a:gd name="T3" fmla="*/ 12 h 159"/>
                <a:gd name="T4" fmla="*/ 10 w 257"/>
                <a:gd name="T5" fmla="*/ 0 h 159"/>
                <a:gd name="T6" fmla="*/ 247 w 257"/>
                <a:gd name="T7" fmla="*/ 0 h 159"/>
                <a:gd name="T8" fmla="*/ 253 w 257"/>
                <a:gd name="T9" fmla="*/ 12 h 159"/>
                <a:gd name="T10" fmla="*/ 134 w 257"/>
                <a:gd name="T11" fmla="*/ 155 h 159"/>
                <a:gd name="T12" fmla="*/ 122 w 257"/>
                <a:gd name="T13" fmla="*/ 155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7" h="159">
                  <a:moveTo>
                    <a:pt x="122" y="155"/>
                  </a:moveTo>
                  <a:cubicBezTo>
                    <a:pt x="4" y="12"/>
                    <a:pt x="4" y="12"/>
                    <a:pt x="4" y="12"/>
                  </a:cubicBezTo>
                  <a:cubicBezTo>
                    <a:pt x="0" y="7"/>
                    <a:pt x="3" y="0"/>
                    <a:pt x="10" y="0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253" y="0"/>
                    <a:pt x="257" y="7"/>
                    <a:pt x="253" y="12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1" y="159"/>
                    <a:pt x="125" y="159"/>
                    <a:pt x="122" y="1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Rounded Rectangle 7"/>
            <p:cNvSpPr/>
            <p:nvPr userDrawn="1"/>
          </p:nvSpPr>
          <p:spPr bwMode="gray">
            <a:xfrm>
              <a:off x="1828170" y="1258957"/>
              <a:ext cx="8535661" cy="3893151"/>
            </a:xfrm>
            <a:prstGeom prst="roundRect">
              <a:avLst>
                <a:gd name="adj" fmla="val 543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 userDrawn="1"/>
        </p:nvSpPr>
        <p:spPr>
          <a:xfrm>
            <a:off x="0" y="893"/>
            <a:ext cx="12188825" cy="6857107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25000"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tx2">
                  <a:alpha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 userDrawn="1"/>
        </p:nvGrpSpPr>
        <p:grpSpPr bwMode="gray">
          <a:xfrm>
            <a:off x="5853433" y="1260545"/>
            <a:ext cx="485134" cy="485134"/>
            <a:chOff x="5853433" y="734066"/>
            <a:chExt cx="485134" cy="485134"/>
          </a:xfrm>
        </p:grpSpPr>
        <p:sp>
          <p:nvSpPr>
            <p:cNvPr id="10" name="Oval 9"/>
            <p:cNvSpPr/>
            <p:nvPr userDrawn="1"/>
          </p:nvSpPr>
          <p:spPr bwMode="gray">
            <a:xfrm>
              <a:off x="5886450" y="767634"/>
              <a:ext cx="419098" cy="41909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/>
            </a:p>
          </p:txBody>
        </p:sp>
        <p:sp>
          <p:nvSpPr>
            <p:cNvPr id="11" name="Freeform 9"/>
            <p:cNvSpPr>
              <a:spLocks noEditPoints="1"/>
            </p:cNvSpPr>
            <p:nvPr userDrawn="1"/>
          </p:nvSpPr>
          <p:spPr bwMode="gray">
            <a:xfrm>
              <a:off x="5853433" y="734066"/>
              <a:ext cx="485134" cy="485134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206 w 412"/>
                <a:gd name="T11" fmla="*/ 376 h 412"/>
                <a:gd name="T12" fmla="*/ 36 w 412"/>
                <a:gd name="T13" fmla="*/ 206 h 412"/>
                <a:gd name="T14" fmla="*/ 206 w 412"/>
                <a:gd name="T15" fmla="*/ 36 h 412"/>
                <a:gd name="T16" fmla="*/ 376 w 412"/>
                <a:gd name="T17" fmla="*/ 206 h 412"/>
                <a:gd name="T18" fmla="*/ 206 w 412"/>
                <a:gd name="T19" fmla="*/ 376 h 412"/>
                <a:gd name="T20" fmla="*/ 189 w 412"/>
                <a:gd name="T21" fmla="*/ 262 h 412"/>
                <a:gd name="T22" fmla="*/ 125 w 412"/>
                <a:gd name="T23" fmla="*/ 262 h 412"/>
                <a:gd name="T24" fmla="*/ 125 w 412"/>
                <a:gd name="T25" fmla="*/ 216 h 412"/>
                <a:gd name="T26" fmla="*/ 130 w 412"/>
                <a:gd name="T27" fmla="*/ 172 h 412"/>
                <a:gd name="T28" fmla="*/ 148 w 412"/>
                <a:gd name="T29" fmla="*/ 143 h 412"/>
                <a:gd name="T30" fmla="*/ 182 w 412"/>
                <a:gd name="T31" fmla="*/ 123 h 412"/>
                <a:gd name="T32" fmla="*/ 194 w 412"/>
                <a:gd name="T33" fmla="*/ 150 h 412"/>
                <a:gd name="T34" fmla="*/ 167 w 412"/>
                <a:gd name="T35" fmla="*/ 167 h 412"/>
                <a:gd name="T36" fmla="*/ 158 w 412"/>
                <a:gd name="T37" fmla="*/ 198 h 412"/>
                <a:gd name="T38" fmla="*/ 189 w 412"/>
                <a:gd name="T39" fmla="*/ 198 h 412"/>
                <a:gd name="T40" fmla="*/ 189 w 412"/>
                <a:gd name="T41" fmla="*/ 262 h 412"/>
                <a:gd name="T42" fmla="*/ 278 w 412"/>
                <a:gd name="T43" fmla="*/ 262 h 412"/>
                <a:gd name="T44" fmla="*/ 214 w 412"/>
                <a:gd name="T45" fmla="*/ 262 h 412"/>
                <a:gd name="T46" fmla="*/ 214 w 412"/>
                <a:gd name="T47" fmla="*/ 216 h 412"/>
                <a:gd name="T48" fmla="*/ 219 w 412"/>
                <a:gd name="T49" fmla="*/ 172 h 412"/>
                <a:gd name="T50" fmla="*/ 237 w 412"/>
                <a:gd name="T51" fmla="*/ 143 h 412"/>
                <a:gd name="T52" fmla="*/ 270 w 412"/>
                <a:gd name="T53" fmla="*/ 123 h 412"/>
                <a:gd name="T54" fmla="*/ 283 w 412"/>
                <a:gd name="T55" fmla="*/ 150 h 412"/>
                <a:gd name="T56" fmla="*/ 255 w 412"/>
                <a:gd name="T57" fmla="*/ 167 h 412"/>
                <a:gd name="T58" fmla="*/ 247 w 412"/>
                <a:gd name="T59" fmla="*/ 198 h 412"/>
                <a:gd name="T60" fmla="*/ 278 w 412"/>
                <a:gd name="T61" fmla="*/ 198 h 412"/>
                <a:gd name="T62" fmla="*/ 278 w 412"/>
                <a:gd name="T63" fmla="*/ 26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3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3"/>
                    <a:pt x="320" y="0"/>
                    <a:pt x="206" y="0"/>
                  </a:cubicBezTo>
                  <a:close/>
                  <a:moveTo>
                    <a:pt x="206" y="376"/>
                  </a:moveTo>
                  <a:cubicBezTo>
                    <a:pt x="112" y="376"/>
                    <a:pt x="36" y="300"/>
                    <a:pt x="36" y="206"/>
                  </a:cubicBezTo>
                  <a:cubicBezTo>
                    <a:pt x="36" y="112"/>
                    <a:pt x="112" y="36"/>
                    <a:pt x="206" y="36"/>
                  </a:cubicBezTo>
                  <a:cubicBezTo>
                    <a:pt x="300" y="36"/>
                    <a:pt x="376" y="112"/>
                    <a:pt x="376" y="206"/>
                  </a:cubicBezTo>
                  <a:cubicBezTo>
                    <a:pt x="376" y="300"/>
                    <a:pt x="300" y="376"/>
                    <a:pt x="206" y="376"/>
                  </a:cubicBezTo>
                  <a:close/>
                  <a:moveTo>
                    <a:pt x="189" y="262"/>
                  </a:moveTo>
                  <a:cubicBezTo>
                    <a:pt x="125" y="262"/>
                    <a:pt x="125" y="262"/>
                    <a:pt x="125" y="262"/>
                  </a:cubicBezTo>
                  <a:cubicBezTo>
                    <a:pt x="125" y="216"/>
                    <a:pt x="125" y="216"/>
                    <a:pt x="125" y="216"/>
                  </a:cubicBezTo>
                  <a:cubicBezTo>
                    <a:pt x="125" y="197"/>
                    <a:pt x="127" y="183"/>
                    <a:pt x="130" y="172"/>
                  </a:cubicBezTo>
                  <a:cubicBezTo>
                    <a:pt x="133" y="161"/>
                    <a:pt x="139" y="152"/>
                    <a:pt x="148" y="143"/>
                  </a:cubicBezTo>
                  <a:cubicBezTo>
                    <a:pt x="157" y="135"/>
                    <a:pt x="168" y="128"/>
                    <a:pt x="182" y="123"/>
                  </a:cubicBezTo>
                  <a:cubicBezTo>
                    <a:pt x="194" y="150"/>
                    <a:pt x="194" y="150"/>
                    <a:pt x="194" y="150"/>
                  </a:cubicBezTo>
                  <a:cubicBezTo>
                    <a:pt x="182" y="154"/>
                    <a:pt x="172" y="160"/>
                    <a:pt x="167" y="167"/>
                  </a:cubicBezTo>
                  <a:cubicBezTo>
                    <a:pt x="161" y="175"/>
                    <a:pt x="158" y="185"/>
                    <a:pt x="158" y="198"/>
                  </a:cubicBezTo>
                  <a:cubicBezTo>
                    <a:pt x="189" y="198"/>
                    <a:pt x="189" y="198"/>
                    <a:pt x="189" y="198"/>
                  </a:cubicBezTo>
                  <a:lnTo>
                    <a:pt x="189" y="262"/>
                  </a:lnTo>
                  <a:close/>
                  <a:moveTo>
                    <a:pt x="278" y="262"/>
                  </a:moveTo>
                  <a:cubicBezTo>
                    <a:pt x="214" y="262"/>
                    <a:pt x="214" y="262"/>
                    <a:pt x="214" y="262"/>
                  </a:cubicBezTo>
                  <a:cubicBezTo>
                    <a:pt x="214" y="216"/>
                    <a:pt x="214" y="216"/>
                    <a:pt x="214" y="216"/>
                  </a:cubicBezTo>
                  <a:cubicBezTo>
                    <a:pt x="214" y="197"/>
                    <a:pt x="215" y="182"/>
                    <a:pt x="219" y="172"/>
                  </a:cubicBezTo>
                  <a:cubicBezTo>
                    <a:pt x="222" y="161"/>
                    <a:pt x="228" y="152"/>
                    <a:pt x="237" y="143"/>
                  </a:cubicBezTo>
                  <a:cubicBezTo>
                    <a:pt x="246" y="135"/>
                    <a:pt x="257" y="128"/>
                    <a:pt x="270" y="123"/>
                  </a:cubicBezTo>
                  <a:cubicBezTo>
                    <a:pt x="283" y="150"/>
                    <a:pt x="283" y="150"/>
                    <a:pt x="283" y="150"/>
                  </a:cubicBezTo>
                  <a:cubicBezTo>
                    <a:pt x="270" y="154"/>
                    <a:pt x="261" y="160"/>
                    <a:pt x="255" y="167"/>
                  </a:cubicBezTo>
                  <a:cubicBezTo>
                    <a:pt x="250" y="175"/>
                    <a:pt x="247" y="185"/>
                    <a:pt x="247" y="198"/>
                  </a:cubicBezTo>
                  <a:cubicBezTo>
                    <a:pt x="278" y="198"/>
                    <a:pt x="278" y="198"/>
                    <a:pt x="278" y="198"/>
                  </a:cubicBezTo>
                  <a:lnTo>
                    <a:pt x="278" y="2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2" name="Straight Connector 11"/>
          <p:cNvCxnSpPr/>
          <p:nvPr userDrawn="1"/>
        </p:nvCxnSpPr>
        <p:spPr>
          <a:xfrm>
            <a:off x="2795848" y="4437853"/>
            <a:ext cx="660030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 userDrawn="1"/>
        </p:nvGrpSpPr>
        <p:grpSpPr>
          <a:xfrm>
            <a:off x="3619912" y="4738254"/>
            <a:ext cx="4952177" cy="283924"/>
            <a:chOff x="587076" y="4891945"/>
            <a:chExt cx="6379553" cy="365760"/>
          </a:xfrm>
        </p:grpSpPr>
        <p:pic>
          <p:nvPicPr>
            <p:cNvPr id="14" name="Picture 2" descr="C:\Users\kathyp\Documents\00_Brand-Resources\Multimode Elements\Multimode Icons\PNG\Multimode-Icon_HANG.png"/>
            <p:cNvPicPr>
              <a:picLocks noChangeAspect="1" noChangeArrowheads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076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kathyp\Documents\00_Brand-Resources\Multimode Elements\Multimode Icons\PNG\Multimode-Icon_HOLD.png"/>
            <p:cNvPicPr>
              <a:picLocks noChangeAspect="1" noChangeArrowheads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0860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C:\Users\kathyp\Documents\00_Brand-Resources\Multimode Elements\Multimode Icons\PNG\Multimode-Icon_LAPTOP.png"/>
            <p:cNvPicPr>
              <a:picLocks noChangeAspect="1" noChangeArrowheads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8247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5" descr="C:\Users\kathyp\Documents\00_Brand-Resources\Multimode Elements\Multimode Icons\PNG\Multimode-Icon_STAND.png"/>
            <p:cNvPicPr>
              <a:picLocks noChangeAspect="1" noChangeArrowheads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8428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C:\Users\kathyp\Documents\00_Brand-Resources\Multimode Elements\Multimode Icons\PNG\Multimode-Icon_STAND-Tablet.png"/>
            <p:cNvPicPr>
              <a:picLocks noChangeAspect="1" noChangeArrowheads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2212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7" descr="C:\Users\kathyp\Documents\00_Brand-Resources\Multimode Elements\Multimode Icons\PNG\Multimode-Icon_TABLE.png"/>
            <p:cNvPicPr>
              <a:picLocks noChangeAspect="1" noChangeArrowheads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599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8" descr="C:\Users\kathyp\Documents\00_Brand-Resources\Multimode Elements\Multimode Icons\PNG\Multimode-Icon_TABLET.png"/>
            <p:cNvPicPr>
              <a:picLocks noChangeAspect="1" noChangeArrowheads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6986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9" descr="C:\Users\kathyp\Documents\00_Brand-Resources\Multimode Elements\Multimode Icons\PNG\Multimode-Icon_TENT.png"/>
            <p:cNvPicPr>
              <a:picLocks noChangeAspect="1" noChangeArrowheads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3564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C:\Users\kathyp\Documents\00_Brand-Resources\Multimode Elements\Multimode Icons\PNG\Multimode-Icon_TILT.png"/>
            <p:cNvPicPr>
              <a:picLocks noChangeAspect="1" noChangeArrowheads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7348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1" descr="C:\Users\kathyp\Documents\00_Brand-Resources\Multimode Elements\Multimode Icons\PNG\Multimode-Icon_TV.png"/>
            <p:cNvPicPr>
              <a:picLocks noChangeAspect="1" noChangeArrowheads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4743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4" name="Group 175"/>
            <p:cNvGrpSpPr/>
            <p:nvPr userDrawn="1"/>
          </p:nvGrpSpPr>
          <p:grpSpPr>
            <a:xfrm>
              <a:off x="2015634" y="4917112"/>
              <a:ext cx="310896" cy="310896"/>
              <a:chOff x="2024598" y="5468108"/>
              <a:chExt cx="310896" cy="310896"/>
            </a:xfrm>
          </p:grpSpPr>
          <p:sp>
            <p:nvSpPr>
              <p:cNvPr id="46" name="Oval 45"/>
              <p:cNvSpPr/>
              <p:nvPr userDrawn="1"/>
            </p:nvSpPr>
            <p:spPr>
              <a:xfrm>
                <a:off x="2024598" y="5468108"/>
                <a:ext cx="310896" cy="31089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/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 userDrawn="1"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18814" y="5509256"/>
                <a:ext cx="122464" cy="228600"/>
              </a:xfrm>
              <a:prstGeom prst="rect">
                <a:avLst/>
              </a:prstGeom>
            </p:spPr>
          </p:pic>
        </p:grpSp>
        <p:grpSp>
          <p:nvGrpSpPr>
            <p:cNvPr id="25" name="Group 178"/>
            <p:cNvGrpSpPr/>
            <p:nvPr userDrawn="1"/>
          </p:nvGrpSpPr>
          <p:grpSpPr>
            <a:xfrm>
              <a:off x="3085815" y="4917112"/>
              <a:ext cx="310896" cy="310896"/>
              <a:chOff x="3094779" y="5468108"/>
              <a:chExt cx="310896" cy="310896"/>
            </a:xfrm>
          </p:grpSpPr>
          <p:sp>
            <p:nvSpPr>
              <p:cNvPr id="44" name="Oval 43"/>
              <p:cNvSpPr/>
              <p:nvPr userDrawn="1"/>
            </p:nvSpPr>
            <p:spPr>
              <a:xfrm>
                <a:off x="3094779" y="5468108"/>
                <a:ext cx="310896" cy="310896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/>
              </a:p>
            </p:txBody>
          </p:sp>
          <p:pic>
            <p:nvPicPr>
              <p:cNvPr id="45" name="Picture 9" descr="C:\Users\yhwang\Desktop\WW Design\Multimode Icons\twitter-01.png"/>
              <p:cNvPicPr>
                <a:picLocks noChangeAspect="1" noChangeArrowheads="1"/>
              </p:cNvPicPr>
              <p:nvPr userDrawn="1"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4779" y="5468108"/>
                <a:ext cx="310896" cy="310896"/>
              </a:xfrm>
              <a:prstGeom prst="rect">
                <a:avLst/>
              </a:prstGeom>
              <a:noFill/>
            </p:spPr>
          </p:pic>
        </p:grpSp>
        <p:grpSp>
          <p:nvGrpSpPr>
            <p:cNvPr id="26" name="Group 181"/>
            <p:cNvGrpSpPr/>
            <p:nvPr userDrawn="1"/>
          </p:nvGrpSpPr>
          <p:grpSpPr>
            <a:xfrm>
              <a:off x="944463" y="4917112"/>
              <a:ext cx="310896" cy="310896"/>
              <a:chOff x="953427" y="5468108"/>
              <a:chExt cx="310896" cy="310896"/>
            </a:xfrm>
          </p:grpSpPr>
          <p:sp>
            <p:nvSpPr>
              <p:cNvPr id="42" name="Oval 41"/>
              <p:cNvSpPr/>
              <p:nvPr userDrawn="1"/>
            </p:nvSpPr>
            <p:spPr>
              <a:xfrm>
                <a:off x="953427" y="5468108"/>
                <a:ext cx="310896" cy="31089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/>
              </a:p>
            </p:txBody>
          </p:sp>
          <p:pic>
            <p:nvPicPr>
              <p:cNvPr id="43" name="Picture 5" descr="C:\Users\yhwang\Desktop\WW Design\Multimode Icons\globe-01.png"/>
              <p:cNvPicPr>
                <a:picLocks noChangeAspect="1" noChangeArrowheads="1"/>
              </p:cNvPicPr>
              <p:nvPr userDrawn="1"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859" y="5495540"/>
                <a:ext cx="256032" cy="256032"/>
              </a:xfrm>
              <a:prstGeom prst="rect">
                <a:avLst/>
              </a:prstGeom>
              <a:noFill/>
            </p:spPr>
          </p:pic>
        </p:grpSp>
        <p:grpSp>
          <p:nvGrpSpPr>
            <p:cNvPr id="27" name="Group 255"/>
            <p:cNvGrpSpPr/>
            <p:nvPr userDrawn="1"/>
          </p:nvGrpSpPr>
          <p:grpSpPr>
            <a:xfrm>
              <a:off x="2346864" y="4891945"/>
              <a:ext cx="365760" cy="365760"/>
              <a:chOff x="2355828" y="5442941"/>
              <a:chExt cx="365760" cy="365760"/>
            </a:xfrm>
          </p:grpSpPr>
          <p:sp>
            <p:nvSpPr>
              <p:cNvPr id="40" name="Oval 39"/>
              <p:cNvSpPr/>
              <p:nvPr userDrawn="1"/>
            </p:nvSpPr>
            <p:spPr>
              <a:xfrm>
                <a:off x="2380995" y="5468108"/>
                <a:ext cx="310896" cy="31089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/>
              </a:p>
            </p:txBody>
          </p:sp>
          <p:pic>
            <p:nvPicPr>
              <p:cNvPr id="41" name="Picture 2" descr="C:\Users\yhwang\Desktop\WW Design\Multimode Icons\chain-01.png"/>
              <p:cNvPicPr>
                <a:picLocks noChangeAspect="1" noChangeArrowheads="1"/>
              </p:cNvPicPr>
              <p:nvPr userDrawn="1"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5828" y="5442941"/>
                <a:ext cx="365760" cy="365760"/>
              </a:xfrm>
              <a:prstGeom prst="rect">
                <a:avLst/>
              </a:prstGeom>
              <a:noFill/>
            </p:spPr>
          </p:pic>
        </p:grpSp>
        <p:grpSp>
          <p:nvGrpSpPr>
            <p:cNvPr id="28" name="Group 258"/>
            <p:cNvGrpSpPr/>
            <p:nvPr userDrawn="1"/>
          </p:nvGrpSpPr>
          <p:grpSpPr>
            <a:xfrm>
              <a:off x="5227167" y="4917112"/>
              <a:ext cx="310896" cy="310896"/>
              <a:chOff x="5236131" y="5468108"/>
              <a:chExt cx="310896" cy="310896"/>
            </a:xfrm>
          </p:grpSpPr>
          <p:sp>
            <p:nvSpPr>
              <p:cNvPr id="38" name="Oval 37"/>
              <p:cNvSpPr/>
              <p:nvPr userDrawn="1"/>
            </p:nvSpPr>
            <p:spPr>
              <a:xfrm>
                <a:off x="5236131" y="5468108"/>
                <a:ext cx="310896" cy="31089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/>
              </a:p>
            </p:txBody>
          </p:sp>
          <p:pic>
            <p:nvPicPr>
              <p:cNvPr id="39" name="Picture 38" descr="C:\Users\yhwang\Desktop\WW Design\Multimode Icons\facebook-01.png"/>
              <p:cNvPicPr>
                <a:picLocks noChangeAspect="1" noChangeArrowheads="1"/>
              </p:cNvPicPr>
              <p:nvPr userDrawn="1"/>
            </p:nvPicPr>
            <p:blipFill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6131" y="5468108"/>
                <a:ext cx="310896" cy="310896"/>
              </a:xfrm>
              <a:prstGeom prst="rect">
                <a:avLst/>
              </a:prstGeom>
              <a:noFill/>
            </p:spPr>
          </p:pic>
        </p:grpSp>
        <p:grpSp>
          <p:nvGrpSpPr>
            <p:cNvPr id="29" name="Group 261"/>
            <p:cNvGrpSpPr/>
            <p:nvPr userDrawn="1"/>
          </p:nvGrpSpPr>
          <p:grpSpPr>
            <a:xfrm>
              <a:off x="4514373" y="4917112"/>
              <a:ext cx="310896" cy="310896"/>
              <a:chOff x="4523337" y="5468108"/>
              <a:chExt cx="310896" cy="310896"/>
            </a:xfrm>
          </p:grpSpPr>
          <p:sp>
            <p:nvSpPr>
              <p:cNvPr id="36" name="Oval 35"/>
              <p:cNvSpPr/>
              <p:nvPr userDrawn="1"/>
            </p:nvSpPr>
            <p:spPr>
              <a:xfrm>
                <a:off x="4523337" y="5468108"/>
                <a:ext cx="310896" cy="31089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/>
              </a:p>
            </p:txBody>
          </p:sp>
          <p:pic>
            <p:nvPicPr>
              <p:cNvPr id="37" name="Picture 7" descr="C:\Users\yhwang\Desktop\WW Design\Multimode Icons\server-01.png"/>
              <p:cNvPicPr>
                <a:picLocks noChangeAspect="1" noChangeArrowheads="1"/>
              </p:cNvPicPr>
              <p:nvPr userDrawn="1"/>
            </p:nvPicPr>
            <p:blipFill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23337" y="5468108"/>
                <a:ext cx="310896" cy="310896"/>
              </a:xfrm>
              <a:prstGeom prst="rect">
                <a:avLst/>
              </a:prstGeom>
              <a:noFill/>
            </p:spPr>
          </p:pic>
        </p:grpSp>
        <p:grpSp>
          <p:nvGrpSpPr>
            <p:cNvPr id="30" name="Group 264"/>
            <p:cNvGrpSpPr/>
            <p:nvPr userDrawn="1"/>
          </p:nvGrpSpPr>
          <p:grpSpPr>
            <a:xfrm>
              <a:off x="4870770" y="4917112"/>
              <a:ext cx="310896" cy="310896"/>
              <a:chOff x="4879734" y="5468108"/>
              <a:chExt cx="310896" cy="310896"/>
            </a:xfrm>
          </p:grpSpPr>
          <p:sp>
            <p:nvSpPr>
              <p:cNvPr id="34" name="Oval 33"/>
              <p:cNvSpPr/>
              <p:nvPr userDrawn="1"/>
            </p:nvSpPr>
            <p:spPr>
              <a:xfrm>
                <a:off x="4879734" y="5468108"/>
                <a:ext cx="310896" cy="31089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/>
              </a:p>
            </p:txBody>
          </p:sp>
          <p:pic>
            <p:nvPicPr>
              <p:cNvPr id="35" name="Picture 6" descr="C:\Users\yhwang\Desktop\WW Design\Multimode Icons\network-01.png"/>
              <p:cNvPicPr>
                <a:picLocks noChangeAspect="1" noChangeArrowheads="1"/>
              </p:cNvPicPr>
              <p:nvPr userDrawn="1"/>
            </p:nvPicPr>
            <p:blipFill>
              <a:blip r:embed="rId1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79734" y="5468108"/>
                <a:ext cx="310896" cy="310896"/>
              </a:xfrm>
              <a:prstGeom prst="rect">
                <a:avLst/>
              </a:prstGeom>
              <a:noFill/>
            </p:spPr>
          </p:pic>
        </p:grpSp>
        <p:grpSp>
          <p:nvGrpSpPr>
            <p:cNvPr id="31" name="Group 267"/>
            <p:cNvGrpSpPr/>
            <p:nvPr userDrawn="1"/>
          </p:nvGrpSpPr>
          <p:grpSpPr>
            <a:xfrm>
              <a:off x="5940951" y="4917112"/>
              <a:ext cx="310896" cy="310896"/>
              <a:chOff x="5949915" y="5468108"/>
              <a:chExt cx="310896" cy="310896"/>
            </a:xfrm>
          </p:grpSpPr>
          <p:sp>
            <p:nvSpPr>
              <p:cNvPr id="32" name="Oval 31"/>
              <p:cNvSpPr/>
              <p:nvPr userDrawn="1"/>
            </p:nvSpPr>
            <p:spPr>
              <a:xfrm>
                <a:off x="5949915" y="5468108"/>
                <a:ext cx="310896" cy="31089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/>
              </a:p>
            </p:txBody>
          </p:sp>
          <p:pic>
            <p:nvPicPr>
              <p:cNvPr id="33" name="Picture 8" descr="C:\Users\yhwang\Desktop\WW Design\Multimode Icons\think_light-01.png"/>
              <p:cNvPicPr>
                <a:picLocks noChangeAspect="1" noChangeArrowheads="1"/>
              </p:cNvPicPr>
              <p:nvPr userDrawn="1"/>
            </p:nvPicPr>
            <p:blipFill>
              <a:blip r:embed="rId2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49915" y="5468108"/>
                <a:ext cx="310896" cy="310896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0187" y="2009776"/>
            <a:ext cx="6971627" cy="223153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583673" y="3056111"/>
            <a:ext cx="2412866" cy="80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7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RED">
    <p:bg>
      <p:bgPr>
        <a:solidFill>
          <a:schemeClr val="bg2">
            <a:lumMod val="50000"/>
            <a:lumOff val="5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3"/>
            <a:ext cx="12190412" cy="6857106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 bwMode="black">
          <a:xfrm>
            <a:off x="0" y="6384631"/>
            <a:ext cx="12192000" cy="4733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6384631"/>
            <a:ext cx="12188952" cy="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25400" dist="127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ooter Placeholder 50"/>
          <p:cNvSpPr>
            <a:spLocks noGrp="1"/>
          </p:cNvSpPr>
          <p:nvPr>
            <p:ph type="ftr" sz="quarter" idx="10"/>
          </p:nvPr>
        </p:nvSpPr>
        <p:spPr>
          <a:xfrm>
            <a:off x="548640" y="6473952"/>
            <a:ext cx="3860800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z="1000">
                <a:solidFill>
                  <a:prstClr val="white"/>
                </a:solidFill>
                <a:cs typeface="Arial" pitchFamily="34" charset="0"/>
              </a:rPr>
              <a:t>2016 Lenovo Internal. All rights reserved.</a:t>
            </a:r>
          </a:p>
        </p:txBody>
      </p: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1764792" y="1709928"/>
            <a:ext cx="9582912" cy="285292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ts val="6480"/>
              </a:lnSpc>
              <a:spcBef>
                <a:spcPct val="0"/>
              </a:spcBef>
              <a:buNone/>
              <a:defRPr lang="en-US" sz="48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section header title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1764792" y="4589463"/>
            <a:ext cx="9582658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subtitle text</a:t>
            </a:r>
          </a:p>
        </p:txBody>
      </p:sp>
      <p:cxnSp>
        <p:nvCxnSpPr>
          <p:cNvPr id="12" name="Straight Connector 11"/>
          <p:cNvCxnSpPr/>
          <p:nvPr userDrawn="1"/>
        </p:nvCxnSpPr>
        <p:spPr bwMode="white">
          <a:xfrm>
            <a:off x="1651781" y="4563269"/>
            <a:ext cx="0" cy="1816894"/>
          </a:xfrm>
          <a:prstGeom prst="line">
            <a:avLst/>
          </a:prstGeom>
          <a:ln w="12700">
            <a:solidFill>
              <a:schemeClr val="bg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 userDrawn="1"/>
        </p:nvSpPr>
        <p:spPr bwMode="gray">
          <a:xfrm>
            <a:off x="1592345" y="6329604"/>
            <a:ext cx="118872" cy="11887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5"/>
          <p:cNvSpPr>
            <a:spLocks noEditPoints="1"/>
          </p:cNvSpPr>
          <p:nvPr userDrawn="1"/>
        </p:nvSpPr>
        <p:spPr bwMode="white">
          <a:xfrm>
            <a:off x="1171990" y="4087549"/>
            <a:ext cx="347589" cy="346881"/>
          </a:xfrm>
          <a:custGeom>
            <a:avLst/>
            <a:gdLst>
              <a:gd name="T0" fmla="*/ 206 w 412"/>
              <a:gd name="T1" fmla="*/ 0 h 412"/>
              <a:gd name="T2" fmla="*/ 0 w 412"/>
              <a:gd name="T3" fmla="*/ 206 h 412"/>
              <a:gd name="T4" fmla="*/ 206 w 412"/>
              <a:gd name="T5" fmla="*/ 412 h 412"/>
              <a:gd name="T6" fmla="*/ 412 w 412"/>
              <a:gd name="T7" fmla="*/ 206 h 412"/>
              <a:gd name="T8" fmla="*/ 206 w 412"/>
              <a:gd name="T9" fmla="*/ 0 h 412"/>
              <a:gd name="T10" fmla="*/ 206 w 412"/>
              <a:gd name="T11" fmla="*/ 376 h 412"/>
              <a:gd name="T12" fmla="*/ 36 w 412"/>
              <a:gd name="T13" fmla="*/ 206 h 412"/>
              <a:gd name="T14" fmla="*/ 206 w 412"/>
              <a:gd name="T15" fmla="*/ 36 h 412"/>
              <a:gd name="T16" fmla="*/ 376 w 412"/>
              <a:gd name="T17" fmla="*/ 206 h 412"/>
              <a:gd name="T18" fmla="*/ 206 w 412"/>
              <a:gd name="T19" fmla="*/ 376 h 412"/>
              <a:gd name="T20" fmla="*/ 328 w 412"/>
              <a:gd name="T21" fmla="*/ 206 h 412"/>
              <a:gd name="T22" fmla="*/ 260 w 412"/>
              <a:gd name="T23" fmla="*/ 274 h 412"/>
              <a:gd name="T24" fmla="*/ 222 w 412"/>
              <a:gd name="T25" fmla="*/ 274 h 412"/>
              <a:gd name="T26" fmla="*/ 271 w 412"/>
              <a:gd name="T27" fmla="*/ 225 h 412"/>
              <a:gd name="T28" fmla="*/ 90 w 412"/>
              <a:gd name="T29" fmla="*/ 225 h 412"/>
              <a:gd name="T30" fmla="*/ 90 w 412"/>
              <a:gd name="T31" fmla="*/ 218 h 412"/>
              <a:gd name="T32" fmla="*/ 90 w 412"/>
              <a:gd name="T33" fmla="*/ 194 h 412"/>
              <a:gd name="T34" fmla="*/ 90 w 412"/>
              <a:gd name="T35" fmla="*/ 187 h 412"/>
              <a:gd name="T36" fmla="*/ 271 w 412"/>
              <a:gd name="T37" fmla="*/ 187 h 412"/>
              <a:gd name="T38" fmla="*/ 222 w 412"/>
              <a:gd name="T39" fmla="*/ 138 h 412"/>
              <a:gd name="T40" fmla="*/ 260 w 412"/>
              <a:gd name="T41" fmla="*/ 138 h 412"/>
              <a:gd name="T42" fmla="*/ 328 w 412"/>
              <a:gd name="T43" fmla="*/ 206 h 4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12" h="412">
                <a:moveTo>
                  <a:pt x="206" y="0"/>
                </a:moveTo>
                <a:cubicBezTo>
                  <a:pt x="92" y="0"/>
                  <a:pt x="0" y="92"/>
                  <a:pt x="0" y="206"/>
                </a:cubicBezTo>
                <a:cubicBezTo>
                  <a:pt x="0" y="319"/>
                  <a:pt x="92" y="412"/>
                  <a:pt x="206" y="412"/>
                </a:cubicBezTo>
                <a:cubicBezTo>
                  <a:pt x="320" y="412"/>
                  <a:pt x="412" y="319"/>
                  <a:pt x="412" y="206"/>
                </a:cubicBezTo>
                <a:cubicBezTo>
                  <a:pt x="412" y="92"/>
                  <a:pt x="320" y="0"/>
                  <a:pt x="206" y="0"/>
                </a:cubicBezTo>
                <a:close/>
                <a:moveTo>
                  <a:pt x="206" y="376"/>
                </a:moveTo>
                <a:cubicBezTo>
                  <a:pt x="112" y="376"/>
                  <a:pt x="36" y="300"/>
                  <a:pt x="36" y="206"/>
                </a:cubicBezTo>
                <a:cubicBezTo>
                  <a:pt x="36" y="112"/>
                  <a:pt x="112" y="36"/>
                  <a:pt x="206" y="36"/>
                </a:cubicBezTo>
                <a:cubicBezTo>
                  <a:pt x="300" y="36"/>
                  <a:pt x="376" y="112"/>
                  <a:pt x="376" y="206"/>
                </a:cubicBezTo>
                <a:cubicBezTo>
                  <a:pt x="376" y="300"/>
                  <a:pt x="300" y="376"/>
                  <a:pt x="206" y="376"/>
                </a:cubicBezTo>
                <a:close/>
                <a:moveTo>
                  <a:pt x="328" y="206"/>
                </a:moveTo>
                <a:cubicBezTo>
                  <a:pt x="260" y="274"/>
                  <a:pt x="260" y="274"/>
                  <a:pt x="260" y="274"/>
                </a:cubicBezTo>
                <a:cubicBezTo>
                  <a:pt x="222" y="274"/>
                  <a:pt x="222" y="274"/>
                  <a:pt x="222" y="274"/>
                </a:cubicBezTo>
                <a:cubicBezTo>
                  <a:pt x="271" y="225"/>
                  <a:pt x="271" y="225"/>
                  <a:pt x="271" y="225"/>
                </a:cubicBezTo>
                <a:cubicBezTo>
                  <a:pt x="90" y="225"/>
                  <a:pt x="90" y="225"/>
                  <a:pt x="90" y="225"/>
                </a:cubicBezTo>
                <a:cubicBezTo>
                  <a:pt x="90" y="218"/>
                  <a:pt x="90" y="218"/>
                  <a:pt x="90" y="218"/>
                </a:cubicBezTo>
                <a:cubicBezTo>
                  <a:pt x="90" y="194"/>
                  <a:pt x="90" y="194"/>
                  <a:pt x="90" y="194"/>
                </a:cubicBezTo>
                <a:cubicBezTo>
                  <a:pt x="90" y="187"/>
                  <a:pt x="90" y="187"/>
                  <a:pt x="90" y="187"/>
                </a:cubicBezTo>
                <a:cubicBezTo>
                  <a:pt x="271" y="187"/>
                  <a:pt x="271" y="187"/>
                  <a:pt x="271" y="187"/>
                </a:cubicBezTo>
                <a:cubicBezTo>
                  <a:pt x="222" y="138"/>
                  <a:pt x="222" y="138"/>
                  <a:pt x="222" y="138"/>
                </a:cubicBezTo>
                <a:cubicBezTo>
                  <a:pt x="260" y="138"/>
                  <a:pt x="260" y="138"/>
                  <a:pt x="260" y="138"/>
                </a:cubicBezTo>
                <a:lnTo>
                  <a:pt x="328" y="20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66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ssories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black">
          <a:xfrm flipV="1">
            <a:off x="0" y="6306431"/>
            <a:ext cx="12192000" cy="781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8278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ssories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black">
          <a:xfrm flipV="1">
            <a:off x="0" y="6306431"/>
            <a:ext cx="12192000" cy="781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8278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ssories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black">
          <a:xfrm flipV="1">
            <a:off x="0" y="6306431"/>
            <a:ext cx="12192000" cy="781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8278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 - RED">
    <p:bg>
      <p:bgPr>
        <a:solidFill>
          <a:schemeClr val="bg2">
            <a:lumMod val="50000"/>
            <a:lumOff val="5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1764792" y="1709928"/>
            <a:ext cx="9582912" cy="285292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ts val="6480"/>
              </a:lnSpc>
              <a:spcBef>
                <a:spcPct val="0"/>
              </a:spcBef>
              <a:buNone/>
              <a:defRPr lang="en-US" sz="48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section header title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1764792" y="4589463"/>
            <a:ext cx="9582658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subtitle text</a:t>
            </a:r>
          </a:p>
        </p:txBody>
      </p:sp>
      <p:cxnSp>
        <p:nvCxnSpPr>
          <p:cNvPr id="12" name="Straight Connector 11"/>
          <p:cNvCxnSpPr/>
          <p:nvPr userDrawn="1"/>
        </p:nvCxnSpPr>
        <p:spPr bwMode="white">
          <a:xfrm>
            <a:off x="1651781" y="4563269"/>
            <a:ext cx="0" cy="1816894"/>
          </a:xfrm>
          <a:prstGeom prst="line">
            <a:avLst/>
          </a:prstGeom>
          <a:ln w="12700">
            <a:solidFill>
              <a:schemeClr val="bg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5"/>
          <p:cNvSpPr>
            <a:spLocks noEditPoints="1"/>
          </p:cNvSpPr>
          <p:nvPr userDrawn="1"/>
        </p:nvSpPr>
        <p:spPr bwMode="white">
          <a:xfrm>
            <a:off x="1171990" y="4087549"/>
            <a:ext cx="347589" cy="346881"/>
          </a:xfrm>
          <a:custGeom>
            <a:avLst/>
            <a:gdLst>
              <a:gd name="T0" fmla="*/ 206 w 412"/>
              <a:gd name="T1" fmla="*/ 0 h 412"/>
              <a:gd name="T2" fmla="*/ 0 w 412"/>
              <a:gd name="T3" fmla="*/ 206 h 412"/>
              <a:gd name="T4" fmla="*/ 206 w 412"/>
              <a:gd name="T5" fmla="*/ 412 h 412"/>
              <a:gd name="T6" fmla="*/ 412 w 412"/>
              <a:gd name="T7" fmla="*/ 206 h 412"/>
              <a:gd name="T8" fmla="*/ 206 w 412"/>
              <a:gd name="T9" fmla="*/ 0 h 412"/>
              <a:gd name="T10" fmla="*/ 206 w 412"/>
              <a:gd name="T11" fmla="*/ 376 h 412"/>
              <a:gd name="T12" fmla="*/ 36 w 412"/>
              <a:gd name="T13" fmla="*/ 206 h 412"/>
              <a:gd name="T14" fmla="*/ 206 w 412"/>
              <a:gd name="T15" fmla="*/ 36 h 412"/>
              <a:gd name="T16" fmla="*/ 376 w 412"/>
              <a:gd name="T17" fmla="*/ 206 h 412"/>
              <a:gd name="T18" fmla="*/ 206 w 412"/>
              <a:gd name="T19" fmla="*/ 376 h 412"/>
              <a:gd name="T20" fmla="*/ 328 w 412"/>
              <a:gd name="T21" fmla="*/ 206 h 412"/>
              <a:gd name="T22" fmla="*/ 260 w 412"/>
              <a:gd name="T23" fmla="*/ 274 h 412"/>
              <a:gd name="T24" fmla="*/ 222 w 412"/>
              <a:gd name="T25" fmla="*/ 274 h 412"/>
              <a:gd name="T26" fmla="*/ 271 w 412"/>
              <a:gd name="T27" fmla="*/ 225 h 412"/>
              <a:gd name="T28" fmla="*/ 90 w 412"/>
              <a:gd name="T29" fmla="*/ 225 h 412"/>
              <a:gd name="T30" fmla="*/ 90 w 412"/>
              <a:gd name="T31" fmla="*/ 218 h 412"/>
              <a:gd name="T32" fmla="*/ 90 w 412"/>
              <a:gd name="T33" fmla="*/ 194 h 412"/>
              <a:gd name="T34" fmla="*/ 90 w 412"/>
              <a:gd name="T35" fmla="*/ 187 h 412"/>
              <a:gd name="T36" fmla="*/ 271 w 412"/>
              <a:gd name="T37" fmla="*/ 187 h 412"/>
              <a:gd name="T38" fmla="*/ 222 w 412"/>
              <a:gd name="T39" fmla="*/ 138 h 412"/>
              <a:gd name="T40" fmla="*/ 260 w 412"/>
              <a:gd name="T41" fmla="*/ 138 h 412"/>
              <a:gd name="T42" fmla="*/ 328 w 412"/>
              <a:gd name="T43" fmla="*/ 206 h 4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12" h="412">
                <a:moveTo>
                  <a:pt x="206" y="0"/>
                </a:moveTo>
                <a:cubicBezTo>
                  <a:pt x="92" y="0"/>
                  <a:pt x="0" y="92"/>
                  <a:pt x="0" y="206"/>
                </a:cubicBezTo>
                <a:cubicBezTo>
                  <a:pt x="0" y="319"/>
                  <a:pt x="92" y="412"/>
                  <a:pt x="206" y="412"/>
                </a:cubicBezTo>
                <a:cubicBezTo>
                  <a:pt x="320" y="412"/>
                  <a:pt x="412" y="319"/>
                  <a:pt x="412" y="206"/>
                </a:cubicBezTo>
                <a:cubicBezTo>
                  <a:pt x="412" y="92"/>
                  <a:pt x="320" y="0"/>
                  <a:pt x="206" y="0"/>
                </a:cubicBezTo>
                <a:close/>
                <a:moveTo>
                  <a:pt x="206" y="376"/>
                </a:moveTo>
                <a:cubicBezTo>
                  <a:pt x="112" y="376"/>
                  <a:pt x="36" y="300"/>
                  <a:pt x="36" y="206"/>
                </a:cubicBezTo>
                <a:cubicBezTo>
                  <a:pt x="36" y="112"/>
                  <a:pt x="112" y="36"/>
                  <a:pt x="206" y="36"/>
                </a:cubicBezTo>
                <a:cubicBezTo>
                  <a:pt x="300" y="36"/>
                  <a:pt x="376" y="112"/>
                  <a:pt x="376" y="206"/>
                </a:cubicBezTo>
                <a:cubicBezTo>
                  <a:pt x="376" y="300"/>
                  <a:pt x="300" y="376"/>
                  <a:pt x="206" y="376"/>
                </a:cubicBezTo>
                <a:close/>
                <a:moveTo>
                  <a:pt x="328" y="206"/>
                </a:moveTo>
                <a:cubicBezTo>
                  <a:pt x="260" y="274"/>
                  <a:pt x="260" y="274"/>
                  <a:pt x="260" y="274"/>
                </a:cubicBezTo>
                <a:cubicBezTo>
                  <a:pt x="222" y="274"/>
                  <a:pt x="222" y="274"/>
                  <a:pt x="222" y="274"/>
                </a:cubicBezTo>
                <a:cubicBezTo>
                  <a:pt x="271" y="225"/>
                  <a:pt x="271" y="225"/>
                  <a:pt x="271" y="225"/>
                </a:cubicBezTo>
                <a:cubicBezTo>
                  <a:pt x="90" y="225"/>
                  <a:pt x="90" y="225"/>
                  <a:pt x="90" y="225"/>
                </a:cubicBezTo>
                <a:cubicBezTo>
                  <a:pt x="90" y="218"/>
                  <a:pt x="90" y="218"/>
                  <a:pt x="90" y="218"/>
                </a:cubicBezTo>
                <a:cubicBezTo>
                  <a:pt x="90" y="194"/>
                  <a:pt x="90" y="194"/>
                  <a:pt x="90" y="194"/>
                </a:cubicBezTo>
                <a:cubicBezTo>
                  <a:pt x="90" y="187"/>
                  <a:pt x="90" y="187"/>
                  <a:pt x="90" y="187"/>
                </a:cubicBezTo>
                <a:cubicBezTo>
                  <a:pt x="271" y="187"/>
                  <a:pt x="271" y="187"/>
                  <a:pt x="271" y="187"/>
                </a:cubicBezTo>
                <a:cubicBezTo>
                  <a:pt x="222" y="138"/>
                  <a:pt x="222" y="138"/>
                  <a:pt x="222" y="138"/>
                </a:cubicBezTo>
                <a:cubicBezTo>
                  <a:pt x="260" y="138"/>
                  <a:pt x="260" y="138"/>
                  <a:pt x="260" y="138"/>
                </a:cubicBezTo>
                <a:lnTo>
                  <a:pt x="328" y="20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8987"/>
            <a:endParaRPr lang="en-US" sz="2400" kern="1200"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 userDrawn="1"/>
        </p:nvSpPr>
        <p:spPr bwMode="black">
          <a:xfrm>
            <a:off x="0" y="6384631"/>
            <a:ext cx="12192000" cy="4733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218987"/>
            <a:endParaRPr lang="en-US" sz="2400" kern="1200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0" y="6384631"/>
            <a:ext cx="12188952" cy="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25400" dist="127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ooter Placeholder 50"/>
          <p:cNvSpPr>
            <a:spLocks noGrp="1"/>
          </p:cNvSpPr>
          <p:nvPr>
            <p:ph type="ftr" sz="quarter" idx="10"/>
          </p:nvPr>
        </p:nvSpPr>
        <p:spPr>
          <a:xfrm>
            <a:off x="548640" y="6473952"/>
            <a:ext cx="3860800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z="1000">
                <a:solidFill>
                  <a:prstClr val="white"/>
                </a:solidFill>
                <a:latin typeface="Arial"/>
                <a:cs typeface="Arial" pitchFamily="34" charset="0"/>
              </a:rPr>
              <a:t>2016 Lenovo Internal. All rights reserved.</a:t>
            </a:r>
          </a:p>
        </p:txBody>
      </p:sp>
      <p:sp>
        <p:nvSpPr>
          <p:cNvPr id="25" name="TextBox slide number"/>
          <p:cNvSpPr txBox="1"/>
          <p:nvPr userDrawn="1"/>
        </p:nvSpPr>
        <p:spPr bwMode="white">
          <a:xfrm>
            <a:off x="11748699" y="6389258"/>
            <a:ext cx="450345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defTabSz="1218987"/>
            <a:endParaRPr lang="en-US" kern="1200">
              <a:solidFill>
                <a:prstClr val="white"/>
              </a:solidFill>
              <a:ea typeface="+mn-ea"/>
              <a:cs typeface="+mn-cs"/>
            </a:endParaRPr>
          </a:p>
        </p:txBody>
      </p:sp>
      <p:pic>
        <p:nvPicPr>
          <p:cNvPr id="6" name="Picture 5" descr="iStock_000024530126_Double_Edited.jpg"/>
          <p:cNvPicPr>
            <a:picLocks noChangeAspect="1"/>
          </p:cNvPicPr>
          <p:nvPr userDrawn="1"/>
        </p:nvPicPr>
        <p:blipFill rotWithShape="1"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9765"/>
            <a:ext cx="12188825" cy="6413041"/>
          </a:xfrm>
          <a:prstGeom prst="rect">
            <a:avLst/>
          </a:prstGeom>
        </p:spPr>
      </p:pic>
      <p:sp>
        <p:nvSpPr>
          <p:cNvPr id="31" name="Rectangle 30"/>
          <p:cNvSpPr/>
          <p:nvPr userDrawn="1"/>
        </p:nvSpPr>
        <p:spPr>
          <a:xfrm>
            <a:off x="0" y="-77821"/>
            <a:ext cx="12188825" cy="6432177"/>
          </a:xfrm>
          <a:prstGeom prst="rect">
            <a:avLst/>
          </a:prstGeom>
          <a:solidFill>
            <a:schemeClr val="accent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11750040" y="3106893"/>
            <a:ext cx="450998" cy="3624375"/>
            <a:chOff x="11750040" y="3118988"/>
            <a:chExt cx="450998" cy="3624375"/>
          </a:xfrm>
        </p:grpSpPr>
        <p:sp>
          <p:nvSpPr>
            <p:cNvPr id="34" name="Rectangle 33"/>
            <p:cNvSpPr/>
            <p:nvPr userDrawn="1"/>
          </p:nvSpPr>
          <p:spPr bwMode="gray">
            <a:xfrm>
              <a:off x="11757737" y="6421114"/>
              <a:ext cx="443301" cy="322249"/>
            </a:xfrm>
            <a:prstGeom prst="rect">
              <a:avLst/>
            </a:prstGeom>
            <a:solidFill>
              <a:schemeClr val="tx1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987"/>
              <a:endParaRPr lang="en-US" sz="2400" kern="120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35" name="Picture 34" descr="Lenovo-Education-POS.eps"/>
            <p:cNvPicPr>
              <a:picLocks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10341864" y="4527164"/>
              <a:ext cx="3264408" cy="448056"/>
            </a:xfrm>
            <a:prstGeom prst="rect">
              <a:avLst/>
            </a:prstGeom>
          </p:spPr>
        </p:pic>
      </p:grpSp>
      <p:cxnSp>
        <p:nvCxnSpPr>
          <p:cNvPr id="19" name="Straight Connector 18"/>
          <p:cNvCxnSpPr/>
          <p:nvPr userDrawn="1"/>
        </p:nvCxnSpPr>
        <p:spPr bwMode="white">
          <a:xfrm>
            <a:off x="1651781" y="4554407"/>
            <a:ext cx="0" cy="1816894"/>
          </a:xfrm>
          <a:prstGeom prst="line">
            <a:avLst/>
          </a:prstGeom>
          <a:ln w="12700">
            <a:solidFill>
              <a:schemeClr val="bg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 userDrawn="1"/>
        </p:nvSpPr>
        <p:spPr bwMode="gray">
          <a:xfrm>
            <a:off x="1592345" y="6329604"/>
            <a:ext cx="118872" cy="11887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218987"/>
            <a:endParaRPr lang="en-US" sz="2400" kern="1200">
              <a:solidFill>
                <a:srgbClr val="6ABF4A"/>
              </a:solidFill>
              <a:latin typeface="Arial"/>
            </a:endParaRPr>
          </a:p>
        </p:txBody>
      </p:sp>
      <p:sp>
        <p:nvSpPr>
          <p:cNvPr id="24" name="TextBox slide number"/>
          <p:cNvSpPr txBox="1"/>
          <p:nvPr userDrawn="1"/>
        </p:nvSpPr>
        <p:spPr bwMode="white">
          <a:xfrm>
            <a:off x="11748699" y="6394337"/>
            <a:ext cx="450345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defTabSz="1218987"/>
            <a:fld id="{6EA5B71A-1B18-4E34-A48F-65DC4937AA99}" type="slidenum">
              <a:rPr lang="en-US" kern="1200" smtClean="0">
                <a:solidFill>
                  <a:prstClr val="white"/>
                </a:solidFill>
                <a:ea typeface="+mn-ea"/>
                <a:cs typeface="+mn-cs"/>
              </a:rPr>
              <a:pPr defTabSz="1218987"/>
              <a:t>‹#›</a:t>
            </a:fld>
            <a:endParaRPr lang="en-US" kern="1200">
              <a:solidFill>
                <a:prstClr val="white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52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- Sapphire">
    <p:bg>
      <p:bgPr>
        <a:solidFill>
          <a:schemeClr val="bg2">
            <a:lumMod val="50000"/>
            <a:lumOff val="5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05"/>
            <a:ext cx="12199044" cy="6392071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0" y="3604"/>
            <a:ext cx="12188952" cy="6381655"/>
          </a:xfrm>
          <a:prstGeom prst="rect">
            <a:avLst/>
          </a:prstGeom>
          <a:solidFill>
            <a:schemeClr val="accent4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1242" y="8217451"/>
            <a:ext cx="12190412" cy="6857106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 bwMode="black">
          <a:xfrm>
            <a:off x="0" y="6384631"/>
            <a:ext cx="12192000" cy="4733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218987"/>
            <a:endParaRPr lang="en-US" sz="2400" kern="1200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6384631"/>
            <a:ext cx="12188952" cy="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25400" dist="127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ooter Placeholder 50"/>
          <p:cNvSpPr>
            <a:spLocks noGrp="1"/>
          </p:cNvSpPr>
          <p:nvPr>
            <p:ph type="ftr" sz="quarter" idx="10"/>
          </p:nvPr>
        </p:nvSpPr>
        <p:spPr>
          <a:xfrm>
            <a:off x="548640" y="6473952"/>
            <a:ext cx="3860800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z="1000">
                <a:solidFill>
                  <a:prstClr val="white"/>
                </a:solidFill>
                <a:latin typeface="Arial"/>
                <a:cs typeface="Arial" pitchFamily="34" charset="0"/>
              </a:rPr>
              <a:t>2016 Lenovo Internal. All rights reserved.</a:t>
            </a:r>
          </a:p>
        </p:txBody>
      </p: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1764792" y="1709928"/>
            <a:ext cx="9582912" cy="285292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ts val="6480"/>
              </a:lnSpc>
              <a:spcBef>
                <a:spcPct val="0"/>
              </a:spcBef>
              <a:buNone/>
              <a:defRPr lang="en-US" sz="48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section header title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1764792" y="4589463"/>
            <a:ext cx="9582658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subtitle text</a:t>
            </a:r>
          </a:p>
        </p:txBody>
      </p:sp>
      <p:cxnSp>
        <p:nvCxnSpPr>
          <p:cNvPr id="12" name="Straight Connector 11"/>
          <p:cNvCxnSpPr/>
          <p:nvPr userDrawn="1"/>
        </p:nvCxnSpPr>
        <p:spPr bwMode="white">
          <a:xfrm>
            <a:off x="1651781" y="4563269"/>
            <a:ext cx="0" cy="1816894"/>
          </a:xfrm>
          <a:prstGeom prst="line">
            <a:avLst/>
          </a:prstGeom>
          <a:ln w="12700">
            <a:solidFill>
              <a:schemeClr val="bg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 userDrawn="1"/>
        </p:nvSpPr>
        <p:spPr bwMode="gray">
          <a:xfrm>
            <a:off x="1592345" y="6329604"/>
            <a:ext cx="118872" cy="118872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218987"/>
            <a:endParaRPr lang="en-US" sz="2400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6" name="Freeform 5"/>
          <p:cNvSpPr>
            <a:spLocks noEditPoints="1"/>
          </p:cNvSpPr>
          <p:nvPr userDrawn="1"/>
        </p:nvSpPr>
        <p:spPr bwMode="white">
          <a:xfrm>
            <a:off x="1171990" y="4087549"/>
            <a:ext cx="347589" cy="346881"/>
          </a:xfrm>
          <a:custGeom>
            <a:avLst/>
            <a:gdLst>
              <a:gd name="T0" fmla="*/ 206 w 412"/>
              <a:gd name="T1" fmla="*/ 0 h 412"/>
              <a:gd name="T2" fmla="*/ 0 w 412"/>
              <a:gd name="T3" fmla="*/ 206 h 412"/>
              <a:gd name="T4" fmla="*/ 206 w 412"/>
              <a:gd name="T5" fmla="*/ 412 h 412"/>
              <a:gd name="T6" fmla="*/ 412 w 412"/>
              <a:gd name="T7" fmla="*/ 206 h 412"/>
              <a:gd name="T8" fmla="*/ 206 w 412"/>
              <a:gd name="T9" fmla="*/ 0 h 412"/>
              <a:gd name="T10" fmla="*/ 206 w 412"/>
              <a:gd name="T11" fmla="*/ 376 h 412"/>
              <a:gd name="T12" fmla="*/ 36 w 412"/>
              <a:gd name="T13" fmla="*/ 206 h 412"/>
              <a:gd name="T14" fmla="*/ 206 w 412"/>
              <a:gd name="T15" fmla="*/ 36 h 412"/>
              <a:gd name="T16" fmla="*/ 376 w 412"/>
              <a:gd name="T17" fmla="*/ 206 h 412"/>
              <a:gd name="T18" fmla="*/ 206 w 412"/>
              <a:gd name="T19" fmla="*/ 376 h 412"/>
              <a:gd name="T20" fmla="*/ 328 w 412"/>
              <a:gd name="T21" fmla="*/ 206 h 412"/>
              <a:gd name="T22" fmla="*/ 260 w 412"/>
              <a:gd name="T23" fmla="*/ 274 h 412"/>
              <a:gd name="T24" fmla="*/ 222 w 412"/>
              <a:gd name="T25" fmla="*/ 274 h 412"/>
              <a:gd name="T26" fmla="*/ 271 w 412"/>
              <a:gd name="T27" fmla="*/ 225 h 412"/>
              <a:gd name="T28" fmla="*/ 90 w 412"/>
              <a:gd name="T29" fmla="*/ 225 h 412"/>
              <a:gd name="T30" fmla="*/ 90 w 412"/>
              <a:gd name="T31" fmla="*/ 218 h 412"/>
              <a:gd name="T32" fmla="*/ 90 w 412"/>
              <a:gd name="T33" fmla="*/ 194 h 412"/>
              <a:gd name="T34" fmla="*/ 90 w 412"/>
              <a:gd name="T35" fmla="*/ 187 h 412"/>
              <a:gd name="T36" fmla="*/ 271 w 412"/>
              <a:gd name="T37" fmla="*/ 187 h 412"/>
              <a:gd name="T38" fmla="*/ 222 w 412"/>
              <a:gd name="T39" fmla="*/ 138 h 412"/>
              <a:gd name="T40" fmla="*/ 260 w 412"/>
              <a:gd name="T41" fmla="*/ 138 h 412"/>
              <a:gd name="T42" fmla="*/ 328 w 412"/>
              <a:gd name="T43" fmla="*/ 206 h 4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12" h="412">
                <a:moveTo>
                  <a:pt x="206" y="0"/>
                </a:moveTo>
                <a:cubicBezTo>
                  <a:pt x="92" y="0"/>
                  <a:pt x="0" y="92"/>
                  <a:pt x="0" y="206"/>
                </a:cubicBezTo>
                <a:cubicBezTo>
                  <a:pt x="0" y="319"/>
                  <a:pt x="92" y="412"/>
                  <a:pt x="206" y="412"/>
                </a:cubicBezTo>
                <a:cubicBezTo>
                  <a:pt x="320" y="412"/>
                  <a:pt x="412" y="319"/>
                  <a:pt x="412" y="206"/>
                </a:cubicBezTo>
                <a:cubicBezTo>
                  <a:pt x="412" y="92"/>
                  <a:pt x="320" y="0"/>
                  <a:pt x="206" y="0"/>
                </a:cubicBezTo>
                <a:close/>
                <a:moveTo>
                  <a:pt x="206" y="376"/>
                </a:moveTo>
                <a:cubicBezTo>
                  <a:pt x="112" y="376"/>
                  <a:pt x="36" y="300"/>
                  <a:pt x="36" y="206"/>
                </a:cubicBezTo>
                <a:cubicBezTo>
                  <a:pt x="36" y="112"/>
                  <a:pt x="112" y="36"/>
                  <a:pt x="206" y="36"/>
                </a:cubicBezTo>
                <a:cubicBezTo>
                  <a:pt x="300" y="36"/>
                  <a:pt x="376" y="112"/>
                  <a:pt x="376" y="206"/>
                </a:cubicBezTo>
                <a:cubicBezTo>
                  <a:pt x="376" y="300"/>
                  <a:pt x="300" y="376"/>
                  <a:pt x="206" y="376"/>
                </a:cubicBezTo>
                <a:close/>
                <a:moveTo>
                  <a:pt x="328" y="206"/>
                </a:moveTo>
                <a:cubicBezTo>
                  <a:pt x="260" y="274"/>
                  <a:pt x="260" y="274"/>
                  <a:pt x="260" y="274"/>
                </a:cubicBezTo>
                <a:cubicBezTo>
                  <a:pt x="222" y="274"/>
                  <a:pt x="222" y="274"/>
                  <a:pt x="222" y="274"/>
                </a:cubicBezTo>
                <a:cubicBezTo>
                  <a:pt x="271" y="225"/>
                  <a:pt x="271" y="225"/>
                  <a:pt x="271" y="225"/>
                </a:cubicBezTo>
                <a:cubicBezTo>
                  <a:pt x="90" y="225"/>
                  <a:pt x="90" y="225"/>
                  <a:pt x="90" y="225"/>
                </a:cubicBezTo>
                <a:cubicBezTo>
                  <a:pt x="90" y="218"/>
                  <a:pt x="90" y="218"/>
                  <a:pt x="90" y="218"/>
                </a:cubicBezTo>
                <a:cubicBezTo>
                  <a:pt x="90" y="194"/>
                  <a:pt x="90" y="194"/>
                  <a:pt x="90" y="194"/>
                </a:cubicBezTo>
                <a:cubicBezTo>
                  <a:pt x="90" y="187"/>
                  <a:pt x="90" y="187"/>
                  <a:pt x="90" y="187"/>
                </a:cubicBezTo>
                <a:cubicBezTo>
                  <a:pt x="271" y="187"/>
                  <a:pt x="271" y="187"/>
                  <a:pt x="271" y="187"/>
                </a:cubicBezTo>
                <a:cubicBezTo>
                  <a:pt x="222" y="138"/>
                  <a:pt x="222" y="138"/>
                  <a:pt x="222" y="138"/>
                </a:cubicBezTo>
                <a:cubicBezTo>
                  <a:pt x="260" y="138"/>
                  <a:pt x="260" y="138"/>
                  <a:pt x="260" y="138"/>
                </a:cubicBezTo>
                <a:lnTo>
                  <a:pt x="328" y="20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8987"/>
            <a:endParaRPr lang="en-US" sz="2400" kern="1200"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11750040" y="3106893"/>
            <a:ext cx="450998" cy="3624375"/>
            <a:chOff x="11750040" y="3118988"/>
            <a:chExt cx="450998" cy="3624375"/>
          </a:xfrm>
        </p:grpSpPr>
        <p:sp>
          <p:nvSpPr>
            <p:cNvPr id="23" name="Rectangle 22"/>
            <p:cNvSpPr/>
            <p:nvPr userDrawn="1"/>
          </p:nvSpPr>
          <p:spPr bwMode="gray">
            <a:xfrm>
              <a:off x="11757737" y="6421114"/>
              <a:ext cx="443301" cy="322249"/>
            </a:xfrm>
            <a:prstGeom prst="rect">
              <a:avLst/>
            </a:prstGeom>
            <a:solidFill>
              <a:schemeClr val="tx1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987"/>
              <a:endParaRPr lang="en-US" sz="2400" kern="120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24" name="Picture 23" descr="Lenovo-Education-POS.eps"/>
            <p:cNvPicPr>
              <a:picLocks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10341864" y="4527164"/>
              <a:ext cx="3264408" cy="448056"/>
            </a:xfrm>
            <a:prstGeom prst="rect">
              <a:avLst/>
            </a:prstGeom>
          </p:spPr>
        </p:pic>
      </p:grpSp>
      <p:sp>
        <p:nvSpPr>
          <p:cNvPr id="25" name="TextBox slide number"/>
          <p:cNvSpPr txBox="1"/>
          <p:nvPr userDrawn="1"/>
        </p:nvSpPr>
        <p:spPr bwMode="white">
          <a:xfrm>
            <a:off x="11748699" y="6394337"/>
            <a:ext cx="450345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defTabSz="1218987"/>
            <a:fld id="{6EA5B71A-1B18-4E34-A48F-65DC4937AA99}" type="slidenum">
              <a:rPr lang="en-US" kern="1200" smtClean="0">
                <a:solidFill>
                  <a:prstClr val="white"/>
                </a:solidFill>
                <a:ea typeface="+mn-ea"/>
                <a:cs typeface="+mn-cs"/>
              </a:rPr>
              <a:pPr defTabSz="1218987"/>
              <a:t>‹#›</a:t>
            </a:fld>
            <a:endParaRPr lang="en-US" kern="1200">
              <a:solidFill>
                <a:prstClr val="white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43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 sz="1000">
                <a:solidFill>
                  <a:srgbClr val="939598"/>
                </a:solidFill>
                <a:latin typeface="Arial"/>
                <a:cs typeface="Arial" pitchFamily="34" charset="0"/>
              </a:rPr>
              <a:t>2016 Lenovo Internal. All rights reserved.</a:t>
            </a: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74320"/>
            <a:ext cx="11073384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9" name="Freeform 5"/>
          <p:cNvSpPr>
            <a:spLocks noChangeAspect="1" noEditPoints="1"/>
          </p:cNvSpPr>
          <p:nvPr userDrawn="1"/>
        </p:nvSpPr>
        <p:spPr bwMode="black">
          <a:xfrm>
            <a:off x="205354" y="423406"/>
            <a:ext cx="200587" cy="200587"/>
          </a:xfrm>
          <a:custGeom>
            <a:avLst/>
            <a:gdLst>
              <a:gd name="T0" fmla="*/ 684 w 1368"/>
              <a:gd name="T1" fmla="*/ 0 h 1368"/>
              <a:gd name="T2" fmla="*/ 0 w 1368"/>
              <a:gd name="T3" fmla="*/ 684 h 1368"/>
              <a:gd name="T4" fmla="*/ 684 w 1368"/>
              <a:gd name="T5" fmla="*/ 1368 h 1368"/>
              <a:gd name="T6" fmla="*/ 1368 w 1368"/>
              <a:gd name="T7" fmla="*/ 684 h 1368"/>
              <a:gd name="T8" fmla="*/ 684 w 1368"/>
              <a:gd name="T9" fmla="*/ 0 h 1368"/>
              <a:gd name="T10" fmla="*/ 1068 w 1368"/>
              <a:gd name="T11" fmla="*/ 698 h 1368"/>
              <a:gd name="T12" fmla="*/ 973 w 1368"/>
              <a:gd name="T13" fmla="*/ 793 h 1368"/>
              <a:gd name="T14" fmla="*/ 793 w 1368"/>
              <a:gd name="T15" fmla="*/ 793 h 1368"/>
              <a:gd name="T16" fmla="*/ 793 w 1368"/>
              <a:gd name="T17" fmla="*/ 973 h 1368"/>
              <a:gd name="T18" fmla="*/ 698 w 1368"/>
              <a:gd name="T19" fmla="*/ 1068 h 1368"/>
              <a:gd name="T20" fmla="*/ 670 w 1368"/>
              <a:gd name="T21" fmla="*/ 1068 h 1368"/>
              <a:gd name="T22" fmla="*/ 576 w 1368"/>
              <a:gd name="T23" fmla="*/ 973 h 1368"/>
              <a:gd name="T24" fmla="*/ 576 w 1368"/>
              <a:gd name="T25" fmla="*/ 793 h 1368"/>
              <a:gd name="T26" fmla="*/ 396 w 1368"/>
              <a:gd name="T27" fmla="*/ 793 h 1368"/>
              <a:gd name="T28" fmla="*/ 301 w 1368"/>
              <a:gd name="T29" fmla="*/ 698 h 1368"/>
              <a:gd name="T30" fmla="*/ 301 w 1368"/>
              <a:gd name="T31" fmla="*/ 671 h 1368"/>
              <a:gd name="T32" fmla="*/ 396 w 1368"/>
              <a:gd name="T33" fmla="*/ 576 h 1368"/>
              <a:gd name="T34" fmla="*/ 576 w 1368"/>
              <a:gd name="T35" fmla="*/ 576 h 1368"/>
              <a:gd name="T36" fmla="*/ 576 w 1368"/>
              <a:gd name="T37" fmla="*/ 396 h 1368"/>
              <a:gd name="T38" fmla="*/ 670 w 1368"/>
              <a:gd name="T39" fmla="*/ 301 h 1368"/>
              <a:gd name="T40" fmla="*/ 698 w 1368"/>
              <a:gd name="T41" fmla="*/ 301 h 1368"/>
              <a:gd name="T42" fmla="*/ 793 w 1368"/>
              <a:gd name="T43" fmla="*/ 396 h 1368"/>
              <a:gd name="T44" fmla="*/ 793 w 1368"/>
              <a:gd name="T45" fmla="*/ 576 h 1368"/>
              <a:gd name="T46" fmla="*/ 973 w 1368"/>
              <a:gd name="T47" fmla="*/ 576 h 1368"/>
              <a:gd name="T48" fmla="*/ 1068 w 1368"/>
              <a:gd name="T49" fmla="*/ 671 h 1368"/>
              <a:gd name="T50" fmla="*/ 1068 w 1368"/>
              <a:gd name="T51" fmla="*/ 69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368" h="1368">
                <a:moveTo>
                  <a:pt x="684" y="0"/>
                </a:moveTo>
                <a:cubicBezTo>
                  <a:pt x="307" y="0"/>
                  <a:pt x="0" y="307"/>
                  <a:pt x="0" y="684"/>
                </a:cubicBezTo>
                <a:cubicBezTo>
                  <a:pt x="0" y="1062"/>
                  <a:pt x="307" y="1368"/>
                  <a:pt x="684" y="1368"/>
                </a:cubicBezTo>
                <a:cubicBezTo>
                  <a:pt x="1062" y="1368"/>
                  <a:pt x="1368" y="1062"/>
                  <a:pt x="1368" y="684"/>
                </a:cubicBezTo>
                <a:cubicBezTo>
                  <a:pt x="1368" y="307"/>
                  <a:pt x="1062" y="0"/>
                  <a:pt x="684" y="0"/>
                </a:cubicBezTo>
                <a:close/>
                <a:moveTo>
                  <a:pt x="1068" y="698"/>
                </a:moveTo>
                <a:cubicBezTo>
                  <a:pt x="1068" y="751"/>
                  <a:pt x="1025" y="793"/>
                  <a:pt x="973" y="793"/>
                </a:cubicBezTo>
                <a:cubicBezTo>
                  <a:pt x="793" y="793"/>
                  <a:pt x="793" y="793"/>
                  <a:pt x="793" y="793"/>
                </a:cubicBezTo>
                <a:cubicBezTo>
                  <a:pt x="793" y="973"/>
                  <a:pt x="793" y="973"/>
                  <a:pt x="793" y="973"/>
                </a:cubicBezTo>
                <a:cubicBezTo>
                  <a:pt x="793" y="1025"/>
                  <a:pt x="750" y="1068"/>
                  <a:pt x="698" y="1068"/>
                </a:cubicBezTo>
                <a:cubicBezTo>
                  <a:pt x="670" y="1068"/>
                  <a:pt x="670" y="1068"/>
                  <a:pt x="670" y="1068"/>
                </a:cubicBezTo>
                <a:cubicBezTo>
                  <a:pt x="618" y="1068"/>
                  <a:pt x="576" y="1025"/>
                  <a:pt x="576" y="973"/>
                </a:cubicBezTo>
                <a:cubicBezTo>
                  <a:pt x="576" y="793"/>
                  <a:pt x="576" y="793"/>
                  <a:pt x="576" y="793"/>
                </a:cubicBezTo>
                <a:cubicBezTo>
                  <a:pt x="396" y="793"/>
                  <a:pt x="396" y="793"/>
                  <a:pt x="396" y="793"/>
                </a:cubicBezTo>
                <a:cubicBezTo>
                  <a:pt x="344" y="793"/>
                  <a:pt x="301" y="751"/>
                  <a:pt x="301" y="698"/>
                </a:cubicBezTo>
                <a:cubicBezTo>
                  <a:pt x="301" y="671"/>
                  <a:pt x="301" y="671"/>
                  <a:pt x="301" y="671"/>
                </a:cubicBezTo>
                <a:cubicBezTo>
                  <a:pt x="301" y="618"/>
                  <a:pt x="344" y="576"/>
                  <a:pt x="396" y="576"/>
                </a:cubicBezTo>
                <a:cubicBezTo>
                  <a:pt x="576" y="576"/>
                  <a:pt x="576" y="576"/>
                  <a:pt x="576" y="576"/>
                </a:cubicBezTo>
                <a:cubicBezTo>
                  <a:pt x="576" y="396"/>
                  <a:pt x="576" y="396"/>
                  <a:pt x="576" y="396"/>
                </a:cubicBezTo>
                <a:cubicBezTo>
                  <a:pt x="576" y="344"/>
                  <a:pt x="618" y="301"/>
                  <a:pt x="670" y="301"/>
                </a:cubicBezTo>
                <a:cubicBezTo>
                  <a:pt x="698" y="301"/>
                  <a:pt x="698" y="301"/>
                  <a:pt x="698" y="301"/>
                </a:cubicBezTo>
                <a:cubicBezTo>
                  <a:pt x="750" y="301"/>
                  <a:pt x="793" y="344"/>
                  <a:pt x="793" y="396"/>
                </a:cubicBezTo>
                <a:cubicBezTo>
                  <a:pt x="793" y="576"/>
                  <a:pt x="793" y="576"/>
                  <a:pt x="793" y="576"/>
                </a:cubicBezTo>
                <a:cubicBezTo>
                  <a:pt x="973" y="576"/>
                  <a:pt x="973" y="576"/>
                  <a:pt x="973" y="576"/>
                </a:cubicBezTo>
                <a:cubicBezTo>
                  <a:pt x="1025" y="576"/>
                  <a:pt x="1068" y="618"/>
                  <a:pt x="1068" y="671"/>
                </a:cubicBezTo>
                <a:lnTo>
                  <a:pt x="1068" y="69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8987"/>
            <a:endParaRPr lang="en-US" sz="2400" kern="1200"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11750040" y="3106893"/>
            <a:ext cx="450998" cy="3624375"/>
            <a:chOff x="11750040" y="3118988"/>
            <a:chExt cx="450998" cy="3624375"/>
          </a:xfrm>
        </p:grpSpPr>
        <p:sp>
          <p:nvSpPr>
            <p:cNvPr id="11" name="Rectangle 10"/>
            <p:cNvSpPr/>
            <p:nvPr userDrawn="1"/>
          </p:nvSpPr>
          <p:spPr bwMode="gray">
            <a:xfrm>
              <a:off x="11757737" y="6421114"/>
              <a:ext cx="443301" cy="322249"/>
            </a:xfrm>
            <a:prstGeom prst="rect">
              <a:avLst/>
            </a:prstGeom>
            <a:solidFill>
              <a:schemeClr val="tx1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987"/>
              <a:endParaRPr lang="en-US" sz="2400" kern="120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13" name="Picture 12" descr="Lenovo-Education-POS.eps"/>
            <p:cNvPicPr>
              <a:picLocks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10341864" y="4527164"/>
              <a:ext cx="3264408" cy="448056"/>
            </a:xfrm>
            <a:prstGeom prst="rect">
              <a:avLst/>
            </a:prstGeom>
          </p:spPr>
        </p:pic>
      </p:grpSp>
      <p:sp>
        <p:nvSpPr>
          <p:cNvPr id="14" name="TextBox slide number"/>
          <p:cNvSpPr txBox="1"/>
          <p:nvPr userDrawn="1"/>
        </p:nvSpPr>
        <p:spPr bwMode="white">
          <a:xfrm>
            <a:off x="11748699" y="6394337"/>
            <a:ext cx="450345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defTabSz="1218987"/>
            <a:fld id="{6EA5B71A-1B18-4E34-A48F-65DC4937AA99}" type="slidenum">
              <a:rPr lang="en-US" kern="1200" smtClean="0">
                <a:solidFill>
                  <a:prstClr val="white"/>
                </a:solidFill>
                <a:ea typeface="+mn-ea"/>
                <a:cs typeface="+mn-cs"/>
              </a:rPr>
              <a:pPr defTabSz="1218987"/>
              <a:t>‹#›</a:t>
            </a:fld>
            <a:endParaRPr lang="en-US" kern="1200">
              <a:solidFill>
                <a:prstClr val="white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41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000">
                <a:solidFill>
                  <a:srgbClr val="939598"/>
                </a:solidFill>
                <a:latin typeface="Arial"/>
                <a:cs typeface="Arial" pitchFamily="34" charset="0"/>
              </a:rPr>
              <a:t>2016 Lenovo Internal. All rights reserved.</a:t>
            </a:r>
          </a:p>
        </p:txBody>
      </p:sp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74320"/>
            <a:ext cx="11073384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898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600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1" name="Freeform 5"/>
          <p:cNvSpPr>
            <a:spLocks noChangeAspect="1" noEditPoints="1"/>
          </p:cNvSpPr>
          <p:nvPr userDrawn="1"/>
        </p:nvSpPr>
        <p:spPr bwMode="black">
          <a:xfrm>
            <a:off x="205354" y="423406"/>
            <a:ext cx="200587" cy="200587"/>
          </a:xfrm>
          <a:custGeom>
            <a:avLst/>
            <a:gdLst>
              <a:gd name="T0" fmla="*/ 684 w 1368"/>
              <a:gd name="T1" fmla="*/ 0 h 1368"/>
              <a:gd name="T2" fmla="*/ 0 w 1368"/>
              <a:gd name="T3" fmla="*/ 684 h 1368"/>
              <a:gd name="T4" fmla="*/ 684 w 1368"/>
              <a:gd name="T5" fmla="*/ 1368 h 1368"/>
              <a:gd name="T6" fmla="*/ 1368 w 1368"/>
              <a:gd name="T7" fmla="*/ 684 h 1368"/>
              <a:gd name="T8" fmla="*/ 684 w 1368"/>
              <a:gd name="T9" fmla="*/ 0 h 1368"/>
              <a:gd name="T10" fmla="*/ 1068 w 1368"/>
              <a:gd name="T11" fmla="*/ 698 h 1368"/>
              <a:gd name="T12" fmla="*/ 973 w 1368"/>
              <a:gd name="T13" fmla="*/ 793 h 1368"/>
              <a:gd name="T14" fmla="*/ 793 w 1368"/>
              <a:gd name="T15" fmla="*/ 793 h 1368"/>
              <a:gd name="T16" fmla="*/ 793 w 1368"/>
              <a:gd name="T17" fmla="*/ 973 h 1368"/>
              <a:gd name="T18" fmla="*/ 698 w 1368"/>
              <a:gd name="T19" fmla="*/ 1068 h 1368"/>
              <a:gd name="T20" fmla="*/ 670 w 1368"/>
              <a:gd name="T21" fmla="*/ 1068 h 1368"/>
              <a:gd name="T22" fmla="*/ 576 w 1368"/>
              <a:gd name="T23" fmla="*/ 973 h 1368"/>
              <a:gd name="T24" fmla="*/ 576 w 1368"/>
              <a:gd name="T25" fmla="*/ 793 h 1368"/>
              <a:gd name="T26" fmla="*/ 396 w 1368"/>
              <a:gd name="T27" fmla="*/ 793 h 1368"/>
              <a:gd name="T28" fmla="*/ 301 w 1368"/>
              <a:gd name="T29" fmla="*/ 698 h 1368"/>
              <a:gd name="T30" fmla="*/ 301 w 1368"/>
              <a:gd name="T31" fmla="*/ 671 h 1368"/>
              <a:gd name="T32" fmla="*/ 396 w 1368"/>
              <a:gd name="T33" fmla="*/ 576 h 1368"/>
              <a:gd name="T34" fmla="*/ 576 w 1368"/>
              <a:gd name="T35" fmla="*/ 576 h 1368"/>
              <a:gd name="T36" fmla="*/ 576 w 1368"/>
              <a:gd name="T37" fmla="*/ 396 h 1368"/>
              <a:gd name="T38" fmla="*/ 670 w 1368"/>
              <a:gd name="T39" fmla="*/ 301 h 1368"/>
              <a:gd name="T40" fmla="*/ 698 w 1368"/>
              <a:gd name="T41" fmla="*/ 301 h 1368"/>
              <a:gd name="T42" fmla="*/ 793 w 1368"/>
              <a:gd name="T43" fmla="*/ 396 h 1368"/>
              <a:gd name="T44" fmla="*/ 793 w 1368"/>
              <a:gd name="T45" fmla="*/ 576 h 1368"/>
              <a:gd name="T46" fmla="*/ 973 w 1368"/>
              <a:gd name="T47" fmla="*/ 576 h 1368"/>
              <a:gd name="T48" fmla="*/ 1068 w 1368"/>
              <a:gd name="T49" fmla="*/ 671 h 1368"/>
              <a:gd name="T50" fmla="*/ 1068 w 1368"/>
              <a:gd name="T51" fmla="*/ 69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368" h="1368">
                <a:moveTo>
                  <a:pt x="684" y="0"/>
                </a:moveTo>
                <a:cubicBezTo>
                  <a:pt x="307" y="0"/>
                  <a:pt x="0" y="307"/>
                  <a:pt x="0" y="684"/>
                </a:cubicBezTo>
                <a:cubicBezTo>
                  <a:pt x="0" y="1062"/>
                  <a:pt x="307" y="1368"/>
                  <a:pt x="684" y="1368"/>
                </a:cubicBezTo>
                <a:cubicBezTo>
                  <a:pt x="1062" y="1368"/>
                  <a:pt x="1368" y="1062"/>
                  <a:pt x="1368" y="684"/>
                </a:cubicBezTo>
                <a:cubicBezTo>
                  <a:pt x="1368" y="307"/>
                  <a:pt x="1062" y="0"/>
                  <a:pt x="684" y="0"/>
                </a:cubicBezTo>
                <a:close/>
                <a:moveTo>
                  <a:pt x="1068" y="698"/>
                </a:moveTo>
                <a:cubicBezTo>
                  <a:pt x="1068" y="751"/>
                  <a:pt x="1025" y="793"/>
                  <a:pt x="973" y="793"/>
                </a:cubicBezTo>
                <a:cubicBezTo>
                  <a:pt x="793" y="793"/>
                  <a:pt x="793" y="793"/>
                  <a:pt x="793" y="793"/>
                </a:cubicBezTo>
                <a:cubicBezTo>
                  <a:pt x="793" y="973"/>
                  <a:pt x="793" y="973"/>
                  <a:pt x="793" y="973"/>
                </a:cubicBezTo>
                <a:cubicBezTo>
                  <a:pt x="793" y="1025"/>
                  <a:pt x="750" y="1068"/>
                  <a:pt x="698" y="1068"/>
                </a:cubicBezTo>
                <a:cubicBezTo>
                  <a:pt x="670" y="1068"/>
                  <a:pt x="670" y="1068"/>
                  <a:pt x="670" y="1068"/>
                </a:cubicBezTo>
                <a:cubicBezTo>
                  <a:pt x="618" y="1068"/>
                  <a:pt x="576" y="1025"/>
                  <a:pt x="576" y="973"/>
                </a:cubicBezTo>
                <a:cubicBezTo>
                  <a:pt x="576" y="793"/>
                  <a:pt x="576" y="793"/>
                  <a:pt x="576" y="793"/>
                </a:cubicBezTo>
                <a:cubicBezTo>
                  <a:pt x="396" y="793"/>
                  <a:pt x="396" y="793"/>
                  <a:pt x="396" y="793"/>
                </a:cubicBezTo>
                <a:cubicBezTo>
                  <a:pt x="344" y="793"/>
                  <a:pt x="301" y="751"/>
                  <a:pt x="301" y="698"/>
                </a:cubicBezTo>
                <a:cubicBezTo>
                  <a:pt x="301" y="671"/>
                  <a:pt x="301" y="671"/>
                  <a:pt x="301" y="671"/>
                </a:cubicBezTo>
                <a:cubicBezTo>
                  <a:pt x="301" y="618"/>
                  <a:pt x="344" y="576"/>
                  <a:pt x="396" y="576"/>
                </a:cubicBezTo>
                <a:cubicBezTo>
                  <a:pt x="576" y="576"/>
                  <a:pt x="576" y="576"/>
                  <a:pt x="576" y="576"/>
                </a:cubicBezTo>
                <a:cubicBezTo>
                  <a:pt x="576" y="396"/>
                  <a:pt x="576" y="396"/>
                  <a:pt x="576" y="396"/>
                </a:cubicBezTo>
                <a:cubicBezTo>
                  <a:pt x="576" y="344"/>
                  <a:pt x="618" y="301"/>
                  <a:pt x="670" y="301"/>
                </a:cubicBezTo>
                <a:cubicBezTo>
                  <a:pt x="698" y="301"/>
                  <a:pt x="698" y="301"/>
                  <a:pt x="698" y="301"/>
                </a:cubicBezTo>
                <a:cubicBezTo>
                  <a:pt x="750" y="301"/>
                  <a:pt x="793" y="344"/>
                  <a:pt x="793" y="396"/>
                </a:cubicBezTo>
                <a:cubicBezTo>
                  <a:pt x="793" y="576"/>
                  <a:pt x="793" y="576"/>
                  <a:pt x="793" y="576"/>
                </a:cubicBezTo>
                <a:cubicBezTo>
                  <a:pt x="973" y="576"/>
                  <a:pt x="973" y="576"/>
                  <a:pt x="973" y="576"/>
                </a:cubicBezTo>
                <a:cubicBezTo>
                  <a:pt x="1025" y="576"/>
                  <a:pt x="1068" y="618"/>
                  <a:pt x="1068" y="671"/>
                </a:cubicBezTo>
                <a:lnTo>
                  <a:pt x="1068" y="698"/>
                </a:lnTo>
                <a:close/>
              </a:path>
            </a:pathLst>
          </a:custGeom>
          <a:solidFill>
            <a:srgbClr val="6ABF4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8987"/>
            <a:endParaRPr lang="en-US" sz="2400" kern="1200">
              <a:ea typeface="+mn-ea"/>
              <a:cs typeface="+mn-cs"/>
            </a:endParaRPr>
          </a:p>
        </p:txBody>
      </p:sp>
      <p:sp>
        <p:nvSpPr>
          <p:cNvPr id="17" name="TextBox slide number"/>
          <p:cNvSpPr txBox="1"/>
          <p:nvPr userDrawn="1"/>
        </p:nvSpPr>
        <p:spPr bwMode="white">
          <a:xfrm>
            <a:off x="11748699" y="6389258"/>
            <a:ext cx="450345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defTabSz="1218987"/>
            <a:fld id="{6EA5B71A-1B18-4E34-A48F-65DC4937AA99}" type="slidenum">
              <a:rPr lang="en-US" kern="1200" smtClean="0">
                <a:solidFill>
                  <a:prstClr val="white"/>
                </a:solidFill>
                <a:ea typeface="+mn-ea"/>
                <a:cs typeface="+mn-cs"/>
              </a:rPr>
              <a:pPr defTabSz="1218987"/>
              <a:t>‹#›</a:t>
            </a:fld>
            <a:endParaRPr lang="en-US" kern="1200">
              <a:solidFill>
                <a:prstClr val="white"/>
              </a:solidFill>
              <a:ea typeface="+mn-ea"/>
              <a:cs typeface="+mn-cs"/>
            </a:endParaRP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179575"/>
            <a:ext cx="11073384" cy="521169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342592" y="4545040"/>
            <a:ext cx="3254829" cy="43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4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al1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90" y="0"/>
            <a:ext cx="12165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457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6"/>
          <p:cNvSpPr txBox="1">
            <a:spLocks/>
          </p:cNvSpPr>
          <p:nvPr userDrawn="1"/>
        </p:nvSpPr>
        <p:spPr bwMode="gray">
          <a:xfrm>
            <a:off x="1027379" y="153154"/>
            <a:ext cx="9582912" cy="85465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ts val="6480"/>
              </a:lnSpc>
              <a:spcBef>
                <a:spcPct val="0"/>
              </a:spcBef>
              <a:buNone/>
              <a:defRPr lang="en-US" sz="48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3" name="Title 16"/>
          <p:cNvSpPr txBox="1">
            <a:spLocks/>
          </p:cNvSpPr>
          <p:nvPr userDrawn="1"/>
        </p:nvSpPr>
        <p:spPr bwMode="gray">
          <a:xfrm>
            <a:off x="1070920" y="947814"/>
            <a:ext cx="9582912" cy="46733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algn="l" defTabSz="1218987" rtl="0" eaLnBrk="1" latinLnBrk="0" hangingPunct="1">
              <a:lnSpc>
                <a:spcPts val="6480"/>
              </a:lnSpc>
              <a:spcBef>
                <a:spcPct val="0"/>
              </a:spcBef>
              <a:buNone/>
              <a:defRPr lang="en-US" sz="48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sz="2400"/>
              <a:t>Click an icon to be taken to that section.</a:t>
            </a:r>
          </a:p>
        </p:txBody>
      </p:sp>
      <p:sp>
        <p:nvSpPr>
          <p:cNvPr id="19" name="Text Placeholder 2"/>
          <p:cNvSpPr txBox="1">
            <a:spLocks/>
          </p:cNvSpPr>
          <p:nvPr userDrawn="1"/>
        </p:nvSpPr>
        <p:spPr bwMode="white">
          <a:xfrm>
            <a:off x="4857960" y="2827152"/>
            <a:ext cx="2156321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b="1" baseline="3000"/>
              <a:t>2-IN-1/TABLETS</a:t>
            </a:r>
            <a:endParaRPr lang="en-US" b="1"/>
          </a:p>
        </p:txBody>
      </p:sp>
      <p:sp>
        <p:nvSpPr>
          <p:cNvPr id="20" name="Text Placeholder 2"/>
          <p:cNvSpPr txBox="1">
            <a:spLocks/>
          </p:cNvSpPr>
          <p:nvPr userDrawn="1"/>
        </p:nvSpPr>
        <p:spPr bwMode="white">
          <a:xfrm>
            <a:off x="7412727" y="2827152"/>
            <a:ext cx="1401184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b="1" baseline="3000"/>
              <a:t>DESKTOPS</a:t>
            </a:r>
            <a:endParaRPr lang="en-US" b="1"/>
          </a:p>
        </p:txBody>
      </p:sp>
      <p:sp>
        <p:nvSpPr>
          <p:cNvPr id="21" name="Text Placeholder 2"/>
          <p:cNvSpPr txBox="1">
            <a:spLocks/>
          </p:cNvSpPr>
          <p:nvPr userDrawn="1"/>
        </p:nvSpPr>
        <p:spPr bwMode="white">
          <a:xfrm>
            <a:off x="497364" y="4682342"/>
            <a:ext cx="2097530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b="1" baseline="3000"/>
              <a:t>WORKSTATIONS</a:t>
            </a:r>
            <a:endParaRPr lang="en-US" b="1"/>
          </a:p>
        </p:txBody>
      </p:sp>
      <p:sp>
        <p:nvSpPr>
          <p:cNvPr id="22" name="Text Placeholder 2"/>
          <p:cNvSpPr txBox="1">
            <a:spLocks/>
          </p:cNvSpPr>
          <p:nvPr userDrawn="1"/>
        </p:nvSpPr>
        <p:spPr bwMode="white">
          <a:xfrm>
            <a:off x="3111353" y="2827152"/>
            <a:ext cx="1225827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b="1" baseline="3000"/>
              <a:t>LAPTOPS</a:t>
            </a:r>
            <a:endParaRPr lang="en-US" b="1"/>
          </a:p>
        </p:txBody>
      </p:sp>
      <p:pic>
        <p:nvPicPr>
          <p:cNvPr id="23" name="Picture 22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3344777" y="1958038"/>
            <a:ext cx="784310" cy="784310"/>
          </a:xfrm>
          <a:prstGeom prst="rect">
            <a:avLst/>
          </a:prstGeom>
        </p:spPr>
      </p:pic>
      <p:pic>
        <p:nvPicPr>
          <p:cNvPr id="24" name="Picture 23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5576372" y="1966948"/>
            <a:ext cx="792581" cy="792581"/>
          </a:xfrm>
          <a:prstGeom prst="rect">
            <a:avLst/>
          </a:prstGeom>
        </p:spPr>
      </p:pic>
      <p:pic>
        <p:nvPicPr>
          <p:cNvPr id="25" name="Picture 24">
            <a:hlinkClick r:id="rId5" action="ppaction://hlinksldjump"/>
          </p:cNvPr>
          <p:cNvPicPr>
            <a:picLocks noChangeAspect="1"/>
          </p:cNvPicPr>
          <p:nvPr userDrawn="1"/>
        </p:nvPicPr>
        <p:blipFill>
          <a:blip r:embed="rId6" cstate="email"/>
          <a:stretch>
            <a:fillRect/>
          </a:stretch>
        </p:blipFill>
        <p:spPr>
          <a:xfrm>
            <a:off x="1183956" y="3829174"/>
            <a:ext cx="774700" cy="774700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7" cstate="email"/>
          <a:stretch>
            <a:fillRect/>
          </a:stretch>
        </p:blipFill>
        <p:spPr>
          <a:xfrm>
            <a:off x="9882225" y="2051318"/>
            <a:ext cx="767229" cy="767229"/>
          </a:xfrm>
          <a:prstGeom prst="rect">
            <a:avLst/>
          </a:prstGeom>
        </p:spPr>
      </p:pic>
      <p:sp>
        <p:nvSpPr>
          <p:cNvPr id="27" name="Text Placeholder 2"/>
          <p:cNvSpPr txBox="1">
            <a:spLocks/>
          </p:cNvSpPr>
          <p:nvPr userDrawn="1"/>
        </p:nvSpPr>
        <p:spPr bwMode="white">
          <a:xfrm>
            <a:off x="5257046" y="4683776"/>
            <a:ext cx="1447269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b="1" baseline="3000"/>
              <a:t>MONITORS</a:t>
            </a:r>
            <a:endParaRPr lang="en-US" b="1"/>
          </a:p>
        </p:txBody>
      </p:sp>
      <p:pic>
        <p:nvPicPr>
          <p:cNvPr id="28" name="Picture 27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5601524" y="3829174"/>
            <a:ext cx="765059" cy="765059"/>
          </a:xfrm>
          <a:prstGeom prst="rect">
            <a:avLst/>
          </a:prstGeom>
        </p:spPr>
      </p:pic>
      <p:sp>
        <p:nvSpPr>
          <p:cNvPr id="29" name="Text Placeholder 2"/>
          <p:cNvSpPr txBox="1">
            <a:spLocks/>
          </p:cNvSpPr>
          <p:nvPr userDrawn="1"/>
        </p:nvSpPr>
        <p:spPr bwMode="white">
          <a:xfrm>
            <a:off x="7190625" y="4683776"/>
            <a:ext cx="1834755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b="1" baseline="3000"/>
              <a:t>ACCESSORIES</a:t>
            </a:r>
            <a:endParaRPr lang="en-US" b="1"/>
          </a:p>
        </p:txBody>
      </p:sp>
      <p:pic>
        <p:nvPicPr>
          <p:cNvPr id="30" name="Picture 29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9" cstate="email"/>
          <a:stretch>
            <a:fillRect/>
          </a:stretch>
        </p:blipFill>
        <p:spPr>
          <a:xfrm>
            <a:off x="7710444" y="3829175"/>
            <a:ext cx="774700" cy="774700"/>
          </a:xfrm>
          <a:prstGeom prst="rect">
            <a:avLst/>
          </a:prstGeom>
        </p:spPr>
      </p:pic>
      <p:sp>
        <p:nvSpPr>
          <p:cNvPr id="31" name="Text Placeholder 2"/>
          <p:cNvSpPr txBox="1">
            <a:spLocks/>
          </p:cNvSpPr>
          <p:nvPr userDrawn="1"/>
        </p:nvSpPr>
        <p:spPr bwMode="white">
          <a:xfrm>
            <a:off x="855287" y="2859810"/>
            <a:ext cx="1525963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spcBef>
                <a:spcPts val="0"/>
              </a:spcBef>
            </a:pPr>
            <a:r>
              <a:rPr lang="en-US" b="1" baseline="3000"/>
              <a:t>EDUCATION</a:t>
            </a:r>
            <a:endParaRPr lang="en-US" b="1"/>
          </a:p>
        </p:txBody>
      </p:sp>
      <p:pic>
        <p:nvPicPr>
          <p:cNvPr id="32" name="Picture 31">
            <a:hlinkClick r:id="rId5" action="ppaction://hlinksldjump"/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192125" y="2023353"/>
            <a:ext cx="784310" cy="784310"/>
          </a:xfrm>
          <a:prstGeom prst="rect">
            <a:avLst/>
          </a:prstGeom>
        </p:spPr>
      </p:pic>
      <p:sp>
        <p:nvSpPr>
          <p:cNvPr id="33" name="Text Placeholder 2"/>
          <p:cNvSpPr txBox="1">
            <a:spLocks/>
          </p:cNvSpPr>
          <p:nvPr userDrawn="1"/>
        </p:nvSpPr>
        <p:spPr bwMode="white">
          <a:xfrm>
            <a:off x="895350" y="3121066"/>
            <a:ext cx="1447800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spcBef>
                <a:spcPts val="0"/>
              </a:spcBef>
            </a:pPr>
            <a:r>
              <a:rPr lang="en-US" b="1" baseline="3000"/>
              <a:t>PORTFOLIO</a:t>
            </a:r>
            <a:endParaRPr lang="en-US" b="1"/>
          </a:p>
        </p:txBody>
      </p:sp>
      <p:pic>
        <p:nvPicPr>
          <p:cNvPr id="34" name="Picture 33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6" cstate="email"/>
          <a:stretch>
            <a:fillRect/>
          </a:stretch>
        </p:blipFill>
        <p:spPr>
          <a:xfrm>
            <a:off x="7684181" y="2019424"/>
            <a:ext cx="774700" cy="774700"/>
          </a:xfrm>
          <a:prstGeom prst="rect">
            <a:avLst/>
          </a:prstGeom>
        </p:spPr>
      </p:pic>
      <p:pic>
        <p:nvPicPr>
          <p:cNvPr id="35" name="Picture 34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3357550" y="3814053"/>
            <a:ext cx="784310" cy="784310"/>
          </a:xfrm>
          <a:prstGeom prst="rect">
            <a:avLst/>
          </a:prstGeom>
        </p:spPr>
      </p:pic>
      <p:sp>
        <p:nvSpPr>
          <p:cNvPr id="36" name="Text Placeholder 2"/>
          <p:cNvSpPr txBox="1">
            <a:spLocks/>
          </p:cNvSpPr>
          <p:nvPr userDrawn="1"/>
        </p:nvSpPr>
        <p:spPr bwMode="white">
          <a:xfrm>
            <a:off x="2688364" y="4891892"/>
            <a:ext cx="2097530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b="1" baseline="3000"/>
              <a:t>WORKSTATIONS</a:t>
            </a:r>
            <a:endParaRPr lang="en-US" b="1"/>
          </a:p>
        </p:txBody>
      </p:sp>
      <p:sp>
        <p:nvSpPr>
          <p:cNvPr id="37" name="Text Placeholder 2"/>
          <p:cNvSpPr txBox="1">
            <a:spLocks/>
          </p:cNvSpPr>
          <p:nvPr userDrawn="1"/>
        </p:nvSpPr>
        <p:spPr bwMode="white">
          <a:xfrm>
            <a:off x="3175075" y="4634717"/>
            <a:ext cx="1113168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b="1" baseline="3000"/>
              <a:t>MOBILE</a:t>
            </a:r>
            <a:endParaRPr lang="en-US" b="1"/>
          </a:p>
        </p:txBody>
      </p:sp>
      <p:sp>
        <p:nvSpPr>
          <p:cNvPr id="38" name="Text Placeholder 2"/>
          <p:cNvSpPr txBox="1">
            <a:spLocks/>
          </p:cNvSpPr>
          <p:nvPr userDrawn="1"/>
        </p:nvSpPr>
        <p:spPr bwMode="white">
          <a:xfrm>
            <a:off x="9432026" y="2827152"/>
            <a:ext cx="1693173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b="1" baseline="3000"/>
              <a:t>ALL-IN-ONES</a:t>
            </a:r>
            <a:endParaRPr lang="en-US" b="1"/>
          </a:p>
        </p:txBody>
      </p:sp>
      <p:sp>
        <p:nvSpPr>
          <p:cNvPr id="39" name="Text Placeholder 2"/>
          <p:cNvSpPr txBox="1">
            <a:spLocks/>
          </p:cNvSpPr>
          <p:nvPr userDrawn="1"/>
        </p:nvSpPr>
        <p:spPr bwMode="white">
          <a:xfrm>
            <a:off x="9611153" y="4694662"/>
            <a:ext cx="1405164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b="1" baseline="3000"/>
              <a:t>SERVICES</a:t>
            </a:r>
            <a:endParaRPr lang="en-US" b="1"/>
          </a:p>
        </p:txBody>
      </p:sp>
      <p:pic>
        <p:nvPicPr>
          <p:cNvPr id="40" name="Picture 39" descr="shield-services2.emf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1294" y="3837811"/>
            <a:ext cx="767307" cy="77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45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s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7273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s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435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nkCentre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374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nkCentre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416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inkStation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5149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548639" y="6473952"/>
            <a:ext cx="3200400" cy="153888"/>
          </a:xfrm>
          <a:prstGeom prst="rect">
            <a:avLst/>
          </a:prstGeom>
        </p:spPr>
        <p:txBody>
          <a:bodyPr/>
          <a:lstStyle/>
          <a:p>
            <a:r>
              <a:rPr lang="en-US" sz="1000">
                <a:solidFill>
                  <a:srgbClr val="939598"/>
                </a:solidFill>
                <a:cs typeface="Arial" pitchFamily="34" charset="0"/>
              </a:rPr>
              <a:t>2017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46383593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3.jpeg"/><Relationship Id="rId7" Type="http://schemas.openxmlformats.org/officeDocument/2006/relationships/slide" Target="../slides/slide1.xml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lenovopartnernetwork.com/topsellerguide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36.jpe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7" Type="http://schemas.openxmlformats.org/officeDocument/2006/relationships/hyperlink" Target="http://www.lenovopartnernetwork.com/topsellerguide" TargetMode="External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37.jpeg"/><Relationship Id="rId4" Type="http://schemas.openxmlformats.org/officeDocument/2006/relationships/image" Target="../media/image33.emf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enovopartnernetwork.com/topsellerguide" TargetMode="External"/><Relationship Id="rId3" Type="http://schemas.openxmlformats.org/officeDocument/2006/relationships/image" Target="../media/image3.jpeg"/><Relationship Id="rId7" Type="http://schemas.openxmlformats.org/officeDocument/2006/relationships/image" Target="../media/image24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jpeg"/><Relationship Id="rId5" Type="http://schemas.openxmlformats.org/officeDocument/2006/relationships/image" Target="../media/image33.emf"/><Relationship Id="rId4" Type="http://schemas.openxmlformats.org/officeDocument/2006/relationships/slide" Target="../slides/slide1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hyperlink" Target="http://www.lenovopartnernetwork.com/topsellerguide" TargetMode="External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5" Type="http://schemas.openxmlformats.org/officeDocument/2006/relationships/image" Target="../media/image33.emf"/><Relationship Id="rId4" Type="http://schemas.openxmlformats.org/officeDocument/2006/relationships/slide" Target="../slides/slide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enovopartnernetwork.com/topsellerguide" TargetMode="External"/><Relationship Id="rId3" Type="http://schemas.openxmlformats.org/officeDocument/2006/relationships/image" Target="../media/image38.jpeg"/><Relationship Id="rId7" Type="http://schemas.openxmlformats.org/officeDocument/2006/relationships/image" Target="../media/image24.pn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emf"/><Relationship Id="rId5" Type="http://schemas.openxmlformats.org/officeDocument/2006/relationships/slide" Target="../slides/slide1.xml"/><Relationship Id="rId4" Type="http://schemas.openxmlformats.org/officeDocument/2006/relationships/image" Target="../media/image3.jpe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emf"/><Relationship Id="rId5" Type="http://schemas.openxmlformats.org/officeDocument/2006/relationships/slide" Target="../slides/slide1.xml"/><Relationship Id="rId4" Type="http://schemas.openxmlformats.org/officeDocument/2006/relationships/hyperlink" Target="http://www.lenovopartnernetwork.com/topsellerguide" TargetMode="Externa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enovopartnernetwork.com/topsellerguide" TargetMode="External"/><Relationship Id="rId3" Type="http://schemas.openxmlformats.org/officeDocument/2006/relationships/theme" Target="../theme/theme16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emf"/><Relationship Id="rId5" Type="http://schemas.openxmlformats.org/officeDocument/2006/relationships/slide" Target="../slides/slide1.xml"/><Relationship Id="rId4" Type="http://schemas.openxmlformats.org/officeDocument/2006/relationships/image" Target="../media/image39.jpe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hyperlink" Target="http://www.lenovopartnernetwork.com/topsellerguide" TargetMode="External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4.png"/><Relationship Id="rId5" Type="http://schemas.openxmlformats.org/officeDocument/2006/relationships/image" Target="../media/image33.emf"/><Relationship Id="rId4" Type="http://schemas.openxmlformats.org/officeDocument/2006/relationships/slide" Target="../slides/slide1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hyperlink" Target="http://www.lenovopartnernetwork.com/topsellerguide" TargetMode="External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4.png"/><Relationship Id="rId5" Type="http://schemas.openxmlformats.org/officeDocument/2006/relationships/image" Target="../media/image33.emf"/><Relationship Id="rId4" Type="http://schemas.openxmlformats.org/officeDocument/2006/relationships/slide" Target="../slides/slide1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hyperlink" Target="http://www.lenovopartnernetwork.com/topsellerguide" TargetMode="External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5" Type="http://schemas.openxmlformats.org/officeDocument/2006/relationships/image" Target="../media/image33.emf"/><Relationship Id="rId4" Type="http://schemas.openxmlformats.org/officeDocument/2006/relationships/slide" Target="../slides/slid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lenovopartnernetwork.com/topsellerguide" TargetMode="External"/><Relationship Id="rId4" Type="http://schemas.openxmlformats.org/officeDocument/2006/relationships/image" Target="../media/image24.png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20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32.jpeg"/><Relationship Id="rId7" Type="http://schemas.openxmlformats.org/officeDocument/2006/relationships/slide" Target="../slides/slide1.xm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lenovopartnernetwork.com/topsellerguide" TargetMode="Externa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.xml"/><Relationship Id="rId3" Type="http://schemas.openxmlformats.org/officeDocument/2006/relationships/image" Target="../media/image3.jpeg"/><Relationship Id="rId7" Type="http://schemas.openxmlformats.org/officeDocument/2006/relationships/hyperlink" Target="http://www.lenovopartnernetwork.com/topsellerguide" TargetMode="External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32.jpeg"/><Relationship Id="rId9" Type="http://schemas.openxmlformats.org/officeDocument/2006/relationships/image" Target="../media/image33.em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7" Type="http://schemas.openxmlformats.org/officeDocument/2006/relationships/hyperlink" Target="http://www.lenovopartnernetwork.com/topsellerguide" TargetMode="External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34.jpeg"/><Relationship Id="rId4" Type="http://schemas.openxmlformats.org/officeDocument/2006/relationships/image" Target="../media/image33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3.emf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" Target="../slides/slide1.xml"/><Relationship Id="rId5" Type="http://schemas.openxmlformats.org/officeDocument/2006/relationships/image" Target="../media/image3.jpeg"/><Relationship Id="rId10" Type="http://schemas.openxmlformats.org/officeDocument/2006/relationships/hyperlink" Target="http://www.lenovopartnernetwork.com/topsellerguide" TargetMode="External"/><Relationship Id="rId4" Type="http://schemas.openxmlformats.org/officeDocument/2006/relationships/theme" Target="../theme/theme6.xml"/><Relationship Id="rId9" Type="http://schemas.openxmlformats.org/officeDocument/2006/relationships/image" Target="../media/image24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hyperlink" Target="http://www.lenovopartnernetwork.com/topsellerguide" TargetMode="External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33.emf"/><Relationship Id="rId4" Type="http://schemas.openxmlformats.org/officeDocument/2006/relationships/slide" Target="../slides/slide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3.jpeg"/><Relationship Id="rId7" Type="http://schemas.openxmlformats.org/officeDocument/2006/relationships/slide" Target="../slides/slide1.xml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www.lenovopartnernetwork.com/topsellerguide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35.jpe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3.emf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2.xml"/><Relationship Id="rId6" Type="http://schemas.openxmlformats.org/officeDocument/2006/relationships/slide" Target="../slides/slide1.xml"/><Relationship Id="rId5" Type="http://schemas.openxmlformats.org/officeDocument/2006/relationships/hyperlink" Target="http://www.lenovopartnernetwork.com/topsellerguide" TargetMode="External"/><Relationship Id="rId4" Type="http://schemas.openxmlformats.org/officeDocument/2006/relationships/image" Target="../media/image2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3027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8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  <p:txStyles>
    <p:titleStyle>
      <a:lvl1pPr algn="ctr" defTabSz="1218987" rtl="0" eaLnBrk="1" latinLnBrk="0" hangingPunct="1">
        <a:spcBef>
          <a:spcPct val="0"/>
        </a:spcBef>
        <a:buNone/>
        <a:defRPr sz="43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4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427" indent="-380933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733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3227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2720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3"/>
            <a:ext cx="12190415" cy="6857107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 bwMode="black">
          <a:xfrm flipV="1">
            <a:off x="0" y="6306431"/>
            <a:ext cx="12192000" cy="551568"/>
          </a:xfrm>
          <a:prstGeom prst="rect">
            <a:avLst/>
          </a:prstGeom>
          <a:solidFill>
            <a:srgbClr val="FF4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>
              <a:solidFill>
                <a:srgbClr val="FF85FF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 bwMode="black">
          <a:xfrm>
            <a:off x="0" y="6384631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3"/>
            <a:ext cx="12190412" cy="12828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5" y="428043"/>
            <a:ext cx="1283731" cy="427642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145139" y="6452360"/>
            <a:ext cx="35948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U.S.  | 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4842933" y="6498527"/>
            <a:ext cx="60872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Download the latest </a:t>
            </a:r>
            <a:r>
              <a:rPr lang="en-US" sz="11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1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Guide at </a:t>
            </a:r>
            <a:r>
              <a:rPr lang="en-US" sz="1100" b="0" i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  <a:hlinkClick r:id="rId6"/>
              </a:rPr>
              <a:t>www.lenovopartnernetwork.com/topsellerguide</a:t>
            </a:r>
            <a:endParaRPr lang="en-US" sz="1100" b="0" i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5" name="Picture 24">
            <a:hlinkClick r:id="rId7" action="ppaction://hlinksldjump"/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157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 bwMode="black">
          <a:xfrm flipV="1">
            <a:off x="0" y="6306430"/>
            <a:ext cx="12192000" cy="5487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sp>
        <p:nvSpPr>
          <p:cNvPr id="18" name="Rectangle 17"/>
          <p:cNvSpPr/>
          <p:nvPr userDrawn="1"/>
        </p:nvSpPr>
        <p:spPr bwMode="black">
          <a:xfrm>
            <a:off x="0" y="6384631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pic>
        <p:nvPicPr>
          <p:cNvPr id="21" name="Picture 20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3"/>
            <a:ext cx="12190412" cy="12788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5" y="428043"/>
            <a:ext cx="1283731" cy="427642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145139" y="6452360"/>
            <a:ext cx="35948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U.S.  | 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4842933" y="6498527"/>
            <a:ext cx="60872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Download the latest </a:t>
            </a:r>
            <a:r>
              <a:rPr lang="en-US" sz="11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1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Guide at </a:t>
            </a:r>
            <a:r>
              <a:rPr lang="en-US" sz="1100" b="0" i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  <a:hlinkClick r:id="rId7"/>
              </a:rPr>
              <a:t>www.lenovopartnernetwork.com/topsellerguide</a:t>
            </a:r>
            <a:endParaRPr lang="en-US" sz="1100" b="0" i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66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3"/>
            <a:ext cx="12190415" cy="6857107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black">
          <a:xfrm flipV="1">
            <a:off x="0" y="6306430"/>
            <a:ext cx="12192000" cy="5487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sp>
        <p:nvSpPr>
          <p:cNvPr id="18" name="Rectangle 17"/>
          <p:cNvSpPr/>
          <p:nvPr userDrawn="1"/>
        </p:nvSpPr>
        <p:spPr bwMode="black">
          <a:xfrm>
            <a:off x="0" y="6384631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pic>
        <p:nvPicPr>
          <p:cNvPr id="21" name="Picture 20">
            <a:hlinkClick r:id="rId4" action="ppaction://hlinksldjump"/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3"/>
            <a:ext cx="12190412" cy="12788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5" y="428043"/>
            <a:ext cx="1283731" cy="427642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145139" y="6452360"/>
            <a:ext cx="35948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U.S.  | 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4842933" y="6498527"/>
            <a:ext cx="60872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Download the latest </a:t>
            </a:r>
            <a:r>
              <a:rPr lang="en-US" sz="11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1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Guide at </a:t>
            </a:r>
            <a:r>
              <a:rPr lang="en-US" sz="1100" b="0" i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  <a:hlinkClick r:id="rId8"/>
              </a:rPr>
              <a:t>www.lenovopartnernetwork.com/topsellerguide</a:t>
            </a:r>
            <a:endParaRPr lang="en-US" sz="1100" b="0" i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37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hinkpad-11e+ThinkPad-Yoga-lifestyle-01-lores.jpg"/>
          <p:cNvPicPr>
            <a:picLocks noChangeAspect="1"/>
          </p:cNvPicPr>
          <p:nvPr userDrawn="1"/>
        </p:nvPicPr>
        <p:blipFill>
          <a:blip r:embed="rId3" cstate="email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-3177" y="0"/>
            <a:ext cx="12192002" cy="12954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black">
          <a:xfrm flipV="1">
            <a:off x="0" y="6306430"/>
            <a:ext cx="12192000" cy="5487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sp>
        <p:nvSpPr>
          <p:cNvPr id="18" name="Rectangle 17"/>
          <p:cNvSpPr/>
          <p:nvPr userDrawn="1"/>
        </p:nvSpPr>
        <p:spPr bwMode="black">
          <a:xfrm>
            <a:off x="0" y="6384631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pic>
        <p:nvPicPr>
          <p:cNvPr id="21" name="Picture 20">
            <a:hlinkClick r:id="rId4" action="ppaction://hlinksldjump"/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3138" y="428045"/>
            <a:ext cx="1283731" cy="427642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145139" y="6452360"/>
            <a:ext cx="35948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U.S.  | 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4842933" y="6498527"/>
            <a:ext cx="60872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Download the latest </a:t>
            </a:r>
            <a:r>
              <a:rPr lang="en-US" sz="11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1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Guide at </a:t>
            </a:r>
            <a:r>
              <a:rPr lang="en-US" sz="1100" b="0" i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  <a:hlinkClick r:id="rId7"/>
              </a:rPr>
              <a:t>www.lenovopartnernetwork.com/topsellerguide</a:t>
            </a:r>
            <a:endParaRPr lang="en-US" sz="1100" b="0" i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92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hinkpad-11e+ThinkPad-Yoga-lifestyle-01-lores.jpg"/>
          <p:cNvPicPr>
            <a:picLocks noChangeAspect="1"/>
          </p:cNvPicPr>
          <p:nvPr userDrawn="1"/>
        </p:nvPicPr>
        <p:blipFill>
          <a:blip r:embed="rId3" cstate="email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-3177" y="0"/>
            <a:ext cx="12192002" cy="1295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3"/>
            <a:ext cx="12190415" cy="6857107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black">
          <a:xfrm flipV="1">
            <a:off x="0" y="6306430"/>
            <a:ext cx="12192000" cy="5487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sp>
        <p:nvSpPr>
          <p:cNvPr id="18" name="Rectangle 17"/>
          <p:cNvSpPr/>
          <p:nvPr userDrawn="1"/>
        </p:nvSpPr>
        <p:spPr bwMode="black">
          <a:xfrm>
            <a:off x="0" y="6384631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pic>
        <p:nvPicPr>
          <p:cNvPr id="21" name="Picture 20">
            <a:hlinkClick r:id="rId5" action="ppaction://hlinksldjump"/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3138" y="428045"/>
            <a:ext cx="1283731" cy="427642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145139" y="6452360"/>
            <a:ext cx="35948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U.S.  | 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4842933" y="6498527"/>
            <a:ext cx="60872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Download the latest </a:t>
            </a:r>
            <a:r>
              <a:rPr lang="en-US" sz="11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1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Guide at </a:t>
            </a:r>
            <a:r>
              <a:rPr lang="en-US" sz="1100" b="0" i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  <a:hlinkClick r:id="rId8"/>
              </a:rPr>
              <a:t>www.lenovopartnernetwork.com/topsellerguide</a:t>
            </a:r>
            <a:endParaRPr lang="en-US" sz="1100" b="0" i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835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3"/>
            <a:ext cx="12190415" cy="685710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 bwMode="black">
          <a:xfrm>
            <a:off x="0" y="6384631"/>
            <a:ext cx="12192000" cy="473369"/>
          </a:xfrm>
          <a:prstGeom prst="rect">
            <a:avLst/>
          </a:prstGeom>
          <a:solidFill>
            <a:srgbClr val="7F7F7F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145139" y="6452360"/>
            <a:ext cx="35948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U.S.  | 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4842933" y="6498527"/>
            <a:ext cx="60872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Download the latest </a:t>
            </a:r>
            <a:r>
              <a:rPr lang="en-US" sz="11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1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Guide at </a:t>
            </a:r>
            <a:r>
              <a:rPr lang="en-US" sz="1100" b="0" i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www.lenovopartnernetwork.com/topsellerguide</a:t>
            </a:r>
            <a:endParaRPr lang="en-US" sz="1100" b="0" i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3" name="Picture 22">
            <a:hlinkClick r:id="rId5" action="ppaction://hlinksldjump"/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802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RS34041_CircuitBoard-Sparkles-lores.jp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t="41765" r="23623" b="46010"/>
          <a:stretch>
            <a:fillRect/>
          </a:stretch>
        </p:blipFill>
        <p:spPr>
          <a:xfrm>
            <a:off x="0" y="0"/>
            <a:ext cx="12188825" cy="12954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black">
          <a:xfrm flipV="1">
            <a:off x="0" y="6306430"/>
            <a:ext cx="12192000" cy="5487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 bwMode="black">
          <a:xfrm>
            <a:off x="0" y="6384631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21" name="Picture 20">
            <a:hlinkClick r:id="rId5" action="ppaction://hlinksldjump"/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3138" y="428045"/>
            <a:ext cx="1283731" cy="427642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rgbClr val="FFFFFF"/>
                </a:solidFill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145139" y="6452360"/>
            <a:ext cx="41125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FFFFFF"/>
                </a:solidFill>
                <a:ea typeface="Arial" charset="0"/>
                <a:cs typeface="Arial" charset="0"/>
              </a:rPr>
              <a:t>U.S.  |  PCG </a:t>
            </a:r>
            <a:r>
              <a:rPr lang="en-US" sz="1400" err="1">
                <a:solidFill>
                  <a:srgbClr val="FFFFFF"/>
                </a:solidFill>
                <a:ea typeface="Arial" charset="0"/>
                <a:cs typeface="Arial" charset="0"/>
              </a:rPr>
              <a:t>TopSeller</a:t>
            </a:r>
            <a:r>
              <a:rPr lang="en-US" sz="1400">
                <a:solidFill>
                  <a:srgbClr val="FFFFFF"/>
                </a:solidFill>
                <a:ea typeface="Arial" charset="0"/>
                <a:cs typeface="Arial" charset="0"/>
              </a:rPr>
              <a:t> Quick Reference Guide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4842933" y="6498527"/>
            <a:ext cx="60872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>
                <a:solidFill>
                  <a:srgbClr val="FFFFFF"/>
                </a:solidFill>
                <a:ea typeface="Arial" charset="0"/>
                <a:cs typeface="Arial" charset="0"/>
              </a:rPr>
              <a:t>Download the latest </a:t>
            </a:r>
            <a:r>
              <a:rPr lang="en-US" sz="1100" err="1">
                <a:solidFill>
                  <a:srgbClr val="FFFFFF"/>
                </a:solidFill>
                <a:ea typeface="Arial" charset="0"/>
                <a:cs typeface="Arial" charset="0"/>
              </a:rPr>
              <a:t>TopSeller</a:t>
            </a:r>
            <a:r>
              <a:rPr lang="en-US" sz="1100">
                <a:solidFill>
                  <a:srgbClr val="FFFFFF"/>
                </a:solidFill>
                <a:ea typeface="Arial" charset="0"/>
                <a:cs typeface="Arial" charset="0"/>
              </a:rPr>
              <a:t> Guide at </a:t>
            </a:r>
            <a:r>
              <a:rPr lang="en-US" sz="1100">
                <a:solidFill>
                  <a:srgbClr val="E2231A"/>
                </a:solidFill>
                <a:ea typeface="Arial" charset="0"/>
                <a:cs typeface="Arial" charset="0"/>
                <a:hlinkClick r:id="rId8"/>
              </a:rPr>
              <a:t>www.lenovopartnernetwork.com/topsellerguide</a:t>
            </a:r>
            <a:endParaRPr lang="en-US" sz="1100">
              <a:solidFill>
                <a:srgbClr val="E2231A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92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hinkpad-11e+ThinkPad-Yoga-lifestyle-01-lores.jpg"/>
          <p:cNvPicPr>
            <a:picLocks noChangeAspect="1"/>
          </p:cNvPicPr>
          <p:nvPr userDrawn="1"/>
        </p:nvPicPr>
        <p:blipFill>
          <a:blip r:embed="rId3" cstate="email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-3177" y="0"/>
            <a:ext cx="12192002" cy="12954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black">
          <a:xfrm flipV="1">
            <a:off x="0" y="6306430"/>
            <a:ext cx="12192000" cy="5487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 bwMode="black">
          <a:xfrm>
            <a:off x="0" y="6384631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21" name="Picture 20">
            <a:hlinkClick r:id="rId4" action="ppaction://hlinksldjump"/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3138" y="428045"/>
            <a:ext cx="1283731" cy="427642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rgbClr val="FFFFFF"/>
                </a:solidFill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145139" y="6452360"/>
            <a:ext cx="35948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FFFFFF"/>
                </a:solidFill>
                <a:ea typeface="Arial" charset="0"/>
                <a:cs typeface="Arial" charset="0"/>
              </a:rPr>
              <a:t>U.S.  |  </a:t>
            </a:r>
            <a:r>
              <a:rPr lang="en-US" sz="1400" err="1">
                <a:solidFill>
                  <a:srgbClr val="FFFFFF"/>
                </a:solidFill>
                <a:ea typeface="Arial" charset="0"/>
                <a:cs typeface="Arial" charset="0"/>
              </a:rPr>
              <a:t>TopSeller</a:t>
            </a:r>
            <a:r>
              <a:rPr lang="en-US" sz="1400">
                <a:solidFill>
                  <a:srgbClr val="FFFFFF"/>
                </a:solidFill>
                <a:ea typeface="Arial" charset="0"/>
                <a:cs typeface="Arial" charset="0"/>
              </a:rPr>
              <a:t> Quick Reference Guide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4842933" y="6498527"/>
            <a:ext cx="60872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>
                <a:solidFill>
                  <a:srgbClr val="FFFFFF"/>
                </a:solidFill>
                <a:ea typeface="Arial" charset="0"/>
                <a:cs typeface="Arial" charset="0"/>
              </a:rPr>
              <a:t>Download the latest </a:t>
            </a:r>
            <a:r>
              <a:rPr lang="en-US" sz="1100" err="1">
                <a:solidFill>
                  <a:srgbClr val="FFFFFF"/>
                </a:solidFill>
                <a:ea typeface="Arial" charset="0"/>
                <a:cs typeface="Arial" charset="0"/>
              </a:rPr>
              <a:t>TopSeller</a:t>
            </a:r>
            <a:r>
              <a:rPr lang="en-US" sz="1100">
                <a:solidFill>
                  <a:srgbClr val="FFFFFF"/>
                </a:solidFill>
                <a:ea typeface="Arial" charset="0"/>
                <a:cs typeface="Arial" charset="0"/>
              </a:rPr>
              <a:t> Guide at </a:t>
            </a:r>
            <a:r>
              <a:rPr lang="en-US" sz="1100">
                <a:solidFill>
                  <a:srgbClr val="E2231A"/>
                </a:solidFill>
                <a:ea typeface="Arial" charset="0"/>
                <a:cs typeface="Arial" charset="0"/>
                <a:hlinkClick r:id="rId7"/>
              </a:rPr>
              <a:t>www.lenovopartnernetwork.com/topsellerguide</a:t>
            </a:r>
            <a:endParaRPr lang="en-US" sz="1100">
              <a:solidFill>
                <a:srgbClr val="E2231A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92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hinkpad-11e+ThinkPad-Yoga-lifestyle-01-lores.jpg"/>
          <p:cNvPicPr>
            <a:picLocks noChangeAspect="1"/>
          </p:cNvPicPr>
          <p:nvPr userDrawn="1"/>
        </p:nvPicPr>
        <p:blipFill>
          <a:blip r:embed="rId3" cstate="email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-3177" y="0"/>
            <a:ext cx="12192002" cy="12954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black">
          <a:xfrm flipV="1">
            <a:off x="0" y="6306430"/>
            <a:ext cx="12192000" cy="5487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 bwMode="black">
          <a:xfrm>
            <a:off x="0" y="6384631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21" name="Picture 20">
            <a:hlinkClick r:id="rId4" action="ppaction://hlinksldjump"/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3138" y="428045"/>
            <a:ext cx="1283731" cy="427642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rgbClr val="FFFFFF"/>
                </a:solidFill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145139" y="6452360"/>
            <a:ext cx="35948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FFFFFF"/>
                </a:solidFill>
                <a:ea typeface="Arial" charset="0"/>
                <a:cs typeface="Arial" charset="0"/>
              </a:rPr>
              <a:t>U.S.  |  </a:t>
            </a:r>
            <a:r>
              <a:rPr lang="en-US" sz="1400" err="1">
                <a:solidFill>
                  <a:srgbClr val="FFFFFF"/>
                </a:solidFill>
                <a:ea typeface="Arial" charset="0"/>
                <a:cs typeface="Arial" charset="0"/>
              </a:rPr>
              <a:t>TopSeller</a:t>
            </a:r>
            <a:r>
              <a:rPr lang="en-US" sz="1400">
                <a:solidFill>
                  <a:srgbClr val="FFFFFF"/>
                </a:solidFill>
                <a:ea typeface="Arial" charset="0"/>
                <a:cs typeface="Arial" charset="0"/>
              </a:rPr>
              <a:t> Quick Reference Guide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4842933" y="6498527"/>
            <a:ext cx="60872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>
                <a:solidFill>
                  <a:srgbClr val="FFFFFF"/>
                </a:solidFill>
                <a:ea typeface="Arial" charset="0"/>
                <a:cs typeface="Arial" charset="0"/>
              </a:rPr>
              <a:t>Download the latest </a:t>
            </a:r>
            <a:r>
              <a:rPr lang="en-US" sz="1100" err="1">
                <a:solidFill>
                  <a:srgbClr val="FFFFFF"/>
                </a:solidFill>
                <a:ea typeface="Arial" charset="0"/>
                <a:cs typeface="Arial" charset="0"/>
              </a:rPr>
              <a:t>TopSeller</a:t>
            </a:r>
            <a:r>
              <a:rPr lang="en-US" sz="1100">
                <a:solidFill>
                  <a:srgbClr val="FFFFFF"/>
                </a:solidFill>
                <a:ea typeface="Arial" charset="0"/>
                <a:cs typeface="Arial" charset="0"/>
              </a:rPr>
              <a:t> Guide at </a:t>
            </a:r>
            <a:r>
              <a:rPr lang="en-US" sz="1100">
                <a:solidFill>
                  <a:srgbClr val="E2231A"/>
                </a:solidFill>
                <a:ea typeface="Arial" charset="0"/>
                <a:cs typeface="Arial" charset="0"/>
                <a:hlinkClick r:id="rId7"/>
              </a:rPr>
              <a:t>www.lenovopartnernetwork.com/topsellerguide</a:t>
            </a:r>
            <a:endParaRPr lang="en-US" sz="1100">
              <a:solidFill>
                <a:srgbClr val="E2231A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92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hinkpad-11e+ThinkPad-Yoga-lifestyle-01-lores.jpg"/>
          <p:cNvPicPr>
            <a:picLocks noChangeAspect="1"/>
          </p:cNvPicPr>
          <p:nvPr userDrawn="1"/>
        </p:nvPicPr>
        <p:blipFill>
          <a:blip r:embed="rId3" cstate="email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-3177" y="0"/>
            <a:ext cx="12192002" cy="12954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black">
          <a:xfrm flipV="1">
            <a:off x="0" y="6306430"/>
            <a:ext cx="12192000" cy="5487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 bwMode="black">
          <a:xfrm>
            <a:off x="0" y="6384631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21" name="Picture 20">
            <a:hlinkClick r:id="rId4" action="ppaction://hlinksldjump"/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3138" y="428045"/>
            <a:ext cx="1283731" cy="427642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rgbClr val="FFFFFF"/>
                </a:solidFill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145139" y="6452360"/>
            <a:ext cx="35948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FFFFFF"/>
                </a:solidFill>
                <a:ea typeface="Arial" charset="0"/>
                <a:cs typeface="Arial" charset="0"/>
              </a:rPr>
              <a:t>U.S.  |  </a:t>
            </a:r>
            <a:r>
              <a:rPr lang="en-US" sz="1400" err="1">
                <a:solidFill>
                  <a:srgbClr val="FFFFFF"/>
                </a:solidFill>
                <a:ea typeface="Arial" charset="0"/>
                <a:cs typeface="Arial" charset="0"/>
              </a:rPr>
              <a:t>TopSeller</a:t>
            </a:r>
            <a:r>
              <a:rPr lang="en-US" sz="1400">
                <a:solidFill>
                  <a:srgbClr val="FFFFFF"/>
                </a:solidFill>
                <a:ea typeface="Arial" charset="0"/>
                <a:cs typeface="Arial" charset="0"/>
              </a:rPr>
              <a:t> Quick Reference Guide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4842933" y="6498527"/>
            <a:ext cx="60872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>
                <a:solidFill>
                  <a:srgbClr val="FFFFFF"/>
                </a:solidFill>
                <a:ea typeface="Arial" charset="0"/>
                <a:cs typeface="Arial" charset="0"/>
              </a:rPr>
              <a:t>Download the latest </a:t>
            </a:r>
            <a:r>
              <a:rPr lang="en-US" sz="1100" err="1">
                <a:solidFill>
                  <a:srgbClr val="FFFFFF"/>
                </a:solidFill>
                <a:ea typeface="Arial" charset="0"/>
                <a:cs typeface="Arial" charset="0"/>
              </a:rPr>
              <a:t>TopSeller</a:t>
            </a:r>
            <a:r>
              <a:rPr lang="en-US" sz="1100">
                <a:solidFill>
                  <a:srgbClr val="FFFFFF"/>
                </a:solidFill>
                <a:ea typeface="Arial" charset="0"/>
                <a:cs typeface="Arial" charset="0"/>
              </a:rPr>
              <a:t> Guide at </a:t>
            </a:r>
            <a:r>
              <a:rPr lang="en-US" sz="1100">
                <a:solidFill>
                  <a:srgbClr val="E2231A"/>
                </a:solidFill>
                <a:ea typeface="Arial" charset="0"/>
                <a:cs typeface="Arial" charset="0"/>
                <a:hlinkClick r:id="rId7"/>
              </a:rPr>
              <a:t>www.lenovopartnernetwork.com/topsellerguide</a:t>
            </a:r>
            <a:endParaRPr lang="en-US" sz="1100">
              <a:solidFill>
                <a:srgbClr val="E2231A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92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3"/>
            <a:ext cx="12190412" cy="68571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5" y="428043"/>
            <a:ext cx="1283731" cy="427642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 bwMode="black">
          <a:xfrm flipV="1">
            <a:off x="-3175" y="6309198"/>
            <a:ext cx="12192000" cy="546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sp>
        <p:nvSpPr>
          <p:cNvPr id="12" name="Rectangle 11"/>
          <p:cNvSpPr/>
          <p:nvPr userDrawn="1"/>
        </p:nvSpPr>
        <p:spPr bwMode="black">
          <a:xfrm>
            <a:off x="0" y="6387399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145139" y="6452360"/>
            <a:ext cx="35948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U.S.  | 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4842933" y="6498527"/>
            <a:ext cx="60872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Download the latest </a:t>
            </a:r>
            <a:r>
              <a:rPr lang="en-US" sz="11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1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Guide at </a:t>
            </a:r>
            <a:r>
              <a:rPr lang="en-US" sz="1100" b="0" i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www.lenovopartnernetwork.com/topsellerguide</a:t>
            </a:r>
            <a:endParaRPr lang="en-US" sz="1100" b="0" i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324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893"/>
            <a:ext cx="12190415" cy="685710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48640" y="6473952"/>
            <a:ext cx="2413343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cap="none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1000" kern="1200">
                <a:solidFill>
                  <a:srgbClr val="939598"/>
                </a:solidFill>
                <a:ea typeface="+mn-ea"/>
                <a:cs typeface="Arial" pitchFamily="34" charset="0"/>
              </a:rPr>
              <a:t>2016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189923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ctr" defTabSz="1218987" rtl="0" eaLnBrk="1" latinLnBrk="0" hangingPunct="1">
        <a:spcBef>
          <a:spcPct val="0"/>
        </a:spcBef>
        <a:buNone/>
        <a:defRPr sz="43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4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427" indent="-380933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733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3227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2720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 bwMode="black">
          <a:xfrm flipV="1">
            <a:off x="-3175" y="6309198"/>
            <a:ext cx="12192000" cy="54603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sp>
        <p:nvSpPr>
          <p:cNvPr id="12" name="Rectangle 11"/>
          <p:cNvSpPr/>
          <p:nvPr userDrawn="1"/>
        </p:nvSpPr>
        <p:spPr bwMode="black">
          <a:xfrm>
            <a:off x="0" y="6387399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3"/>
            <a:ext cx="12190412" cy="12828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5" y="428043"/>
            <a:ext cx="1283731" cy="427642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145139" y="6452360"/>
            <a:ext cx="35948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U.S.  | 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4842933" y="6498527"/>
            <a:ext cx="60872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Download the latest </a:t>
            </a:r>
            <a:r>
              <a:rPr lang="en-US" sz="11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1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Guide at </a:t>
            </a:r>
            <a:r>
              <a:rPr lang="en-US" sz="1100" b="0" i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  <a:hlinkClick r:id="rId6"/>
              </a:rPr>
              <a:t>www.lenovopartnernetwork.com/topsellerguide</a:t>
            </a:r>
            <a:endParaRPr lang="en-US" sz="1100" b="0" i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5" name="Picture 14">
            <a:hlinkClick r:id="rId7" action="ppaction://hlinksldjump"/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44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5" cy="6857107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 bwMode="black">
          <a:xfrm flipV="1">
            <a:off x="-3175" y="6309199"/>
            <a:ext cx="12192000" cy="54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sp>
        <p:nvSpPr>
          <p:cNvPr id="12" name="Rectangle 11"/>
          <p:cNvSpPr/>
          <p:nvPr userDrawn="1"/>
        </p:nvSpPr>
        <p:spPr bwMode="black">
          <a:xfrm>
            <a:off x="0" y="6387399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3"/>
            <a:ext cx="12190412" cy="12828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5" y="428043"/>
            <a:ext cx="1283731" cy="427642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145139" y="6452360"/>
            <a:ext cx="35948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U.S.  | 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4842933" y="6498527"/>
            <a:ext cx="60872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Download the latest </a:t>
            </a:r>
            <a:r>
              <a:rPr lang="en-US" sz="11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1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Guide at </a:t>
            </a:r>
            <a:r>
              <a:rPr lang="en-US" sz="1100" b="0" i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  <a:hlinkClick r:id="rId7"/>
              </a:rPr>
              <a:t>www.lenovopartnernetwork.com/topsellerguide</a:t>
            </a:r>
            <a:endParaRPr lang="en-US" sz="1100" b="0" i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8" name="Picture 17">
            <a:hlinkClick r:id="rId8" action="ppaction://hlinksldjump"/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69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 bwMode="black">
          <a:xfrm flipV="1">
            <a:off x="3175" y="6309200"/>
            <a:ext cx="12192000" cy="5460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sp>
        <p:nvSpPr>
          <p:cNvPr id="18" name="Rectangle 17"/>
          <p:cNvSpPr/>
          <p:nvPr userDrawn="1"/>
        </p:nvSpPr>
        <p:spPr bwMode="black">
          <a:xfrm>
            <a:off x="0" y="6384631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pic>
        <p:nvPicPr>
          <p:cNvPr id="21" name="Picture 20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2" cy="12837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5" y="428043"/>
            <a:ext cx="1283731" cy="427642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145139" y="6452360"/>
            <a:ext cx="35948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U.S.  | 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4842933" y="6498527"/>
            <a:ext cx="60872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Download the latest </a:t>
            </a:r>
            <a:r>
              <a:rPr lang="en-US" sz="11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1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Guide at </a:t>
            </a:r>
            <a:r>
              <a:rPr lang="en-US" sz="1100" b="0" i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  <a:hlinkClick r:id="rId7"/>
              </a:rPr>
              <a:t>www.lenovopartnernetwork.com/topsellerguide</a:t>
            </a:r>
            <a:endParaRPr lang="en-US" sz="1100" b="0" i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437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3"/>
            <a:ext cx="12190415" cy="6857107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 bwMode="black">
          <a:xfrm flipV="1">
            <a:off x="-3175" y="6305212"/>
            <a:ext cx="12192000" cy="5527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sp>
        <p:nvSpPr>
          <p:cNvPr id="18" name="Rectangle 17"/>
          <p:cNvSpPr/>
          <p:nvPr userDrawn="1"/>
        </p:nvSpPr>
        <p:spPr bwMode="black">
          <a:xfrm>
            <a:off x="0" y="6384631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pic>
        <p:nvPicPr>
          <p:cNvPr id="21" name="Picture 20">
            <a:hlinkClick r:id="rId6" action="ppaction://hlinksldjump"/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2" cy="12837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5" y="428043"/>
            <a:ext cx="1283731" cy="427642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145139" y="6452360"/>
            <a:ext cx="35948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U.S.  | 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4842933" y="6498527"/>
            <a:ext cx="60872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Download the latest </a:t>
            </a:r>
            <a:r>
              <a:rPr lang="en-US" sz="11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1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Guide at </a:t>
            </a:r>
            <a:r>
              <a:rPr lang="en-US" sz="1100" b="0" i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  <a:hlinkClick r:id="rId10"/>
              </a:rPr>
              <a:t>www.lenovopartnernetwork.com/topsellerguide</a:t>
            </a:r>
            <a:endParaRPr lang="en-US" sz="1100" b="0" i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583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31" r:id="rId2"/>
    <p:sldLayoutId id="2147483746" r:id="rId3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2" cy="128373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black">
          <a:xfrm flipV="1">
            <a:off x="0" y="6306430"/>
            <a:ext cx="12192000" cy="551569"/>
          </a:xfrm>
          <a:prstGeom prst="rect">
            <a:avLst/>
          </a:prstGeom>
          <a:solidFill>
            <a:srgbClr val="00B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sp>
        <p:nvSpPr>
          <p:cNvPr id="18" name="Rectangle 17"/>
          <p:cNvSpPr/>
          <p:nvPr userDrawn="1"/>
        </p:nvSpPr>
        <p:spPr bwMode="black">
          <a:xfrm>
            <a:off x="0" y="6384631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pic>
        <p:nvPicPr>
          <p:cNvPr id="21" name="Picture 20">
            <a:hlinkClick r:id="rId4" action="ppaction://hlinksldjump"/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5" y="428043"/>
            <a:ext cx="1283731" cy="427642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145139" y="6452360"/>
            <a:ext cx="35948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U.S.  | 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4842933" y="6498527"/>
            <a:ext cx="60872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Download the latest </a:t>
            </a:r>
            <a:r>
              <a:rPr lang="en-US" sz="11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1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Guide at </a:t>
            </a:r>
            <a:r>
              <a:rPr lang="en-US" sz="1100" b="0" i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  <a:hlinkClick r:id="rId7"/>
              </a:rPr>
              <a:t>www.lenovopartnernetwork.com/topsellerguide</a:t>
            </a:r>
            <a:endParaRPr lang="en-US" sz="1100" b="0" i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0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3"/>
            <a:ext cx="12190415" cy="685710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2" cy="128373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black">
          <a:xfrm flipV="1">
            <a:off x="0" y="6306430"/>
            <a:ext cx="12192000" cy="551569"/>
          </a:xfrm>
          <a:prstGeom prst="rect">
            <a:avLst/>
          </a:prstGeom>
          <a:solidFill>
            <a:srgbClr val="00B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sp>
        <p:nvSpPr>
          <p:cNvPr id="18" name="Rectangle 17"/>
          <p:cNvSpPr/>
          <p:nvPr userDrawn="1"/>
        </p:nvSpPr>
        <p:spPr bwMode="black">
          <a:xfrm>
            <a:off x="0" y="6384631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5" y="428043"/>
            <a:ext cx="1283731" cy="427642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145139" y="6452360"/>
            <a:ext cx="35948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U.S.  | 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4842933" y="6498527"/>
            <a:ext cx="60872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Download the latest </a:t>
            </a:r>
            <a:r>
              <a:rPr lang="en-US" sz="11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1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Guide at </a:t>
            </a:r>
            <a:r>
              <a:rPr lang="en-US" sz="1100" b="0" i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  <a:hlinkClick r:id="rId6"/>
              </a:rPr>
              <a:t>www.lenovopartnernetwork.com/topsellerguide</a:t>
            </a:r>
            <a:endParaRPr lang="en-US" sz="1100" b="0" i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5" name="Picture 14">
            <a:hlinkClick r:id="rId7" action="ppaction://hlinksldjump"/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3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 bwMode="black">
          <a:xfrm flipV="1">
            <a:off x="0" y="6306431"/>
            <a:ext cx="12192000" cy="551568"/>
          </a:xfrm>
          <a:prstGeom prst="rect">
            <a:avLst/>
          </a:prstGeom>
          <a:solidFill>
            <a:srgbClr val="FF4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>
              <a:solidFill>
                <a:srgbClr val="FF85FF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 bwMode="black">
          <a:xfrm>
            <a:off x="0" y="6384631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3"/>
            <a:ext cx="12190412" cy="12828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5" y="428043"/>
            <a:ext cx="1283731" cy="427642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145139" y="6452360"/>
            <a:ext cx="35948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U.S.  | 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4842933" y="6498527"/>
            <a:ext cx="60872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Download the latest </a:t>
            </a:r>
            <a:r>
              <a:rPr lang="en-US" sz="11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1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Guide at </a:t>
            </a:r>
            <a:r>
              <a:rPr lang="en-US" sz="1100" b="0" i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www.lenovopartnernetwork.com/topsellerguide</a:t>
            </a:r>
            <a:endParaRPr lang="en-US" sz="1100" b="0" i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7" name="Picture 26">
            <a:hlinkClick r:id="rId6" action="ppaction://hlinksldjump"/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38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51482" y="228600"/>
            <a:ext cx="6737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r>
              <a: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ThinkPad Mobile Workstations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62206" y="256716"/>
            <a:ext cx="744495" cy="744495"/>
          </a:xfrm>
          <a:prstGeom prst="rect">
            <a:avLst/>
          </a:prstGeom>
        </p:spPr>
      </p:pic>
      <p:sp>
        <p:nvSpPr>
          <p:cNvPr id="7" name="Text Placeholder 2"/>
          <p:cNvSpPr txBox="1">
            <a:spLocks/>
          </p:cNvSpPr>
          <p:nvPr/>
        </p:nvSpPr>
        <p:spPr bwMode="white">
          <a:xfrm>
            <a:off x="2197361" y="4307138"/>
            <a:ext cx="1845780" cy="1584214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accent1"/>
                </a:solidFill>
              </a:rPr>
              <a:t>ThinkPad P15s</a:t>
            </a:r>
          </a:p>
          <a:p>
            <a:pPr algn="ctr"/>
            <a:endParaRPr lang="en-US" sz="1200" b="1">
              <a:solidFill>
                <a:schemeClr val="tx1"/>
              </a:solidFill>
            </a:endParaRPr>
          </a:p>
          <a:p>
            <a:pPr algn="ctr"/>
            <a:endParaRPr lang="en-US" sz="1200">
              <a:solidFill>
                <a:schemeClr val="tx1"/>
              </a:solidFill>
            </a:endParaRPr>
          </a:p>
          <a:p>
            <a:pPr algn="ctr"/>
            <a:endParaRPr lang="en-US" sz="1200">
              <a:solidFill>
                <a:schemeClr val="tx1"/>
              </a:solidFill>
            </a:endParaRPr>
          </a:p>
          <a:p>
            <a:pPr algn="ctr"/>
            <a:r>
              <a:rPr lang="en-US" sz="1200">
                <a:solidFill>
                  <a:schemeClr val="tx1"/>
                </a:solidFill>
              </a:rPr>
              <a:t>Thin &amp; light 15.6-inch with all-day battery</a:t>
            </a:r>
          </a:p>
        </p:txBody>
      </p:sp>
      <p:sp>
        <p:nvSpPr>
          <p:cNvPr id="8" name="Text Placeholder 2"/>
          <p:cNvSpPr txBox="1">
            <a:spLocks/>
          </p:cNvSpPr>
          <p:nvPr/>
        </p:nvSpPr>
        <p:spPr bwMode="white">
          <a:xfrm>
            <a:off x="10333256" y="4301408"/>
            <a:ext cx="1835737" cy="123394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accent1"/>
                </a:solidFill>
              </a:rPr>
              <a:t>ThinkPad P17</a:t>
            </a:r>
          </a:p>
          <a:p>
            <a:pPr algn="ctr"/>
            <a:endParaRPr lang="en-US" sz="1200" b="1">
              <a:solidFill>
                <a:schemeClr val="tx1"/>
              </a:solidFill>
            </a:endParaRPr>
          </a:p>
          <a:p>
            <a:pPr algn="ctr"/>
            <a:endParaRPr lang="en-US" sz="1200">
              <a:solidFill>
                <a:schemeClr val="tx1"/>
              </a:solidFill>
            </a:endParaRPr>
          </a:p>
          <a:p>
            <a:pPr algn="ctr"/>
            <a:endParaRPr lang="en-US" sz="1200">
              <a:solidFill>
                <a:schemeClr val="tx1"/>
              </a:solidFill>
            </a:endParaRPr>
          </a:p>
          <a:p>
            <a:pPr algn="ctr"/>
            <a:r>
              <a:rPr lang="en-US" sz="1200">
                <a:solidFill>
                  <a:schemeClr val="tx1"/>
                </a:solidFill>
              </a:rPr>
              <a:t>Ultimate power and only </a:t>
            </a:r>
          </a:p>
          <a:p>
            <a:pPr algn="ctr"/>
            <a:r>
              <a:rPr lang="en-US" sz="1200">
                <a:solidFill>
                  <a:schemeClr val="tx1"/>
                </a:solidFill>
              </a:rPr>
              <a:t>17-inch ThinkPad</a:t>
            </a:r>
          </a:p>
        </p:txBody>
      </p:sp>
      <p:sp>
        <p:nvSpPr>
          <p:cNvPr id="16" name="Text Placeholder 2"/>
          <p:cNvSpPr txBox="1">
            <a:spLocks/>
          </p:cNvSpPr>
          <p:nvPr/>
        </p:nvSpPr>
        <p:spPr bwMode="white">
          <a:xfrm>
            <a:off x="8122107" y="4295214"/>
            <a:ext cx="2154710" cy="1125744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accent1"/>
                </a:solidFill>
              </a:rPr>
              <a:t>ThinkPad P15</a:t>
            </a:r>
          </a:p>
          <a:p>
            <a:pPr algn="ctr"/>
            <a:r>
              <a:rPr lang="en-US" sz="1400" b="1">
                <a:solidFill>
                  <a:schemeClr val="accent1"/>
                </a:solidFill>
              </a:rPr>
              <a:t>ThinkPad T15g</a:t>
            </a:r>
          </a:p>
          <a:p>
            <a:pPr algn="ctr"/>
            <a:endParaRPr lang="en-US" sz="1200" b="1">
              <a:solidFill>
                <a:schemeClr val="tx1"/>
              </a:solidFill>
            </a:endParaRPr>
          </a:p>
          <a:p>
            <a:pPr algn="ctr"/>
            <a:endParaRPr lang="en-US" sz="1200">
              <a:solidFill>
                <a:schemeClr val="tx1"/>
              </a:solidFill>
            </a:endParaRPr>
          </a:p>
          <a:p>
            <a:pPr algn="ctr"/>
            <a:r>
              <a:rPr lang="en-US" sz="1200">
                <a:solidFill>
                  <a:schemeClr val="tx1"/>
                </a:solidFill>
              </a:rPr>
              <a:t>Performance 15.6-inch</a:t>
            </a:r>
          </a:p>
          <a:p>
            <a:pPr algn="ctr"/>
            <a:r>
              <a:rPr lang="en-US" sz="1200">
                <a:solidFill>
                  <a:schemeClr val="tx1"/>
                </a:solidFill>
              </a:rPr>
              <a:t>NVIDIA RTX Professional (P15) or Consumer GeForce Graphics (T15g)</a:t>
            </a:r>
          </a:p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3" name="Text Placeholder 2"/>
          <p:cNvSpPr txBox="1">
            <a:spLocks/>
          </p:cNvSpPr>
          <p:nvPr/>
        </p:nvSpPr>
        <p:spPr bwMode="white">
          <a:xfrm>
            <a:off x="5989103" y="4301408"/>
            <a:ext cx="2076566" cy="142622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accent1"/>
                </a:solidFill>
              </a:rPr>
              <a:t>ThinkPad P1</a:t>
            </a:r>
          </a:p>
          <a:p>
            <a:pPr algn="ctr"/>
            <a:endParaRPr lang="en-US" sz="1200" b="1">
              <a:solidFill>
                <a:schemeClr val="tx1"/>
              </a:solidFill>
            </a:endParaRPr>
          </a:p>
          <a:p>
            <a:pPr algn="ctr"/>
            <a:endParaRPr lang="en-US" sz="1200">
              <a:solidFill>
                <a:schemeClr val="tx1"/>
              </a:solidFill>
            </a:endParaRPr>
          </a:p>
          <a:p>
            <a:pPr algn="ctr"/>
            <a:endParaRPr lang="en-US" sz="1200">
              <a:solidFill>
                <a:schemeClr val="tx1"/>
              </a:solidFill>
            </a:endParaRPr>
          </a:p>
          <a:p>
            <a:pPr algn="ctr"/>
            <a:r>
              <a:rPr lang="en-US" sz="1200">
                <a:solidFill>
                  <a:schemeClr val="tx1"/>
                </a:solidFill>
              </a:rPr>
              <a:t>Ultra-premium 16-inch*</a:t>
            </a:r>
          </a:p>
          <a:p>
            <a:pPr algn="ctr"/>
            <a:r>
              <a:rPr lang="en-US" sz="1200">
                <a:solidFill>
                  <a:schemeClr val="tx1"/>
                </a:solidFill>
              </a:rPr>
              <a:t>Now even more performance up to NVIDIA RTX A5000 Graphics</a:t>
            </a:r>
          </a:p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8" name="Text Placeholder 2"/>
          <p:cNvSpPr txBox="1">
            <a:spLocks/>
          </p:cNvSpPr>
          <p:nvPr/>
        </p:nvSpPr>
        <p:spPr bwMode="white">
          <a:xfrm>
            <a:off x="37115" y="4295214"/>
            <a:ext cx="2063545" cy="1501260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accent1"/>
                </a:solidFill>
              </a:rPr>
              <a:t>ThinkPad P14s Intel</a:t>
            </a:r>
          </a:p>
          <a:p>
            <a:pPr algn="ctr"/>
            <a:r>
              <a:rPr lang="en-US" sz="1400" b="1">
                <a:solidFill>
                  <a:schemeClr val="accent1"/>
                </a:solidFill>
              </a:rPr>
              <a:t>ThinkPad P14s AMD</a:t>
            </a:r>
          </a:p>
          <a:p>
            <a:pPr algn="ctr"/>
            <a:endParaRPr lang="en-US" sz="1200" b="1">
              <a:solidFill>
                <a:schemeClr val="tx1"/>
              </a:solidFill>
            </a:endParaRPr>
          </a:p>
          <a:p>
            <a:pPr algn="ctr"/>
            <a:endParaRPr lang="en-US" sz="1200">
              <a:solidFill>
                <a:schemeClr val="tx1">
                  <a:lumMod val="95000"/>
                  <a:lumOff val="5000"/>
                </a:schemeClr>
              </a:solidFill>
              <a:cs typeface="Segoe UI Light" panose="020B0502040204020203" pitchFamily="34" charset="0"/>
            </a:endParaRPr>
          </a:p>
          <a:p>
            <a:pPr algn="ctr"/>
            <a:r>
              <a:rPr lang="en-US" sz="120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Ultra-portable 14-inch </a:t>
            </a:r>
          </a:p>
          <a:p>
            <a:pPr algn="ctr"/>
            <a:r>
              <a:rPr lang="en-US" sz="1200">
                <a:solidFill>
                  <a:schemeClr val="tx1">
                    <a:lumMod val="95000"/>
                    <a:lumOff val="5000"/>
                  </a:schemeClr>
                </a:solidFill>
                <a:cs typeface="Segoe UI Light" panose="020B0502040204020203" pitchFamily="34" charset="0"/>
              </a:rPr>
              <a:t>with all-day battery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51482" y="1032991"/>
            <a:ext cx="7104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1 OF 6 ]</a:t>
            </a:r>
            <a:endParaRPr lang="en-US" sz="900" b="1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 descr="A picture containing text, computer, computer, electronics&#10;&#10;Description automatically generated">
            <a:extLst>
              <a:ext uri="{FF2B5EF4-FFF2-40B4-BE49-F238E27FC236}">
                <a16:creationId xmlns:a16="http://schemas.microsoft.com/office/drawing/2014/main" id="{6868204D-0C0E-417E-93D4-183CEABA27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9631" y="2139297"/>
            <a:ext cx="3607978" cy="2030089"/>
          </a:xfrm>
          <a:prstGeom prst="rect">
            <a:avLst/>
          </a:prstGeom>
        </p:spPr>
      </p:pic>
      <p:pic>
        <p:nvPicPr>
          <p:cNvPr id="20" name="Picture 19" descr="A picture containing text, electronics, computer, dark&#10;&#10;Description automatically generated">
            <a:extLst>
              <a:ext uri="{FF2B5EF4-FFF2-40B4-BE49-F238E27FC236}">
                <a16:creationId xmlns:a16="http://schemas.microsoft.com/office/drawing/2014/main" id="{7B63885C-4577-46C5-B69B-EA2F0CE1B39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112" y="2084910"/>
            <a:ext cx="3801294" cy="2138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AC4E5B5-A5A9-4A90-AFE2-62FDC405ACB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7437" y="2366618"/>
            <a:ext cx="3299218" cy="197953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FE7F40B-8098-42BC-84FB-64C66DFC16FB}"/>
              </a:ext>
            </a:extLst>
          </p:cNvPr>
          <p:cNvSpPr txBox="1"/>
          <p:nvPr/>
        </p:nvSpPr>
        <p:spPr>
          <a:xfrm>
            <a:off x="5904812" y="6110445"/>
            <a:ext cx="27234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/>
              <a:t>*16” panel available on ThinkPad P1 Gen4 only </a:t>
            </a:r>
          </a:p>
        </p:txBody>
      </p:sp>
      <p:pic>
        <p:nvPicPr>
          <p:cNvPr id="27" name="Picture 26" descr="A picture containing text, dark, lit, computer&#10;&#10;Description automatically generated">
            <a:extLst>
              <a:ext uri="{FF2B5EF4-FFF2-40B4-BE49-F238E27FC236}">
                <a16:creationId xmlns:a16="http://schemas.microsoft.com/office/drawing/2014/main" id="{2048EF59-3174-42E5-9CD6-0EDFD6B4915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0618" y="2150047"/>
            <a:ext cx="3660169" cy="2196102"/>
          </a:xfrm>
          <a:prstGeom prst="rect">
            <a:avLst/>
          </a:prstGeom>
        </p:spPr>
      </p:pic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D606F6E-1D95-4E72-BAA6-FC594A9BBE56}"/>
              </a:ext>
            </a:extLst>
          </p:cNvPr>
          <p:cNvSpPr txBox="1">
            <a:spLocks/>
          </p:cNvSpPr>
          <p:nvPr/>
        </p:nvSpPr>
        <p:spPr bwMode="white">
          <a:xfrm>
            <a:off x="4025780" y="4295214"/>
            <a:ext cx="2154709" cy="1125744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accent1"/>
                </a:solidFill>
              </a:rPr>
              <a:t>ThinkPad P15v</a:t>
            </a:r>
          </a:p>
          <a:p>
            <a:pPr algn="ctr"/>
            <a:r>
              <a:rPr lang="en-US" sz="1400" b="1">
                <a:solidFill>
                  <a:schemeClr val="accent1"/>
                </a:solidFill>
              </a:rPr>
              <a:t>ThinkPad T15p</a:t>
            </a:r>
          </a:p>
          <a:p>
            <a:pPr algn="ctr"/>
            <a:endParaRPr lang="en-US" sz="1200" b="1">
              <a:solidFill>
                <a:schemeClr val="tx1"/>
              </a:solidFill>
            </a:endParaRPr>
          </a:p>
          <a:p>
            <a:pPr algn="ctr"/>
            <a:endParaRPr lang="en-US" sz="1200">
              <a:solidFill>
                <a:schemeClr val="tx1"/>
              </a:solidFill>
            </a:endParaRPr>
          </a:p>
          <a:p>
            <a:pPr algn="ctr"/>
            <a:r>
              <a:rPr lang="en-US" sz="1200">
                <a:solidFill>
                  <a:schemeClr val="tx1"/>
                </a:solidFill>
              </a:rPr>
              <a:t>Value 15.6-inch</a:t>
            </a:r>
          </a:p>
          <a:p>
            <a:pPr algn="ctr"/>
            <a:r>
              <a:rPr lang="en-US" sz="1200">
                <a:solidFill>
                  <a:schemeClr val="tx1"/>
                </a:solidFill>
              </a:rPr>
              <a:t>NVIDIA Professional (P15v) or Consumer GeForce Graphics (T15p)</a:t>
            </a:r>
          </a:p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C331456-2950-42F3-A7AE-68DFD6B522D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840" y="2408583"/>
            <a:ext cx="1879032" cy="1879032"/>
          </a:xfrm>
          <a:prstGeom prst="rect">
            <a:avLst/>
          </a:prstGeom>
        </p:spPr>
      </p:pic>
      <p:pic>
        <p:nvPicPr>
          <p:cNvPr id="36" name="Picture 35" descr="A picture containing text, computer, electronics, computer&#10;&#10;Description automatically generated">
            <a:extLst>
              <a:ext uri="{FF2B5EF4-FFF2-40B4-BE49-F238E27FC236}">
                <a16:creationId xmlns:a16="http://schemas.microsoft.com/office/drawing/2014/main" id="{92ECE4DE-A2FA-4FE7-9D6A-E0DB721C0BB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3602" y="2408583"/>
            <a:ext cx="3131720" cy="187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19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6"/>
          <p:cNvGrpSpPr/>
          <p:nvPr/>
        </p:nvGrpSpPr>
        <p:grpSpPr>
          <a:xfrm>
            <a:off x="1843450" y="1433779"/>
            <a:ext cx="8827245" cy="1300965"/>
            <a:chOff x="2299383" y="650285"/>
            <a:chExt cx="8499983" cy="1583165"/>
          </a:xfrm>
        </p:grpSpPr>
        <p:sp>
          <p:nvSpPr>
            <p:cNvPr id="6" name="TextBox 12"/>
            <p:cNvSpPr txBox="1">
              <a:spLocks noChangeArrowheads="1"/>
            </p:cNvSpPr>
            <p:nvPr/>
          </p:nvSpPr>
          <p:spPr bwMode="auto">
            <a:xfrm>
              <a:off x="4963754" y="660388"/>
              <a:ext cx="1704222" cy="12359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800" b="1">
                  <a:solidFill>
                    <a:schemeClr val="accent1"/>
                  </a:solidFill>
                  <a:cs typeface="LenovoDo-Bold"/>
                </a:rPr>
                <a:t>P520</a:t>
              </a:r>
            </a:p>
            <a:p>
              <a:r>
                <a:rPr lang="en-US" altLang="zh-CN" sz="1400">
                  <a:cs typeface="Arial"/>
                </a:rPr>
                <a:t>Professional-Strength </a:t>
              </a:r>
            </a:p>
            <a:p>
              <a:r>
                <a:rPr lang="en-US" altLang="zh-CN" sz="1400">
                  <a:cs typeface="Arial"/>
                </a:rPr>
                <a:t>Power</a:t>
              </a:r>
            </a:p>
          </p:txBody>
        </p:sp>
        <p:sp>
          <p:nvSpPr>
            <p:cNvPr id="8" name="TextBox 12"/>
            <p:cNvSpPr txBox="1">
              <a:spLocks noChangeArrowheads="1"/>
            </p:cNvSpPr>
            <p:nvPr/>
          </p:nvSpPr>
          <p:spPr bwMode="auto">
            <a:xfrm>
              <a:off x="7303561" y="660388"/>
              <a:ext cx="1087112" cy="1235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altLang="zh-CN" sz="1800" b="1">
                  <a:solidFill>
                    <a:schemeClr val="accent1"/>
                  </a:solidFill>
                  <a:cs typeface="LenovoDo-Bold"/>
                </a:rPr>
                <a:t>P720</a:t>
              </a:r>
            </a:p>
            <a:p>
              <a:pPr algn="r"/>
              <a:r>
                <a:rPr lang="en-US" altLang="zh-CN" sz="1400">
                  <a:cs typeface="Arial"/>
                </a:rPr>
                <a:t>Dual Socket Mainstream</a:t>
              </a:r>
            </a:p>
          </p:txBody>
        </p:sp>
        <p:sp>
          <p:nvSpPr>
            <p:cNvPr id="9" name="TextBox 12"/>
            <p:cNvSpPr txBox="1">
              <a:spLocks noChangeArrowheads="1"/>
            </p:cNvSpPr>
            <p:nvPr/>
          </p:nvSpPr>
          <p:spPr bwMode="auto">
            <a:xfrm>
              <a:off x="8625629" y="650285"/>
              <a:ext cx="2173737" cy="12359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1800" b="1">
                  <a:solidFill>
                    <a:schemeClr val="accent1"/>
                  </a:solidFill>
                  <a:cs typeface="LenovoDo-Bold"/>
                </a:rPr>
                <a:t>P920</a:t>
              </a:r>
            </a:p>
            <a:p>
              <a:r>
                <a:rPr lang="en-US" sz="1400">
                  <a:cs typeface="Arial"/>
                </a:rPr>
                <a:t>Most advanced Dual Socket (CPU) Performance</a:t>
              </a:r>
            </a:p>
          </p:txBody>
        </p:sp>
        <p:sp>
          <p:nvSpPr>
            <p:cNvPr id="16" name="TextBox 12"/>
            <p:cNvSpPr txBox="1">
              <a:spLocks noChangeArrowheads="1"/>
            </p:cNvSpPr>
            <p:nvPr/>
          </p:nvSpPr>
          <p:spPr bwMode="auto">
            <a:xfrm>
              <a:off x="2299383" y="660388"/>
              <a:ext cx="1520142" cy="1573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1800" b="1">
                  <a:solidFill>
                    <a:schemeClr val="accent1"/>
                  </a:solidFill>
                  <a:cs typeface="LenovoDo-Bold"/>
                </a:rPr>
                <a:t>P340/330 TWR/SFF</a:t>
              </a:r>
            </a:p>
            <a:p>
              <a:r>
                <a:rPr lang="en-US" altLang="zh-CN" sz="1400">
                  <a:cs typeface="Arial"/>
                </a:rPr>
                <a:t>Workstation Power, Desktop Price</a:t>
              </a:r>
            </a:p>
          </p:txBody>
        </p:sp>
      </p:grpSp>
      <p:sp>
        <p:nvSpPr>
          <p:cNvPr id="21" name="TextBox 12"/>
          <p:cNvSpPr txBox="1">
            <a:spLocks noChangeArrowheads="1"/>
          </p:cNvSpPr>
          <p:nvPr/>
        </p:nvSpPr>
        <p:spPr bwMode="auto">
          <a:xfrm>
            <a:off x="3149019" y="1446586"/>
            <a:ext cx="1415637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800" b="1">
                <a:solidFill>
                  <a:schemeClr val="accent1"/>
                </a:solidFill>
                <a:cs typeface="LenovoDo-Bold"/>
              </a:rPr>
              <a:t>P520c</a:t>
            </a:r>
          </a:p>
          <a:p>
            <a:pPr algn="r"/>
            <a:r>
              <a:rPr lang="en-US" sz="1600">
                <a:cs typeface="Arial"/>
              </a:rPr>
              <a:t>Affordable Performance</a:t>
            </a:r>
          </a:p>
        </p:txBody>
      </p: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242001" y="1433779"/>
            <a:ext cx="1415637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800" b="1">
                <a:solidFill>
                  <a:schemeClr val="accent1"/>
                </a:solidFill>
                <a:cs typeface="LenovoDo-Bold"/>
              </a:rPr>
              <a:t>P340/330 Tiny</a:t>
            </a:r>
          </a:p>
          <a:p>
            <a:pPr algn="r"/>
            <a:r>
              <a:rPr lang="en-US" sz="1400">
                <a:cs typeface="Arial"/>
              </a:rPr>
              <a:t>World’s Smallest Workstation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51484" y="228604"/>
            <a:ext cx="6737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87"/>
            <a:r>
              <a:rPr lang="en-US" sz="2400">
                <a:solidFill>
                  <a:srgbClr val="FFFFFF"/>
                </a:solidFill>
                <a:ea typeface="Arial" charset="0"/>
                <a:cs typeface="Arial" charset="0"/>
              </a:rPr>
              <a:t>LENOVO TOPSELLER </a:t>
            </a:r>
          </a:p>
          <a:p>
            <a:pPr defTabSz="1218987"/>
            <a:r>
              <a:rPr lang="en-US" sz="2400" err="1">
                <a:solidFill>
                  <a:srgbClr val="FFFFFF"/>
                </a:solidFill>
                <a:ea typeface="Arial" charset="0"/>
                <a:cs typeface="Arial" charset="0"/>
              </a:rPr>
              <a:t>ThinkStation</a:t>
            </a:r>
            <a:r>
              <a:rPr lang="en-US" sz="2400">
                <a:solidFill>
                  <a:srgbClr val="FFFFFF"/>
                </a:solidFill>
                <a:ea typeface="Arial" charset="0"/>
                <a:cs typeface="Arial" charset="0"/>
              </a:rPr>
              <a:t> Workstations</a:t>
            </a:r>
          </a:p>
        </p:txBody>
      </p:sp>
      <p:pic>
        <p:nvPicPr>
          <p:cNvPr id="33" name="Picture 32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28264" y="253105"/>
            <a:ext cx="771096" cy="771097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1051482" y="1032991"/>
            <a:ext cx="7104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>
                <a:solidFill>
                  <a:prstClr val="white"/>
                </a:solidFill>
                <a:ea typeface="Arial" charset="0"/>
                <a:cs typeface="Arial" charset="0"/>
              </a:rPr>
              <a:t>[  1 OF 5 ]</a:t>
            </a:r>
            <a:endParaRPr lang="en-US" sz="900" b="1">
              <a:ea typeface="Arial" charset="0"/>
              <a:cs typeface="Arial" charset="0"/>
            </a:endParaRPr>
          </a:p>
        </p:txBody>
      </p:sp>
      <p:sp>
        <p:nvSpPr>
          <p:cNvPr id="36" name="TextBox 12">
            <a:extLst>
              <a:ext uri="{FF2B5EF4-FFF2-40B4-BE49-F238E27FC236}">
                <a16:creationId xmlns:a16="http://schemas.microsoft.com/office/drawing/2014/main" id="{B15E62E2-9D67-46FB-87FA-166BF1F0C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8093" y="1437261"/>
            <a:ext cx="15611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800" b="1">
                <a:solidFill>
                  <a:schemeClr val="accent1"/>
                </a:solidFill>
                <a:cs typeface="LenovoDo-Bold"/>
              </a:rPr>
              <a:t>P620</a:t>
            </a:r>
          </a:p>
          <a:p>
            <a:r>
              <a:rPr lang="en-US" sz="1400">
                <a:cs typeface="Arial"/>
              </a:rPr>
              <a:t>AMD </a:t>
            </a:r>
            <a:r>
              <a:rPr lang="en-US" sz="1400" err="1">
                <a:cs typeface="Arial"/>
              </a:rPr>
              <a:t>Threadripper</a:t>
            </a:r>
            <a:r>
              <a:rPr lang="en-US" sz="1400">
                <a:cs typeface="Arial"/>
              </a:rPr>
              <a:t> </a:t>
            </a:r>
          </a:p>
          <a:p>
            <a:r>
              <a:rPr lang="en-US" sz="1400">
                <a:cs typeface="Arial"/>
              </a:rPr>
              <a:t>Pro</a:t>
            </a:r>
          </a:p>
        </p:txBody>
      </p:sp>
      <p:pic>
        <p:nvPicPr>
          <p:cNvPr id="7" name="Picture 6" descr="A picture containing text, computer, electronics&#10;&#10;Description automatically generated">
            <a:extLst>
              <a:ext uri="{FF2B5EF4-FFF2-40B4-BE49-F238E27FC236}">
                <a16:creationId xmlns:a16="http://schemas.microsoft.com/office/drawing/2014/main" id="{2D517A6F-4201-490A-8EB0-AD93F89EE98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597" y="2367213"/>
            <a:ext cx="11275617" cy="427721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5B1D401-44AC-40D6-8A3F-EEFFF520984E}"/>
              </a:ext>
            </a:extLst>
          </p:cNvPr>
          <p:cNvCxnSpPr/>
          <p:nvPr/>
        </p:nvCxnSpPr>
        <p:spPr>
          <a:xfrm>
            <a:off x="1116486" y="2767949"/>
            <a:ext cx="0" cy="155703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21EB4E6-C00B-40DA-8684-1613C3665CF8}"/>
              </a:ext>
            </a:extLst>
          </p:cNvPr>
          <p:cNvCxnSpPr>
            <a:cxnSpLocks/>
          </p:cNvCxnSpPr>
          <p:nvPr/>
        </p:nvCxnSpPr>
        <p:spPr>
          <a:xfrm>
            <a:off x="922110" y="4324983"/>
            <a:ext cx="38875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8C2E0A1-9A00-4EB6-84FF-2505790F6A46}"/>
              </a:ext>
            </a:extLst>
          </p:cNvPr>
          <p:cNvCxnSpPr>
            <a:cxnSpLocks/>
          </p:cNvCxnSpPr>
          <p:nvPr/>
        </p:nvCxnSpPr>
        <p:spPr>
          <a:xfrm>
            <a:off x="2447638" y="2553968"/>
            <a:ext cx="0" cy="69570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3DEF7A2-6FAF-45AB-B2D0-EF81F2277365}"/>
              </a:ext>
            </a:extLst>
          </p:cNvPr>
          <p:cNvCxnSpPr>
            <a:cxnSpLocks/>
          </p:cNvCxnSpPr>
          <p:nvPr/>
        </p:nvCxnSpPr>
        <p:spPr>
          <a:xfrm>
            <a:off x="1761933" y="3249674"/>
            <a:ext cx="144063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B00A917-1796-462B-8839-89CF85A46026}"/>
              </a:ext>
            </a:extLst>
          </p:cNvPr>
          <p:cNvCxnSpPr>
            <a:cxnSpLocks/>
          </p:cNvCxnSpPr>
          <p:nvPr/>
        </p:nvCxnSpPr>
        <p:spPr>
          <a:xfrm>
            <a:off x="4043144" y="2311062"/>
            <a:ext cx="0" cy="79342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975D14B-334A-414D-ABA1-2B5534205DB8}"/>
              </a:ext>
            </a:extLst>
          </p:cNvPr>
          <p:cNvCxnSpPr>
            <a:cxnSpLocks/>
          </p:cNvCxnSpPr>
          <p:nvPr/>
        </p:nvCxnSpPr>
        <p:spPr>
          <a:xfrm>
            <a:off x="3537440" y="3104483"/>
            <a:ext cx="962071" cy="576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D65302D-B1D1-425B-A79D-C35CBB89BEC9}"/>
              </a:ext>
            </a:extLst>
          </p:cNvPr>
          <p:cNvCxnSpPr>
            <a:cxnSpLocks/>
          </p:cNvCxnSpPr>
          <p:nvPr/>
        </p:nvCxnSpPr>
        <p:spPr>
          <a:xfrm>
            <a:off x="5317959" y="2260273"/>
            <a:ext cx="0" cy="50767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389E7EF-5F34-478F-AA4D-469D5781A277}"/>
              </a:ext>
            </a:extLst>
          </p:cNvPr>
          <p:cNvCxnSpPr>
            <a:cxnSpLocks/>
          </p:cNvCxnSpPr>
          <p:nvPr/>
        </p:nvCxnSpPr>
        <p:spPr>
          <a:xfrm>
            <a:off x="4794920" y="2767949"/>
            <a:ext cx="962071" cy="576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2814758-F7B2-415A-A7B9-D35407F153C5}"/>
              </a:ext>
            </a:extLst>
          </p:cNvPr>
          <p:cNvCxnSpPr>
            <a:cxnSpLocks/>
          </p:cNvCxnSpPr>
          <p:nvPr/>
        </p:nvCxnSpPr>
        <p:spPr>
          <a:xfrm>
            <a:off x="6618458" y="2260273"/>
            <a:ext cx="0" cy="50767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3E2A77F-AF8F-4F02-96DD-8382988800C1}"/>
              </a:ext>
            </a:extLst>
          </p:cNvPr>
          <p:cNvCxnSpPr>
            <a:cxnSpLocks/>
          </p:cNvCxnSpPr>
          <p:nvPr/>
        </p:nvCxnSpPr>
        <p:spPr>
          <a:xfrm>
            <a:off x="6095419" y="2767949"/>
            <a:ext cx="962071" cy="576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4EF21BA-9DD9-45F2-B93A-3AB091CB75D3}"/>
              </a:ext>
            </a:extLst>
          </p:cNvPr>
          <p:cNvCxnSpPr>
            <a:cxnSpLocks/>
          </p:cNvCxnSpPr>
          <p:nvPr/>
        </p:nvCxnSpPr>
        <p:spPr>
          <a:xfrm>
            <a:off x="7700330" y="2443008"/>
            <a:ext cx="0" cy="50767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5B9ED9C-3356-4B00-A126-288A98A1EF49}"/>
              </a:ext>
            </a:extLst>
          </p:cNvPr>
          <p:cNvCxnSpPr>
            <a:cxnSpLocks/>
          </p:cNvCxnSpPr>
          <p:nvPr/>
        </p:nvCxnSpPr>
        <p:spPr>
          <a:xfrm>
            <a:off x="7177291" y="2950684"/>
            <a:ext cx="83562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43589A7-8A62-4A50-BB1D-D53DDD76EC52}"/>
              </a:ext>
            </a:extLst>
          </p:cNvPr>
          <p:cNvCxnSpPr>
            <a:cxnSpLocks/>
          </p:cNvCxnSpPr>
          <p:nvPr/>
        </p:nvCxnSpPr>
        <p:spPr>
          <a:xfrm>
            <a:off x="8823467" y="2449443"/>
            <a:ext cx="0" cy="50767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E04D905-979F-44F7-A445-E5223B085F0A}"/>
              </a:ext>
            </a:extLst>
          </p:cNvPr>
          <p:cNvCxnSpPr>
            <a:cxnSpLocks/>
          </p:cNvCxnSpPr>
          <p:nvPr/>
        </p:nvCxnSpPr>
        <p:spPr>
          <a:xfrm>
            <a:off x="8300428" y="2957119"/>
            <a:ext cx="83562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993638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51482" y="228600"/>
            <a:ext cx="5175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r>
              <a:rPr lang="en-US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ThinkStation</a:t>
            </a:r>
            <a:r>
              <a: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Workstations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51482" y="1032991"/>
            <a:ext cx="74251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2 OF 5  ]</a:t>
            </a:r>
            <a:endParaRPr lang="en-US" sz="900" b="1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59111" y="172075"/>
            <a:ext cx="2795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  <a:endParaRPr lang="en-US" sz="90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28262" y="253101"/>
            <a:ext cx="771097" cy="771097"/>
          </a:xfrm>
          <a:prstGeom prst="rect">
            <a:avLst/>
          </a:prstGeom>
        </p:spPr>
      </p:pic>
      <p:pic>
        <p:nvPicPr>
          <p:cNvPr id="7" name="Picture 2" descr="images">
            <a:extLst>
              <a:ext uri="{FF2B5EF4-FFF2-40B4-BE49-F238E27FC236}">
                <a16:creationId xmlns:a16="http://schemas.microsoft.com/office/drawing/2014/main" id="{456D7047-D599-4EB1-B3FA-B4AFC0B37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36948" y="1374351"/>
            <a:ext cx="1654418" cy="99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9603756" y="2424127"/>
            <a:ext cx="183887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>
                <a:latin typeface="Arial"/>
                <a:cs typeface="Arial"/>
              </a:rPr>
              <a:t>World’s Smallest Workstation</a:t>
            </a:r>
          </a:p>
          <a:p>
            <a:pPr algn="ctr"/>
            <a:r>
              <a:rPr lang="en-US" sz="1200">
                <a:latin typeface="Arial"/>
                <a:cs typeface="Arial"/>
              </a:rPr>
              <a:t>Big Performance &amp; Reliability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FAB954E8-7BC0-4EBD-A55B-80A0606F87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4495600"/>
              </p:ext>
            </p:extLst>
          </p:nvPr>
        </p:nvGraphicFramePr>
        <p:xfrm>
          <a:off x="645509" y="1374351"/>
          <a:ext cx="8905545" cy="2406242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338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5775">
                  <a:extLst>
                    <a:ext uri="{9D8B030D-6E8A-4147-A177-3AD203B41FA5}">
                      <a16:colId xmlns:a16="http://schemas.microsoft.com/office/drawing/2014/main" val="1892455309"/>
                    </a:ext>
                  </a:extLst>
                </a:gridCol>
                <a:gridCol w="955775">
                  <a:extLst>
                    <a:ext uri="{9D8B030D-6E8A-4147-A177-3AD203B41FA5}">
                      <a16:colId xmlns:a16="http://schemas.microsoft.com/office/drawing/2014/main" val="4278864956"/>
                    </a:ext>
                  </a:extLst>
                </a:gridCol>
                <a:gridCol w="955775">
                  <a:extLst>
                    <a:ext uri="{9D8B030D-6E8A-4147-A177-3AD203B41FA5}">
                      <a16:colId xmlns:a16="http://schemas.microsoft.com/office/drawing/2014/main" val="509605398"/>
                    </a:ext>
                  </a:extLst>
                </a:gridCol>
                <a:gridCol w="966398">
                  <a:extLst>
                    <a:ext uri="{9D8B030D-6E8A-4147-A177-3AD203B41FA5}">
                      <a16:colId xmlns:a16="http://schemas.microsoft.com/office/drawing/2014/main" val="3343179086"/>
                    </a:ext>
                  </a:extLst>
                </a:gridCol>
                <a:gridCol w="946700">
                  <a:extLst>
                    <a:ext uri="{9D8B030D-6E8A-4147-A177-3AD203B41FA5}">
                      <a16:colId xmlns:a16="http://schemas.microsoft.com/office/drawing/2014/main" val="2825934981"/>
                    </a:ext>
                  </a:extLst>
                </a:gridCol>
                <a:gridCol w="946700">
                  <a:extLst>
                    <a:ext uri="{9D8B030D-6E8A-4147-A177-3AD203B41FA5}">
                      <a16:colId xmlns:a16="http://schemas.microsoft.com/office/drawing/2014/main" val="2627338337"/>
                    </a:ext>
                  </a:extLst>
                </a:gridCol>
                <a:gridCol w="946700">
                  <a:extLst>
                    <a:ext uri="{9D8B030D-6E8A-4147-A177-3AD203B41FA5}">
                      <a16:colId xmlns:a16="http://schemas.microsoft.com/office/drawing/2014/main" val="781528137"/>
                    </a:ext>
                  </a:extLst>
                </a:gridCol>
                <a:gridCol w="946700">
                  <a:extLst>
                    <a:ext uri="{9D8B030D-6E8A-4147-A177-3AD203B41FA5}">
                      <a16:colId xmlns:a16="http://schemas.microsoft.com/office/drawing/2014/main" val="3473316642"/>
                    </a:ext>
                  </a:extLst>
                </a:gridCol>
                <a:gridCol w="946700">
                  <a:extLst>
                    <a:ext uri="{9D8B030D-6E8A-4147-A177-3AD203B41FA5}">
                      <a16:colId xmlns:a16="http://schemas.microsoft.com/office/drawing/2014/main" val="2504269380"/>
                    </a:ext>
                  </a:extLst>
                </a:gridCol>
              </a:tblGrid>
              <a:tr h="242609">
                <a:tc rowSpan="10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P340</a:t>
                      </a:r>
                      <a:r>
                        <a:rPr lang="en-US" sz="1400" b="1" baseline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 Tiny</a:t>
                      </a:r>
                      <a:endParaRPr lang="en-US" sz="14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$1,039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$1,099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$1,379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$1,579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$1,589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$1,599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$1,789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$1,799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$1,989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2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$25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$25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$25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$45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$45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$25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$45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$45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$45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609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i="0" u="none" strike="noStrike" baseline="0">
                          <a:latin typeface="+mn-lt"/>
                        </a:rPr>
                        <a:t>30DF001CUS</a:t>
                      </a:r>
                      <a:endParaRPr lang="hr-HR" sz="800" b="1" i="0" u="none" strike="noStrike" baseline="0"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i="0" u="none" strike="noStrike" baseline="0">
                          <a:latin typeface="+mn-lt"/>
                        </a:rPr>
                        <a:t>30DF0019US</a:t>
                      </a:r>
                      <a:endParaRPr lang="hr-HR" sz="800" b="1" i="0" u="none" strike="noStrike" baseline="0"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i="0" u="none" strike="noStrike" baseline="0">
                          <a:latin typeface="+mn-lt"/>
                        </a:rPr>
                        <a:t>30DF001UUS</a:t>
                      </a:r>
                      <a:endParaRPr lang="hr-HR" sz="800" b="1" i="0" u="none" strike="noStrike" baseline="0"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i="0" u="none" strike="noStrike" baseline="0">
                          <a:latin typeface="+mn-lt"/>
                        </a:rPr>
                        <a:t>30DF001KUS</a:t>
                      </a:r>
                      <a:endParaRPr lang="hr-HR" sz="800" b="1" i="0" u="none" strike="noStrike" baseline="0"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i="0" u="none" strike="noStrike" baseline="0">
                          <a:latin typeface="+mn-lt"/>
                        </a:rPr>
                        <a:t>30DF0021US</a:t>
                      </a:r>
                      <a:endParaRPr lang="hr-HR" sz="800" b="1" i="0" u="none" strike="noStrike" baseline="0"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i="0" u="none" strike="noStrike" baseline="0">
                          <a:latin typeface="+mn-lt"/>
                        </a:rPr>
                        <a:t>30DF001VUS</a:t>
                      </a:r>
                      <a:endParaRPr lang="hr-HR" sz="800" b="1" i="0" u="none" strike="noStrike" baseline="0"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i="0" u="none" strike="noStrike" baseline="0">
                          <a:latin typeface="+mn-lt"/>
                        </a:rPr>
                        <a:t>30DF001LUS</a:t>
                      </a:r>
                      <a:endParaRPr lang="hr-HR" sz="800" b="1" i="0" u="none" strike="noStrike" baseline="0"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i="0" u="none" strike="noStrike" baseline="0">
                          <a:latin typeface="+mn-lt"/>
                        </a:rPr>
                        <a:t>30DF001SUS</a:t>
                      </a:r>
                      <a:endParaRPr lang="hr-HR" sz="800" b="1" i="0" u="none" strike="noStrike" baseline="0"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i="0" u="none" strike="noStrike" baseline="0">
                          <a:latin typeface="+mn-lt"/>
                        </a:rPr>
                        <a:t>30DF001NUS</a:t>
                      </a:r>
                      <a:endParaRPr lang="hr-HR" sz="800" b="1" i="0" u="none" strike="noStrike" baseline="0">
                        <a:latin typeface="+mn-lt"/>
                      </a:endParaRP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40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Core i5-10500T  6C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Core i5-10500T  6C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Core i7-10700T  8C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Core i7-10700T  8C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Core i7-10700T  8C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Core i9-10900T  10C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Core i7-10700T  8C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Core i9-10900T  10C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Core i9-10900T  10C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240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16GB non-ECC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16GB non-ECC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16GB non-ECC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16GB non-ECC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32GB non-ECC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16GB non-ECC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32GB non-ECC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16GB non-ECC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32GB non-ECC 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34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256GB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 charset="0"/>
                        </a:rPr>
                        <a:t>PCIe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1TB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1TB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1TB PCIe SSD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91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Intel UHD Graphics 630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NVIDIA </a:t>
                      </a:r>
                      <a:r>
                        <a:rPr kumimoji="0" lang="en-US" sz="8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Quadro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P620</a:t>
                      </a:r>
                      <a:endParaRPr kumimoji="0" lang="en-US" sz="7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NVIDIA </a:t>
                      </a:r>
                      <a:r>
                        <a:rPr kumimoji="0" lang="en-US" sz="8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Quadro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P620</a:t>
                      </a:r>
                      <a:endParaRPr kumimoji="0" lang="en-US" sz="7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NVIDIA </a:t>
                      </a:r>
                      <a:r>
                        <a:rPr kumimoji="0" lang="en-US" sz="8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Quadro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P1000</a:t>
                      </a:r>
                      <a:endParaRPr kumimoji="0" lang="en-US" sz="7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NVIDIA </a:t>
                      </a:r>
                      <a:r>
                        <a:rPr kumimoji="0" lang="en-US" sz="8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Quadro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P620</a:t>
                      </a:r>
                      <a:endParaRPr kumimoji="0" lang="en-US" sz="7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NVIDIA </a:t>
                      </a:r>
                      <a:r>
                        <a:rPr kumimoji="0" lang="en-US" sz="8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Quadro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P620</a:t>
                      </a:r>
                      <a:endParaRPr kumimoji="0" lang="en-US" sz="7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NVIDIA </a:t>
                      </a:r>
                      <a:r>
                        <a:rPr kumimoji="0" lang="en-US" sz="8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Quadro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P1000</a:t>
                      </a:r>
                      <a:endParaRPr kumimoji="0" lang="en-US" sz="7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NVIDIA </a:t>
                      </a:r>
                      <a:r>
                        <a:rPr kumimoji="0" lang="en-US" sz="8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Quadro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P1000</a:t>
                      </a:r>
                      <a:endParaRPr kumimoji="0" lang="en-US" sz="7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NVIDIA </a:t>
                      </a:r>
                      <a:r>
                        <a:rPr kumimoji="0" lang="en-US" sz="8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Quadro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P1000</a:t>
                      </a:r>
                      <a:endParaRPr kumimoji="0" lang="en-US" sz="7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63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320635"/>
                  </a:ext>
                </a:extLst>
              </a:tr>
              <a:tr h="2663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Win 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10 Pro</a:t>
                      </a:r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Win 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10 Pro</a:t>
                      </a:r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Win 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10 Pro</a:t>
                      </a:r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Win 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10 Pro</a:t>
                      </a:r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Win 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10 Pro</a:t>
                      </a:r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Win 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10 Pro</a:t>
                      </a:r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Win 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10 Pro</a:t>
                      </a:r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Win 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10 Pro</a:t>
                      </a:r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Win 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10 Pro</a:t>
                      </a:r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7269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latin typeface="+mn-lt"/>
                        </a:rPr>
                        <a:t>3 Year Onsite 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latin typeface="+mn-lt"/>
                        </a:rPr>
                        <a:t>3 Year Onsite 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latin typeface="+mn-lt"/>
                        </a:rPr>
                        <a:t>3 Year Onsite 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latin typeface="+mn-lt"/>
                        </a:rPr>
                        <a:t>3 Year Onsite 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latin typeface="+mn-lt"/>
                        </a:rPr>
                        <a:t>3 Year Onsite 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latin typeface="+mn-lt"/>
                        </a:rPr>
                        <a:t>3 Year Onsite 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latin typeface="+mn-lt"/>
                        </a:rPr>
                        <a:t>3 Year Onsite 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latin typeface="+mn-lt"/>
                        </a:rPr>
                        <a:t>3 Year Onsite 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latin typeface="+mn-lt"/>
                        </a:rPr>
                        <a:t>3 Year Onsite 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4D24F8B5-DAB7-4151-962D-7EBC841DED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141318"/>
              </p:ext>
            </p:extLst>
          </p:nvPr>
        </p:nvGraphicFramePr>
        <p:xfrm>
          <a:off x="645510" y="3891122"/>
          <a:ext cx="10905429" cy="2362301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339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53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5335">
                  <a:extLst>
                    <a:ext uri="{9D8B030D-6E8A-4147-A177-3AD203B41FA5}">
                      <a16:colId xmlns:a16="http://schemas.microsoft.com/office/drawing/2014/main" val="975533660"/>
                    </a:ext>
                  </a:extLst>
                </a:gridCol>
                <a:gridCol w="965335">
                  <a:extLst>
                    <a:ext uri="{9D8B030D-6E8A-4147-A177-3AD203B41FA5}">
                      <a16:colId xmlns:a16="http://schemas.microsoft.com/office/drawing/2014/main" val="560431599"/>
                    </a:ext>
                  </a:extLst>
                </a:gridCol>
                <a:gridCol w="960000">
                  <a:extLst>
                    <a:ext uri="{9D8B030D-6E8A-4147-A177-3AD203B41FA5}">
                      <a16:colId xmlns:a16="http://schemas.microsoft.com/office/drawing/2014/main" val="3735846206"/>
                    </a:ext>
                  </a:extLst>
                </a:gridCol>
                <a:gridCol w="960000">
                  <a:extLst>
                    <a:ext uri="{9D8B030D-6E8A-4147-A177-3AD203B41FA5}">
                      <a16:colId xmlns:a16="http://schemas.microsoft.com/office/drawing/2014/main" val="3145942059"/>
                    </a:ext>
                  </a:extLst>
                </a:gridCol>
                <a:gridCol w="960000">
                  <a:extLst>
                    <a:ext uri="{9D8B030D-6E8A-4147-A177-3AD203B41FA5}">
                      <a16:colId xmlns:a16="http://schemas.microsoft.com/office/drawing/2014/main" val="509605398"/>
                    </a:ext>
                  </a:extLst>
                </a:gridCol>
                <a:gridCol w="970668">
                  <a:extLst>
                    <a:ext uri="{9D8B030D-6E8A-4147-A177-3AD203B41FA5}">
                      <a16:colId xmlns:a16="http://schemas.microsoft.com/office/drawing/2014/main" val="3516079598"/>
                    </a:ext>
                  </a:extLst>
                </a:gridCol>
                <a:gridCol w="890931">
                  <a:extLst>
                    <a:ext uri="{9D8B030D-6E8A-4147-A177-3AD203B41FA5}">
                      <a16:colId xmlns:a16="http://schemas.microsoft.com/office/drawing/2014/main" val="1596304663"/>
                    </a:ext>
                  </a:extLst>
                </a:gridCol>
                <a:gridCol w="97600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76003">
                  <a:extLst>
                    <a:ext uri="{9D8B030D-6E8A-4147-A177-3AD203B41FA5}">
                      <a16:colId xmlns:a16="http://schemas.microsoft.com/office/drawing/2014/main" val="3947248711"/>
                    </a:ext>
                  </a:extLst>
                </a:gridCol>
                <a:gridCol w="976003">
                  <a:extLst>
                    <a:ext uri="{9D8B030D-6E8A-4147-A177-3AD203B41FA5}">
                      <a16:colId xmlns:a16="http://schemas.microsoft.com/office/drawing/2014/main" val="356231281"/>
                    </a:ext>
                  </a:extLst>
                </a:gridCol>
              </a:tblGrid>
              <a:tr h="242609">
                <a:tc rowSpan="10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P340 SFF</a:t>
                      </a:r>
                      <a:endParaRPr lang="en-US" sz="14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$1,009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$1,169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$1,369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$1,529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$1,569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$1,569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$1,689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$1,769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$1,769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$1,889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$2,089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2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$75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$120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$150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$100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$20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$160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$180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$50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$100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$50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609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i="0" u="none" strike="noStrike" baseline="0">
                          <a:latin typeface="+mn-lt"/>
                        </a:rPr>
                        <a:t>30DK000RUS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i="0" u="none" strike="noStrike" baseline="0">
                          <a:latin typeface="+mn-lt"/>
                        </a:rPr>
                        <a:t>30DK000MUS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30DK003RUS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30DK003PUS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30DK003UUS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30DK003XUS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30DK003QUS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30DK0008US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30DK0041US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30DK003TUS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30DK0040US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40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Core i5-10500</a:t>
                      </a:r>
                    </a:p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6C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Core i5-10500</a:t>
                      </a:r>
                    </a:p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6C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Core i7-10700</a:t>
                      </a:r>
                    </a:p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8C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Core i7-10700  8C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Core i7-10700  8C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Core i9-10900  10C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Core i7-10700</a:t>
                      </a:r>
                    </a:p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8C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Xeon W-1250</a:t>
                      </a:r>
                    </a:p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6C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Core i9-10900  10C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Core i7-10700</a:t>
                      </a:r>
                    </a:p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8C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Core i9-10900  10C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24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8GB non-ECC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16GB non-ECC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16GB non-ECC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16GB non-ECC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32GB non-ECC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16GB non-ECC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16GB non-ECC 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16GB non-ECC 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32GB non-ECC 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32GB non-ECC 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32GB non-ECC 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605351"/>
                  </a:ext>
                </a:extLst>
              </a:tr>
              <a:tr h="22240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256GB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1TB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512GB PCIe SSD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512GB PCIe SSD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1TB PCIe SSD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1TB PCIe SSD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1TB PCIe SSD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34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Intel HD Graphics</a:t>
                      </a:r>
                    </a:p>
                    <a:p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Open to add graphics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Intel HD Graphics</a:t>
                      </a:r>
                    </a:p>
                    <a:p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Open to add graphics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Intel HD Graphics</a:t>
                      </a:r>
                    </a:p>
                    <a:p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Open to add graphics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NVIDIA </a:t>
                      </a:r>
                      <a:r>
                        <a:rPr kumimoji="0" lang="en-US" sz="8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Quadro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P620</a:t>
                      </a:r>
                      <a:endParaRPr kumimoji="0" lang="en-US" sz="7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Intel HD Graphics</a:t>
                      </a:r>
                    </a:p>
                    <a:p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Open to add graphics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Intel HD Graphics</a:t>
                      </a:r>
                    </a:p>
                    <a:p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Open to add graphics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NVIDIA </a:t>
                      </a:r>
                      <a:r>
                        <a:rPr kumimoji="0" lang="en-US" sz="8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Quadro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P1000</a:t>
                      </a:r>
                      <a:endParaRPr kumimoji="0" lang="en-US" sz="7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NVIDIA </a:t>
                      </a:r>
                      <a:r>
                        <a:rPr kumimoji="0" lang="en-US" sz="8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Quadro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P1000</a:t>
                      </a:r>
                      <a:endParaRPr kumimoji="0" lang="en-US" sz="7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Intel HD Graphics</a:t>
                      </a:r>
                    </a:p>
                    <a:p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Open to add graphics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NVIDIA Quadro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P1000</a:t>
                      </a:r>
                      <a:endParaRPr kumimoji="0" lang="en-US" sz="7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NVIDIA Quadro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P1000</a:t>
                      </a:r>
                      <a:endParaRPr kumimoji="0" lang="en-US" sz="7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91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63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Win 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10 Pro</a:t>
                      </a:r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Win 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10 Pro</a:t>
                      </a:r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Win 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10 Pro</a:t>
                      </a:r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Win 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10 Pro</a:t>
                      </a:r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Win 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10 Pro</a:t>
                      </a:r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Win 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10 Pro</a:t>
                      </a:r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Win 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10 Pro</a:t>
                      </a:r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Win 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10 Pro</a:t>
                      </a:r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Win 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10 Pro</a:t>
                      </a:r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Win 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10 Pro</a:t>
                      </a:r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Win 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10 Pro</a:t>
                      </a:r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7269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latin typeface="+mn-lt"/>
                        </a:rPr>
                        <a:t>3 Year Onsite 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latin typeface="+mn-lt"/>
                        </a:rPr>
                        <a:t>3 Year Onsite 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latin typeface="+mn-lt"/>
                        </a:rPr>
                        <a:t>3 Year Onsite 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latin typeface="+mn-lt"/>
                        </a:rPr>
                        <a:t>3 Year Onsite 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latin typeface="+mn-lt"/>
                        </a:rPr>
                        <a:t>3 Year Onsite 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latin typeface="+mn-lt"/>
                        </a:rPr>
                        <a:t>3 Year Onsite 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latin typeface="+mn-lt"/>
                        </a:rPr>
                        <a:t>3 Year Onsite 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latin typeface="+mn-lt"/>
                        </a:rPr>
                        <a:t>3 Year Onsite 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latin typeface="+mn-lt"/>
                        </a:rPr>
                        <a:t>3 Year Onsite 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latin typeface="+mn-lt"/>
                        </a:rPr>
                        <a:t>3 Year Onsite 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latin typeface="+mn-lt"/>
                        </a:rPr>
                        <a:t>3 Year Onsite 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7776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51482" y="228600"/>
            <a:ext cx="5175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r>
              <a:rPr lang="en-US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ThinkStation</a:t>
            </a:r>
            <a:r>
              <a: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Workstations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859111" y="172075"/>
            <a:ext cx="2795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  <a:endParaRPr lang="en-US" sz="90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28262" y="253101"/>
            <a:ext cx="771097" cy="7710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3FDA55-D666-4D0F-ADFD-5F0693D3AB68}"/>
              </a:ext>
            </a:extLst>
          </p:cNvPr>
          <p:cNvSpPr/>
          <p:nvPr/>
        </p:nvSpPr>
        <p:spPr>
          <a:xfrm>
            <a:off x="1051482" y="1032991"/>
            <a:ext cx="74251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3 OF 5  ]</a:t>
            </a:r>
            <a:endParaRPr lang="en-US" sz="900" b="1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685E215-2530-47D8-8AF6-48381E5EEC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6104321"/>
              </p:ext>
            </p:extLst>
          </p:nvPr>
        </p:nvGraphicFramePr>
        <p:xfrm>
          <a:off x="444940" y="1385390"/>
          <a:ext cx="8638769" cy="2362301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3245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20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2099">
                  <a:extLst>
                    <a:ext uri="{9D8B030D-6E8A-4147-A177-3AD203B41FA5}">
                      <a16:colId xmlns:a16="http://schemas.microsoft.com/office/drawing/2014/main" val="975533660"/>
                    </a:ext>
                  </a:extLst>
                </a:gridCol>
                <a:gridCol w="922099">
                  <a:extLst>
                    <a:ext uri="{9D8B030D-6E8A-4147-A177-3AD203B41FA5}">
                      <a16:colId xmlns:a16="http://schemas.microsoft.com/office/drawing/2014/main" val="560431599"/>
                    </a:ext>
                  </a:extLst>
                </a:gridCol>
                <a:gridCol w="917002">
                  <a:extLst>
                    <a:ext uri="{9D8B030D-6E8A-4147-A177-3AD203B41FA5}">
                      <a16:colId xmlns:a16="http://schemas.microsoft.com/office/drawing/2014/main" val="3735846206"/>
                    </a:ext>
                  </a:extLst>
                </a:gridCol>
                <a:gridCol w="917002">
                  <a:extLst>
                    <a:ext uri="{9D8B030D-6E8A-4147-A177-3AD203B41FA5}">
                      <a16:colId xmlns:a16="http://schemas.microsoft.com/office/drawing/2014/main" val="509605398"/>
                    </a:ext>
                  </a:extLst>
                </a:gridCol>
                <a:gridCol w="927194">
                  <a:extLst>
                    <a:ext uri="{9D8B030D-6E8A-4147-A177-3AD203B41FA5}">
                      <a16:colId xmlns:a16="http://schemas.microsoft.com/office/drawing/2014/main" val="3516079598"/>
                    </a:ext>
                  </a:extLst>
                </a:gridCol>
                <a:gridCol w="9220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22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32289">
                  <a:extLst>
                    <a:ext uri="{9D8B030D-6E8A-4147-A177-3AD203B41FA5}">
                      <a16:colId xmlns:a16="http://schemas.microsoft.com/office/drawing/2014/main" val="911848032"/>
                    </a:ext>
                  </a:extLst>
                </a:gridCol>
              </a:tblGrid>
              <a:tr h="242609">
                <a:tc rowSpan="10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P340 Tower</a:t>
                      </a:r>
                      <a:endParaRPr lang="en-US" sz="14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$1,109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$1,409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$1,499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$1,589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$1,709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$1,719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$1,899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$2,469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$4,149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2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$40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$150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$150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$140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$200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$100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$240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$290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$320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609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i="0" u="none" strike="noStrike" baseline="0">
                          <a:latin typeface="+mn-lt"/>
                        </a:rPr>
                        <a:t>30DH000NUS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i="0" u="none" strike="noStrike" baseline="0">
                          <a:latin typeface="+mn-lt"/>
                        </a:rPr>
                        <a:t>30DH00JAUS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30DH00JEUS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30DH00JCUS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30DH00J3US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30DH00JSUS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30DH00K5US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30DH00J8US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30DH00K4US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40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Core i5-10500</a:t>
                      </a:r>
                    </a:p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6C   500W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Core i7-10700</a:t>
                      </a:r>
                    </a:p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8C   500W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Core i7-10700K  8C   500W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Core i7-10700</a:t>
                      </a:r>
                    </a:p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8C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Core i7-10700  8C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Core i9-10900  10C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Core i9-10900K  10C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Core i7-10700  8C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Core i9-10900K  10C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24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16GB non-ECC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16GB non-ECC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16GB non-ECC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32GB non-ECC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16GB non-ECC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32GB non-ECC 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32GB non-ECC 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16GB non-ECC 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32GB non-ECC 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605351"/>
                  </a:ext>
                </a:extLst>
              </a:tr>
              <a:tr h="22240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1TB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512GB PCIe SSD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1TB PCIe SSD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512GB PCIe SSD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1TB PCIe SSD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34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Intel HD Graphics</a:t>
                      </a:r>
                    </a:p>
                    <a:p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Open to add graphics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Intel HD Graphics</a:t>
                      </a:r>
                    </a:p>
                    <a:p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Open to add graphics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Intel HD Graphics</a:t>
                      </a:r>
                    </a:p>
                    <a:p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Open to add graphics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Intel HD Graphics</a:t>
                      </a:r>
                    </a:p>
                    <a:p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Open to add graphics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NVIDIA </a:t>
                      </a:r>
                      <a:r>
                        <a:rPr kumimoji="0" lang="en-US" sz="8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Quadro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P1000</a:t>
                      </a:r>
                      <a:endParaRPr kumimoji="0" lang="en-US" sz="7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Intel HD Graphics</a:t>
                      </a:r>
                    </a:p>
                    <a:p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Open to add graphics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Intel HD Graphics</a:t>
                      </a:r>
                    </a:p>
                    <a:p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Open to add graphics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NVIDIA </a:t>
                      </a:r>
                      <a:r>
                        <a:rPr kumimoji="0" lang="en-US" sz="8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Quadro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RTX 4000</a:t>
                      </a:r>
                      <a:endParaRPr kumimoji="0" lang="en-US" sz="7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NVIDIA </a:t>
                      </a:r>
                      <a:r>
                        <a:rPr kumimoji="0" lang="en-US" sz="8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Quadro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RTX 5000</a:t>
                      </a:r>
                      <a:endParaRPr kumimoji="0" lang="en-US" sz="7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91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63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Win 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10 Pro</a:t>
                      </a:r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Win 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10 Pro</a:t>
                      </a:r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Win 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10 Pro</a:t>
                      </a:r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Win 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10 Pro</a:t>
                      </a:r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Win 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10 Pro</a:t>
                      </a:r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Win 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10 Pro</a:t>
                      </a:r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Win 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10 Pro</a:t>
                      </a:r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Win 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10 Pro</a:t>
                      </a:r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Win 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10 Pro</a:t>
                      </a:r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7269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latin typeface="+mn-lt"/>
                        </a:rPr>
                        <a:t>3 Year Onsite 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latin typeface="+mn-lt"/>
                        </a:rPr>
                        <a:t>3 Year Onsite 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latin typeface="+mn-lt"/>
                        </a:rPr>
                        <a:t>3 Year Onsite 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latin typeface="+mn-lt"/>
                        </a:rPr>
                        <a:t>3 Year Onsite 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latin typeface="+mn-lt"/>
                        </a:rPr>
                        <a:t>3 Year Onsite 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latin typeface="+mn-lt"/>
                        </a:rPr>
                        <a:t>3 Year Onsite 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latin typeface="+mn-lt"/>
                        </a:rPr>
                        <a:t>3 Year Onsite 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latin typeface="+mn-lt"/>
                        </a:rPr>
                        <a:t>3 Year Onsite 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latin typeface="+mn-lt"/>
                        </a:rPr>
                        <a:t>3 Year Onsite 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E11C5C6-ED18-4A7A-8EF3-AA202A90DE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927664"/>
              </p:ext>
            </p:extLst>
          </p:nvPr>
        </p:nvGraphicFramePr>
        <p:xfrm>
          <a:off x="425029" y="3907070"/>
          <a:ext cx="3172601" cy="2270232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3540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62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17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0511">
                  <a:extLst>
                    <a:ext uri="{9D8B030D-6E8A-4147-A177-3AD203B41FA5}">
                      <a16:colId xmlns:a16="http://schemas.microsoft.com/office/drawing/2014/main" val="458288713"/>
                    </a:ext>
                  </a:extLst>
                </a:gridCol>
              </a:tblGrid>
              <a:tr h="247770">
                <a:tc rowSpan="10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P520c  Workstation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$1,389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$1,609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$2,809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5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$80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$80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$80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7298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800" b="1" i="0" u="none" strike="noStrike" baseline="0">
                          <a:latin typeface="+mn-lt"/>
                        </a:rPr>
                        <a:t>30B</a:t>
                      </a:r>
                      <a:r>
                        <a:rPr lang="en-US" sz="800" b="1" i="0" u="none" strike="noStrike" baseline="0">
                          <a:latin typeface="+mn-lt"/>
                        </a:rPr>
                        <a:t>X00CVUS</a:t>
                      </a:r>
                      <a:endParaRPr lang="hr-HR" sz="800" b="1" i="0" u="none" strike="noStrike" baseline="0">
                        <a:latin typeface="+mn-lt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r-HR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30B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X00D2US</a:t>
                      </a:r>
                      <a:endParaRPr kumimoji="0" lang="hr-HR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r-HR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30B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X00D3US</a:t>
                      </a:r>
                      <a:endParaRPr kumimoji="0" lang="hr-HR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90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Xeon W-2223 </a:t>
                      </a:r>
                    </a:p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4 Cores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Xeon W-2225 </a:t>
                      </a:r>
                    </a:p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4 Cores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Xeon W-2225 </a:t>
                      </a:r>
                    </a:p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4 Cores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12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625W PSU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625W PSU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625W PSU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550823"/>
                  </a:ext>
                </a:extLst>
              </a:tr>
              <a:tr h="18124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16GB ECC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16GB ECC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32GB ECC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316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512GB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 charset="0"/>
                        </a:rPr>
                        <a:t>PCle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 SSD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512GB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 charset="0"/>
                        </a:rPr>
                        <a:t>PCle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1TB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 charset="0"/>
                        </a:rPr>
                        <a:t>PCle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31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Choose Graphics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Choose Graphics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NVIDIA Quadro RTX 4000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3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1513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3 Year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Premier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3 Year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Premier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3 Year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Premier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C7009AF-C3FE-49DF-A5D9-E369C0A380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5997432"/>
              </p:ext>
            </p:extLst>
          </p:nvPr>
        </p:nvGraphicFramePr>
        <p:xfrm>
          <a:off x="4945381" y="3907070"/>
          <a:ext cx="3222150" cy="2270232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3548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17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00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54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1961">
                <a:tc rowSpan="10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P520  Workstation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$1,709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$2,399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$2,979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2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$150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$150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$150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172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30BE00JAUS</a:t>
                      </a:r>
                      <a:endParaRPr kumimoji="0" lang="hr-HR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30BE00JCUS</a:t>
                      </a:r>
                      <a:endParaRPr kumimoji="0" lang="hr-HR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i="0" u="none" strike="noStrike" baseline="0">
                          <a:latin typeface="+mn-lt"/>
                        </a:rPr>
                        <a:t>30BE00J0US</a:t>
                      </a:r>
                      <a:endParaRPr lang="hr-HR" sz="800" b="1" i="0" u="none" strike="noStrike" baseline="0"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46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Xeon W-2225 </a:t>
                      </a:r>
                    </a:p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4 Cores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Xeon W-2245 </a:t>
                      </a:r>
                    </a:p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8 Cores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Xeon W-2235 </a:t>
                      </a:r>
                    </a:p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6 Cores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44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690W PSU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1000W PSU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690W PSU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917722"/>
                  </a:ext>
                </a:extLst>
              </a:tr>
              <a:tr h="19449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16GB ECC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32GB ECC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16GB ECC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36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512GB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 charset="0"/>
                        </a:rPr>
                        <a:t>PCle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1TB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 charset="0"/>
                        </a:rPr>
                        <a:t>PCle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512GB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 charset="0"/>
                        </a:rPr>
                        <a:t>PCle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36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Choose Graphics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Choose Graphics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NVIDIA Quadro RTX 4000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32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6243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3 Year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Premier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3 Year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Premier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3 Year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Premier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2" name="Picture 11" descr="A picture containing text, indoor, computer&#10;&#10;Description automatically generated">
            <a:extLst>
              <a:ext uri="{FF2B5EF4-FFF2-40B4-BE49-F238E27FC236}">
                <a16:creationId xmlns:a16="http://schemas.microsoft.com/office/drawing/2014/main" id="{6AEB66FF-7EAB-4918-892F-518468C33A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3244" y="3610985"/>
            <a:ext cx="3188672" cy="318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388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51482" y="228600"/>
            <a:ext cx="5175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r>
              <a:rPr lang="en-US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ThinkStation</a:t>
            </a:r>
            <a:r>
              <a: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Workstations</a:t>
            </a:r>
          </a:p>
        </p:txBody>
      </p:sp>
      <p:pic>
        <p:nvPicPr>
          <p:cNvPr id="10" name="Picture 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28262" y="253101"/>
            <a:ext cx="771097" cy="771097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4F6B2C9-AF7B-46A5-8964-0B8BECC006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6749467"/>
              </p:ext>
            </p:extLst>
          </p:nvPr>
        </p:nvGraphicFramePr>
        <p:xfrm>
          <a:off x="7410982" y="3860848"/>
          <a:ext cx="2193734" cy="2365031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882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2740">
                  <a:extLst>
                    <a:ext uri="{9D8B030D-6E8A-4147-A177-3AD203B41FA5}">
                      <a16:colId xmlns:a16="http://schemas.microsoft.com/office/drawing/2014/main" val="3713823696"/>
                    </a:ext>
                  </a:extLst>
                </a:gridCol>
                <a:gridCol w="952740">
                  <a:extLst>
                    <a:ext uri="{9D8B030D-6E8A-4147-A177-3AD203B41FA5}">
                      <a16:colId xmlns:a16="http://schemas.microsoft.com/office/drawing/2014/main" val="387219617"/>
                    </a:ext>
                  </a:extLst>
                </a:gridCol>
              </a:tblGrid>
              <a:tr h="210629">
                <a:tc rowSpan="11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P720   2P Workstation 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$2,549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$3,009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6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$145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$145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035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800" b="1" i="0" u="none" strike="noStrike" baseline="0">
                          <a:latin typeface="+mn-lt"/>
                        </a:rPr>
                        <a:t>30BA00</a:t>
                      </a:r>
                      <a:r>
                        <a:rPr lang="en-US" sz="800" b="1" i="0" u="none" strike="noStrike" baseline="0">
                          <a:latin typeface="+mn-lt"/>
                        </a:rPr>
                        <a:t>H7US</a:t>
                      </a:r>
                      <a:endParaRPr lang="hr-HR" sz="800" b="1" i="0" u="none" strike="noStrike" baseline="0"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800" b="1" i="0" u="none" strike="noStrike" baseline="0">
                          <a:latin typeface="+mn-lt"/>
                        </a:rPr>
                        <a:t>30BA00</a:t>
                      </a:r>
                      <a:r>
                        <a:rPr lang="en-US" sz="800" b="1" i="0" u="none" strike="noStrike" baseline="0">
                          <a:latin typeface="+mn-lt"/>
                        </a:rPr>
                        <a:t>HBUS</a:t>
                      </a:r>
                      <a:endParaRPr lang="hr-HR" sz="800" b="1" i="0" u="none" strike="noStrike" baseline="0"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14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1x Xeon Silver 4214R 12C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2x Xeon Silver 4210R 10C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16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1000W PSU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1000W PSU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985619"/>
                  </a:ext>
                </a:extLst>
              </a:tr>
              <a:tr h="19162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16GB ECC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32GB ECC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071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1TB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16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No ODD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No ODD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07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Choose Graphics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Choose Graphics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94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Win 10 Pro 64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Win 10 Pro 64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3050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3 Year </a:t>
                      </a: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Premier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3 Year </a:t>
                      </a: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Premier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34E9E639-78CC-4283-89DF-5657802D88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3941996"/>
              </p:ext>
            </p:extLst>
          </p:nvPr>
        </p:nvGraphicFramePr>
        <p:xfrm>
          <a:off x="9725361" y="3860848"/>
          <a:ext cx="2193734" cy="2365031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882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2740">
                  <a:extLst>
                    <a:ext uri="{9D8B030D-6E8A-4147-A177-3AD203B41FA5}">
                      <a16:colId xmlns:a16="http://schemas.microsoft.com/office/drawing/2014/main" val="3713823696"/>
                    </a:ext>
                  </a:extLst>
                </a:gridCol>
                <a:gridCol w="952740">
                  <a:extLst>
                    <a:ext uri="{9D8B030D-6E8A-4147-A177-3AD203B41FA5}">
                      <a16:colId xmlns:a16="http://schemas.microsoft.com/office/drawing/2014/main" val="387219617"/>
                    </a:ext>
                  </a:extLst>
                </a:gridCol>
              </a:tblGrid>
              <a:tr h="210629">
                <a:tc rowSpan="11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P920   2P Workstation 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$2,699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$3,269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6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$110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$110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035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800" b="1" i="0" u="none" strike="noStrike" baseline="0">
                          <a:latin typeface="+mn-lt"/>
                        </a:rPr>
                        <a:t>30B</a:t>
                      </a:r>
                      <a:r>
                        <a:rPr lang="en-US" sz="800" b="1" i="0" u="none" strike="noStrike" baseline="0">
                          <a:latin typeface="+mn-lt"/>
                        </a:rPr>
                        <a:t>C005QUS</a:t>
                      </a:r>
                      <a:endParaRPr lang="hr-HR" sz="800" b="1" i="0" u="none" strike="noStrike" baseline="0"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800" b="1" i="0" u="none" strike="noStrike" baseline="0">
                          <a:latin typeface="+mn-lt"/>
                        </a:rPr>
                        <a:t>30B</a:t>
                      </a:r>
                      <a:r>
                        <a:rPr lang="en-US" sz="800" b="1" i="0" u="none" strike="noStrike" baseline="0">
                          <a:latin typeface="+mn-lt"/>
                        </a:rPr>
                        <a:t>C005NUS</a:t>
                      </a:r>
                      <a:endParaRPr lang="hr-HR" sz="800" b="1" i="0" u="none" strike="noStrike" baseline="0"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14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1x Xeon Silver 4214R 12C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2x Xeon Silver 4210R 10C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16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1400W PSU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1400W PSU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985619"/>
                  </a:ext>
                </a:extLst>
              </a:tr>
              <a:tr h="19162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16GB ECC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32GB ECC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071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16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No ODD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No ODD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07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Choose Graphics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Choose Graphics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94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Win 10 Pro 64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Win 10 Pro 64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3050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3 Year </a:t>
                      </a: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Premier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3 Year </a:t>
                      </a: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Premier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4DCA569D-5E39-4ACC-ADF9-5FE17C52D0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3628264"/>
              </p:ext>
            </p:extLst>
          </p:nvPr>
        </p:nvGraphicFramePr>
        <p:xfrm>
          <a:off x="7916029" y="1356973"/>
          <a:ext cx="4003066" cy="2270232"/>
        </p:xfrm>
        <a:graphic>
          <a:graphicData uri="http://schemas.openxmlformats.org/drawingml/2006/table">
            <a:tbl>
              <a:tblPr firstRow="1">
                <a:effectLst>
                  <a:innerShdw blurRad="114300">
                    <a:prstClr val="black"/>
                  </a:innerShdw>
                </a:effectLst>
                <a:tableStyleId>{2D5ABB26-0587-4C30-8999-92F81FD0307C}</a:tableStyleId>
              </a:tblPr>
              <a:tblGrid>
                <a:gridCol w="343636">
                  <a:extLst>
                    <a:ext uri="{9D8B030D-6E8A-4147-A177-3AD203B41FA5}">
                      <a16:colId xmlns:a16="http://schemas.microsoft.com/office/drawing/2014/main" val="1689680222"/>
                    </a:ext>
                  </a:extLst>
                </a:gridCol>
                <a:gridCol w="928112">
                  <a:extLst>
                    <a:ext uri="{9D8B030D-6E8A-4147-A177-3AD203B41FA5}">
                      <a16:colId xmlns:a16="http://schemas.microsoft.com/office/drawing/2014/main" val="4131721084"/>
                    </a:ext>
                  </a:extLst>
                </a:gridCol>
                <a:gridCol w="923796">
                  <a:extLst>
                    <a:ext uri="{9D8B030D-6E8A-4147-A177-3AD203B41FA5}">
                      <a16:colId xmlns:a16="http://schemas.microsoft.com/office/drawing/2014/main" val="33035428"/>
                    </a:ext>
                  </a:extLst>
                </a:gridCol>
                <a:gridCol w="923796">
                  <a:extLst>
                    <a:ext uri="{9D8B030D-6E8A-4147-A177-3AD203B41FA5}">
                      <a16:colId xmlns:a16="http://schemas.microsoft.com/office/drawing/2014/main" val="3441647811"/>
                    </a:ext>
                  </a:extLst>
                </a:gridCol>
                <a:gridCol w="883726">
                  <a:extLst>
                    <a:ext uri="{9D8B030D-6E8A-4147-A177-3AD203B41FA5}">
                      <a16:colId xmlns:a16="http://schemas.microsoft.com/office/drawing/2014/main" val="2685871990"/>
                    </a:ext>
                  </a:extLst>
                </a:gridCol>
              </a:tblGrid>
              <a:tr h="247770">
                <a:tc rowSpan="10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P620  Workstation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$2,259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$2,859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$2,849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$3,979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2269921"/>
                  </a:ext>
                </a:extLst>
              </a:tr>
              <a:tr h="1415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$50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$50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$50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$50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29727"/>
                  </a:ext>
                </a:extLst>
              </a:tr>
              <a:tr h="197298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30E0003TUS</a:t>
                      </a:r>
                      <a:endParaRPr lang="hr-HR" sz="800" b="1" i="0" u="none" strike="noStrike" baseline="0">
                        <a:latin typeface="+mn-lt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30E00033US</a:t>
                      </a:r>
                      <a:endParaRPr kumimoji="0" lang="hr-HR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30E0005AUS</a:t>
                      </a:r>
                      <a:endParaRPr kumimoji="0" lang="hr-HR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30E0004TUS</a:t>
                      </a:r>
                      <a:endParaRPr kumimoji="0" lang="hr-HR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5775759"/>
                  </a:ext>
                </a:extLst>
              </a:tr>
              <a:tr h="33590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 err="1">
                          <a:effectLst/>
                        </a:rPr>
                        <a:t>Threadripper</a:t>
                      </a:r>
                      <a:r>
                        <a:rPr lang="en-US" sz="800" u="none" strike="noStrike">
                          <a:effectLst/>
                        </a:rPr>
                        <a:t> Pro 3945WX 12 cores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 err="1">
                          <a:effectLst/>
                        </a:rPr>
                        <a:t>Threadripper</a:t>
                      </a:r>
                      <a:r>
                        <a:rPr lang="en-US" sz="800" u="none" strike="noStrike">
                          <a:effectLst/>
                        </a:rPr>
                        <a:t> Pro 3955WX 16 cores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 err="1">
                          <a:effectLst/>
                        </a:rPr>
                        <a:t>Threadripper</a:t>
                      </a:r>
                      <a:r>
                        <a:rPr lang="en-US" sz="800" u="none" strike="noStrike">
                          <a:effectLst/>
                        </a:rPr>
                        <a:t> Pro 3945WX 12 cores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 err="1">
                          <a:effectLst/>
                        </a:rPr>
                        <a:t>Threadripper</a:t>
                      </a:r>
                      <a:r>
                        <a:rPr lang="en-US" sz="800" u="none" strike="noStrike">
                          <a:effectLst/>
                        </a:rPr>
                        <a:t> Pro 3955WX 16 cores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469887"/>
                  </a:ext>
                </a:extLst>
              </a:tr>
              <a:tr h="1812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1000W PSU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1000W PSU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1000W PSU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1000W PSU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3115231"/>
                  </a:ext>
                </a:extLst>
              </a:tr>
              <a:tr h="18124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16GB ECC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16GB ECC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32GB ECC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32GB ECC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971911"/>
                  </a:ext>
                </a:extLst>
              </a:tr>
              <a:tr h="28316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512GB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 charset="0"/>
                        </a:rPr>
                        <a:t>PCle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 Gen3 SSD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512GB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 charset="0"/>
                        </a:rPr>
                        <a:t>PCle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 Gen3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512GB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 charset="0"/>
                        </a:rPr>
                        <a:t>PCle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 Gen3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512GB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 charset="0"/>
                        </a:rPr>
                        <a:t>PCle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 Gen3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899306"/>
                  </a:ext>
                </a:extLst>
              </a:tr>
              <a:tr h="2831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Choose Graphics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Choose Graphics</a:t>
                      </a:r>
                    </a:p>
                    <a:p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NVIDIA Quadro P2200 5GB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NVIDIA Quadro RTX 4000 8GB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2014707"/>
                  </a:ext>
                </a:extLst>
              </a:tr>
              <a:tr h="2173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2268932"/>
                  </a:ext>
                </a:extLst>
              </a:tr>
              <a:tr h="201513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3 Year </a:t>
                      </a: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Premier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 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3 Year </a:t>
                      </a: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Premier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 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3 Year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Premier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3 Year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Premier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94394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1DC27D01-C183-49EA-868A-B3381968F2C5}"/>
              </a:ext>
            </a:extLst>
          </p:cNvPr>
          <p:cNvSpPr txBox="1"/>
          <p:nvPr/>
        </p:nvSpPr>
        <p:spPr>
          <a:xfrm>
            <a:off x="6765141" y="1676481"/>
            <a:ext cx="12916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While supplies last on these models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E3F68A5-8A95-4C5F-ACFE-E5D44A121561}"/>
              </a:ext>
            </a:extLst>
          </p:cNvPr>
          <p:cNvSpPr/>
          <p:nvPr/>
        </p:nvSpPr>
        <p:spPr>
          <a:xfrm>
            <a:off x="983336" y="1069164"/>
            <a:ext cx="710451" cy="2308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4 OF 5 ]</a:t>
            </a:r>
            <a:endParaRPr lang="en-US" sz="900" b="1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8D41B1B-D243-4D36-B45A-021AF0177BAF}"/>
              </a:ext>
            </a:extLst>
          </p:cNvPr>
          <p:cNvSpPr/>
          <p:nvPr/>
        </p:nvSpPr>
        <p:spPr>
          <a:xfrm>
            <a:off x="228262" y="1388696"/>
            <a:ext cx="6416234" cy="247215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304">
              <a:buClr>
                <a:prstClr val="white">
                  <a:lumMod val="50000"/>
                </a:prstClr>
              </a:buClr>
              <a:defRPr/>
            </a:pPr>
            <a:r>
              <a:rPr lang="en-US" err="1">
                <a:latin typeface="Haettenschweiler" panose="020B0706040902060204" pitchFamily="34" charset="0"/>
                <a:cs typeface="Arial" panose="020B0604020202020204" pitchFamily="34" charset="0"/>
              </a:rPr>
              <a:t>ThinkStation</a:t>
            </a:r>
            <a:r>
              <a:rPr lang="en-US">
                <a:latin typeface="Haettenschweiler" panose="020B0706040902060204" pitchFamily="34" charset="0"/>
                <a:cs typeface="Arial" panose="020B0604020202020204" pitchFamily="34" charset="0"/>
              </a:rPr>
              <a:t> </a:t>
            </a:r>
            <a:r>
              <a:rPr lang="en-US">
                <a:solidFill>
                  <a:srgbClr val="FF0000"/>
                </a:solidFill>
                <a:latin typeface="Haettenschweiler" panose="020B0706040902060204" pitchFamily="34" charset="0"/>
                <a:cs typeface="Arial" panose="020B0604020202020204" pitchFamily="34" charset="0"/>
              </a:rPr>
              <a:t>P620</a:t>
            </a:r>
            <a:r>
              <a:rPr lang="en-US">
                <a:latin typeface="Haettenschweiler" panose="020B0706040902060204" pitchFamily="34" charset="0"/>
                <a:cs typeface="Arial" panose="020B0604020202020204" pitchFamily="34" charset="0"/>
              </a:rPr>
              <a:t> </a:t>
            </a: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600" b="1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913304">
              <a:buClr>
                <a:prstClr val="white">
                  <a:lumMod val="50000"/>
                </a:prstClr>
              </a:buClr>
              <a:defRPr/>
            </a:pPr>
            <a:r>
              <a:rPr lang="en-US" sz="1600" b="1" i="1">
                <a:latin typeface="Arial" panose="020B0604020202020204" pitchFamily="34" charset="0"/>
                <a:cs typeface="Arial" panose="020B0604020202020204" pitchFamily="34" charset="0"/>
              </a:rPr>
              <a:t>AMD </a:t>
            </a:r>
            <a:r>
              <a:rPr lang="en-US" sz="1600" b="1" i="1" err="1">
                <a:latin typeface="Arial" panose="020B0604020202020204" pitchFamily="34" charset="0"/>
                <a:cs typeface="Arial" panose="020B0604020202020204" pitchFamily="34" charset="0"/>
              </a:rPr>
              <a:t>Threadripper</a:t>
            </a:r>
            <a:r>
              <a:rPr lang="en-US" sz="1600" b="1" i="1">
                <a:latin typeface="Arial" panose="020B0604020202020204" pitchFamily="34" charset="0"/>
                <a:cs typeface="Arial" panose="020B0604020202020204" pitchFamily="34" charset="0"/>
              </a:rPr>
              <a:t> Pro </a:t>
            </a:r>
          </a:p>
          <a:p>
            <a:pPr defTabSz="913304">
              <a:buClr>
                <a:prstClr val="white">
                  <a:lumMod val="50000"/>
                </a:prstClr>
              </a:buClr>
              <a:defRPr/>
            </a:pPr>
            <a:endParaRPr lang="en-US" sz="7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defTabSz="913304">
              <a:lnSpc>
                <a:spcPct val="150000"/>
              </a:lnSpc>
              <a:buClr>
                <a:prstClr val="white">
                  <a:lumMod val="50000"/>
                </a:prstClr>
              </a:buClr>
              <a:buFont typeface="Wingdings" panose="05000000000000000000" pitchFamily="2" charset="2"/>
              <a:buChar char="§"/>
              <a:defRPr/>
            </a:pPr>
            <a:r>
              <a:rPr lang="en-US" sz="1000" i="1">
                <a:latin typeface="Arial" panose="020B0604020202020204" pitchFamily="34" charset="0"/>
                <a:cs typeface="Arial" panose="020B0604020202020204" pitchFamily="34" charset="0"/>
              </a:rPr>
              <a:t>Uniquely </a:t>
            </a:r>
            <a:r>
              <a:rPr lang="en-US" sz="1000" i="1" err="1">
                <a:latin typeface="Arial" panose="020B0604020202020204" pitchFamily="34" charset="0"/>
                <a:cs typeface="Arial" panose="020B0604020202020204" pitchFamily="34" charset="0"/>
              </a:rPr>
              <a:t>ThinkStation</a:t>
            </a:r>
            <a:r>
              <a:rPr lang="en-US" sz="1000" i="1">
                <a:latin typeface="Arial" panose="020B0604020202020204" pitchFamily="34" charset="0"/>
                <a:cs typeface="Arial" panose="020B0604020202020204" pitchFamily="34" charset="0"/>
              </a:rPr>
              <a:t>, best-of-breed pro performance for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780943" lvl="1" indent="-171450" defTabSz="913304">
              <a:lnSpc>
                <a:spcPct val="150000"/>
              </a:lnSpc>
              <a:buClr>
                <a:prstClr val="white">
                  <a:lumMod val="50000"/>
                </a:prstClr>
              </a:buClr>
              <a:buFont typeface="Wingdings" panose="05000000000000000000" pitchFamily="2" charset="2"/>
              <a:buChar char="§"/>
              <a:defRPr/>
            </a:pPr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Digital Artists</a:t>
            </a:r>
          </a:p>
          <a:p>
            <a:pPr marL="780943" lvl="1" indent="-171450" defTabSz="913304">
              <a:buClr>
                <a:prstClr val="white">
                  <a:lumMod val="50000"/>
                </a:prstClr>
              </a:buClr>
              <a:buFont typeface="Wingdings" panose="05000000000000000000" pitchFamily="2" charset="2"/>
              <a:buChar char="§"/>
              <a:defRPr/>
            </a:pPr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Engineers</a:t>
            </a:r>
          </a:p>
          <a:p>
            <a:pPr marL="780943" lvl="1" indent="-171450" defTabSz="913304">
              <a:buClr>
                <a:prstClr val="white">
                  <a:lumMod val="50000"/>
                </a:prstClr>
              </a:buClr>
              <a:buFont typeface="Wingdings" panose="05000000000000000000" pitchFamily="2" charset="2"/>
              <a:buChar char="§"/>
              <a:defRPr/>
            </a:pPr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Life Scientists</a:t>
            </a:r>
          </a:p>
          <a:p>
            <a:pPr marL="780943" lvl="1" indent="-171450" defTabSz="913304">
              <a:buClr>
                <a:prstClr val="white">
                  <a:lumMod val="50000"/>
                </a:prstClr>
              </a:buClr>
              <a:buFont typeface="Wingdings" panose="05000000000000000000" pitchFamily="2" charset="2"/>
              <a:buChar char="§"/>
              <a:defRPr/>
            </a:pPr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Software Developers</a:t>
            </a:r>
          </a:p>
          <a:p>
            <a:pPr marL="780943" lvl="1" indent="-171450" defTabSz="913304">
              <a:buClr>
                <a:prstClr val="white">
                  <a:lumMod val="50000"/>
                </a:prstClr>
              </a:buClr>
              <a:buFont typeface="Wingdings" panose="05000000000000000000" pitchFamily="2" charset="2"/>
              <a:buChar char="§"/>
              <a:defRPr/>
            </a:pPr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Data Specialists</a:t>
            </a:r>
          </a:p>
          <a:p>
            <a:pPr marL="171450" indent="-171450" defTabSz="913304">
              <a:lnSpc>
                <a:spcPct val="150000"/>
              </a:lnSpc>
              <a:buClr>
                <a:prstClr val="white">
                  <a:lumMod val="50000"/>
                </a:prstClr>
              </a:buClr>
              <a:buFont typeface="Wingdings" panose="05000000000000000000" pitchFamily="2" charset="2"/>
              <a:buChar char="§"/>
              <a:defRPr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Now available with latest PCIe Gen 4-optimized NVIDIA RTX Ampere graphics and fastest-available PCIe Gen 4 storage</a:t>
            </a:r>
          </a:p>
          <a:p>
            <a:pPr marL="171450" indent="-171450" defTabSz="913304">
              <a:lnSpc>
                <a:spcPct val="150000"/>
              </a:lnSpc>
              <a:buClr>
                <a:prstClr val="white">
                  <a:lumMod val="50000"/>
                </a:prstClr>
              </a:buClr>
              <a:buFont typeface="Wingdings" panose="05000000000000000000" pitchFamily="2" charset="2"/>
              <a:buChar char="§"/>
              <a:defRPr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Up to 64 processor cores on a single socket*</a:t>
            </a: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60E0256C-C292-41AE-844D-52D3C6EFE639}"/>
              </a:ext>
            </a:extLst>
          </p:cNvPr>
          <p:cNvSpPr txBox="1"/>
          <p:nvPr/>
        </p:nvSpPr>
        <p:spPr>
          <a:xfrm>
            <a:off x="186957" y="6125851"/>
            <a:ext cx="230320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i="1"/>
              <a:t>*3995WX 64c CPU via CTO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9562412-877A-4C45-981A-DCCDE62AC676}"/>
              </a:ext>
            </a:extLst>
          </p:cNvPr>
          <p:cNvSpPr/>
          <p:nvPr/>
        </p:nvSpPr>
        <p:spPr>
          <a:xfrm>
            <a:off x="69312" y="1356973"/>
            <a:ext cx="6655228" cy="4929160"/>
          </a:xfrm>
          <a:prstGeom prst="rect">
            <a:avLst/>
          </a:prstGeom>
          <a:noFill/>
          <a:ln w="34925">
            <a:solidFill>
              <a:srgbClr val="B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7236035E-D514-406A-AFC4-D69D06049B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3704501"/>
              </p:ext>
            </p:extLst>
          </p:nvPr>
        </p:nvGraphicFramePr>
        <p:xfrm>
          <a:off x="232392" y="3853746"/>
          <a:ext cx="6412104" cy="2300085"/>
        </p:xfrm>
        <a:graphic>
          <a:graphicData uri="http://schemas.openxmlformats.org/drawingml/2006/table">
            <a:tbl>
              <a:tblPr firstRow="1">
                <a:effectLst>
                  <a:innerShdw blurRad="114300">
                    <a:prstClr val="black"/>
                  </a:innerShdw>
                </a:effectLst>
                <a:tableStyleId>{2D5ABB26-0587-4C30-8999-92F81FD0307C}</a:tableStyleId>
              </a:tblPr>
              <a:tblGrid>
                <a:gridCol w="331344">
                  <a:extLst>
                    <a:ext uri="{9D8B030D-6E8A-4147-A177-3AD203B41FA5}">
                      <a16:colId xmlns:a16="http://schemas.microsoft.com/office/drawing/2014/main" val="1689680222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4131721084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3035428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441647811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685871990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262017073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1476278564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480015965"/>
                    </a:ext>
                  </a:extLst>
                </a:gridCol>
              </a:tblGrid>
              <a:tr h="247770">
                <a:tc rowSpan="10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P620  Workstation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$2,949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$3,549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$4,239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$5,509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$5,939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$9,329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$11,589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2269921"/>
                  </a:ext>
                </a:extLst>
              </a:tr>
              <a:tr h="1415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29727"/>
                  </a:ext>
                </a:extLst>
              </a:tr>
              <a:tr h="197298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30E0008SUS</a:t>
                      </a:r>
                      <a:endParaRPr lang="hr-HR" sz="800" b="1" i="0" u="none" strike="noStrike" baseline="0">
                        <a:latin typeface="+mn-lt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30E0008XUS</a:t>
                      </a:r>
                      <a:endParaRPr kumimoji="0" lang="hr-HR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30E0008QUS</a:t>
                      </a:r>
                      <a:endParaRPr kumimoji="0" lang="hr-HR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r-HR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30E000B2US</a:t>
                      </a:r>
                      <a:endParaRPr kumimoji="0" lang="hr-HR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r-HR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30E000ARUS</a:t>
                      </a:r>
                      <a:endParaRPr kumimoji="0" lang="hr-HR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30E0008NUS</a:t>
                      </a:r>
                      <a:endParaRPr kumimoji="0" lang="hr-HR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30E00097US</a:t>
                      </a:r>
                      <a:endParaRPr kumimoji="0" lang="hr-HR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5775759"/>
                  </a:ext>
                </a:extLst>
              </a:tr>
              <a:tr h="33590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 err="1">
                          <a:effectLst/>
                        </a:rPr>
                        <a:t>Threadripper</a:t>
                      </a:r>
                      <a:r>
                        <a:rPr lang="en-US" sz="800" u="none" strike="noStrike">
                          <a:effectLst/>
                        </a:rPr>
                        <a:t> Pro 3945WX </a:t>
                      </a:r>
                    </a:p>
                    <a:p>
                      <a:pPr algn="l" fontAlgn="t"/>
                      <a:r>
                        <a:rPr lang="en-US" sz="800" u="none" strike="noStrike">
                          <a:effectLst/>
                        </a:rPr>
                        <a:t>12 cores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 err="1">
                          <a:effectLst/>
                        </a:rPr>
                        <a:t>Threadripper</a:t>
                      </a:r>
                      <a:r>
                        <a:rPr lang="en-US" sz="800" u="none" strike="noStrike">
                          <a:effectLst/>
                        </a:rPr>
                        <a:t> Pro 3955WX </a:t>
                      </a:r>
                    </a:p>
                    <a:p>
                      <a:pPr algn="l" fontAlgn="t"/>
                      <a:r>
                        <a:rPr lang="en-US" sz="800" u="none" strike="noStrike">
                          <a:effectLst/>
                        </a:rPr>
                        <a:t>16 cores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 err="1">
                          <a:effectLst/>
                        </a:rPr>
                        <a:t>Threadripper</a:t>
                      </a:r>
                      <a:r>
                        <a:rPr lang="en-US" sz="800" u="none" strike="noStrike">
                          <a:effectLst/>
                        </a:rPr>
                        <a:t> Pro 3955WX </a:t>
                      </a:r>
                    </a:p>
                    <a:p>
                      <a:pPr algn="l" fontAlgn="t"/>
                      <a:r>
                        <a:rPr lang="en-US" sz="800" u="none" strike="noStrike">
                          <a:effectLst/>
                        </a:rPr>
                        <a:t>16 cores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 err="1">
                          <a:effectLst/>
                        </a:rPr>
                        <a:t>Threadripper</a:t>
                      </a:r>
                      <a:r>
                        <a:rPr lang="en-US" sz="800" u="none" strike="noStrike">
                          <a:effectLst/>
                        </a:rPr>
                        <a:t> Pro 3945WX </a:t>
                      </a:r>
                    </a:p>
                    <a:p>
                      <a:pPr algn="l" fontAlgn="t"/>
                      <a:r>
                        <a:rPr lang="en-US" sz="800" u="none" strike="noStrike">
                          <a:effectLst/>
                        </a:rPr>
                        <a:t>12 cores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 err="1">
                          <a:effectLst/>
                        </a:rPr>
                        <a:t>Threadripper</a:t>
                      </a:r>
                      <a:r>
                        <a:rPr lang="en-US" sz="800" u="none" strike="noStrike">
                          <a:effectLst/>
                        </a:rPr>
                        <a:t> Pro 3955WX </a:t>
                      </a:r>
                    </a:p>
                    <a:p>
                      <a:pPr algn="l" fontAlgn="t"/>
                      <a:r>
                        <a:rPr lang="en-US" sz="800" u="none" strike="noStrike">
                          <a:effectLst/>
                        </a:rPr>
                        <a:t>16 cores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 err="1">
                          <a:effectLst/>
                        </a:rPr>
                        <a:t>Threadripper</a:t>
                      </a:r>
                      <a:r>
                        <a:rPr lang="en-US" sz="800" u="none" strike="noStrike">
                          <a:effectLst/>
                        </a:rPr>
                        <a:t> Pro 3955WX </a:t>
                      </a:r>
                    </a:p>
                    <a:p>
                      <a:pPr algn="l" fontAlgn="t"/>
                      <a:r>
                        <a:rPr lang="en-US" sz="800" u="none" strike="noStrike">
                          <a:effectLst/>
                        </a:rPr>
                        <a:t>16 cores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 err="1">
                          <a:effectLst/>
                        </a:rPr>
                        <a:t>Threadripper</a:t>
                      </a:r>
                      <a:r>
                        <a:rPr lang="en-US" sz="800" u="none" strike="noStrike">
                          <a:effectLst/>
                        </a:rPr>
                        <a:t> Pro 3975WX </a:t>
                      </a:r>
                    </a:p>
                    <a:p>
                      <a:pPr algn="l" fontAlgn="t"/>
                      <a:r>
                        <a:rPr lang="en-US" sz="800" u="none" strike="noStrike">
                          <a:effectLst/>
                        </a:rPr>
                        <a:t>32 cores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469887"/>
                  </a:ext>
                </a:extLst>
              </a:tr>
              <a:tr h="1812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1000W PSU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1000W PSU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1000W PSU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1000W PSU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1000W PSU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1000W PSU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1000W PSU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3115231"/>
                  </a:ext>
                </a:extLst>
              </a:tr>
              <a:tr h="18124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32GB ECC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32GB ECC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32GB ECC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32GB ECC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64GB ECC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64GB ECC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64GB ECC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971911"/>
                  </a:ext>
                </a:extLst>
              </a:tr>
              <a:tr h="28316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1TB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 charset="0"/>
                        </a:rPr>
                        <a:t>PCle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 </a:t>
                      </a: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Gen4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 SSD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1TB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 charset="0"/>
                        </a:rPr>
                        <a:t>PCle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 </a:t>
                      </a: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Gen4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1TB </a:t>
                      </a:r>
                      <a:r>
                        <a:rPr kumimoji="0" lang="en-US" sz="8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PCle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Gen4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1TB </a:t>
                      </a:r>
                      <a:r>
                        <a:rPr kumimoji="0" lang="en-US" sz="8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PCle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Gen4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1TB </a:t>
                      </a:r>
                      <a:r>
                        <a:rPr kumimoji="0" lang="en-US" sz="8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PCle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Gen4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1TB </a:t>
                      </a:r>
                      <a:r>
                        <a:rPr kumimoji="0" lang="en-US" sz="8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PCle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Gen4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1TB </a:t>
                      </a:r>
                      <a:r>
                        <a:rPr kumimoji="0" lang="en-US" sz="8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PCle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Gen4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899306"/>
                  </a:ext>
                </a:extLst>
              </a:tr>
              <a:tr h="2831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NVIDIA Quadro P1000 4GB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NVIDIA Quadro P1000 4GB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NVIDIA Quadro RTX 4000 8GB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NVIDIA </a:t>
                      </a: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RTX</a:t>
                      </a:r>
                    </a:p>
                    <a:p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A5000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 24GB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NVIDIA </a:t>
                      </a: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RTX</a:t>
                      </a:r>
                    </a:p>
                    <a:p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A5000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 24GB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NVIDIA </a:t>
                      </a: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RTX A6000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 48GB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NVIDIA </a:t>
                      </a: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RTX A6000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 48GB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2014707"/>
                  </a:ext>
                </a:extLst>
              </a:tr>
              <a:tr h="2173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2268932"/>
                  </a:ext>
                </a:extLst>
              </a:tr>
              <a:tr h="201513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3 Year </a:t>
                      </a: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Premier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 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3 Year </a:t>
                      </a: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Premier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 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3 Year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Premier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3 Year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Premier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3 Year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Premier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3 Year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Premier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3 Year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Premier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94394"/>
                  </a:ext>
                </a:extLst>
              </a:tr>
            </a:tbl>
          </a:graphicData>
        </a:graphic>
      </p:graphicFrame>
      <p:pic>
        <p:nvPicPr>
          <p:cNvPr id="4" name="Picture 3" descr="A picture containing text, electronics, open&#10;&#10;Description automatically generated">
            <a:extLst>
              <a:ext uri="{FF2B5EF4-FFF2-40B4-BE49-F238E27FC236}">
                <a16:creationId xmlns:a16="http://schemas.microsoft.com/office/drawing/2014/main" id="{ACE246CA-BD55-42DE-AD13-A57CD067BB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5111" y="1440700"/>
            <a:ext cx="3198335" cy="191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202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51482" y="228600"/>
            <a:ext cx="5175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r>
              <a:rPr lang="en-US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ThinkStation</a:t>
            </a:r>
            <a:r>
              <a: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Workstations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51482" y="1032991"/>
            <a:ext cx="74251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5 OF 5  ]</a:t>
            </a:r>
            <a:endParaRPr lang="en-US" sz="900" b="1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60328" y="1022865"/>
            <a:ext cx="2795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  <a:endParaRPr lang="en-US" sz="90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28262" y="253101"/>
            <a:ext cx="771097" cy="77109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 rot="5400000">
            <a:off x="6009868" y="-4100548"/>
            <a:ext cx="336497" cy="114535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800"/>
              <a:t>Attach and Upgrade Options for Workstations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3271455"/>
              </p:ext>
            </p:extLst>
          </p:nvPr>
        </p:nvGraphicFramePr>
        <p:xfrm>
          <a:off x="9361922" y="1910566"/>
          <a:ext cx="2542976" cy="3810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71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1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/>
                        <a:t>P620/P520/P720/P920 </a:t>
                      </a:r>
                    </a:p>
                    <a:p>
                      <a:pPr algn="ctr"/>
                      <a:r>
                        <a:rPr lang="en-US" sz="1400"/>
                        <a:t>Graphics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$249.99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4X60R60468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Quadro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P620</a:t>
                      </a:r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$419.99</a:t>
                      </a:r>
                      <a:endParaRPr lang="en-US" sz="900" b="1" i="0" u="sng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4X60N86661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Quadro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P1000 4GB</a:t>
                      </a:r>
                      <a:endParaRPr lang="en-US" sz="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$2,499.99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4X60U98733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Quadro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RTX 5000 16GB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$1,149.99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4X60Z97113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Quadro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RTX 4000 8GB</a:t>
                      </a:r>
                      <a:endParaRPr lang="en-US" sz="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$7,499.99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4X60X01143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Quadro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RTX 8000 48GB</a:t>
                      </a:r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$5,249.99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4X60V13556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Quadro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RTX 6000 24GB</a:t>
                      </a:r>
                      <a:endParaRPr lang="en-US" sz="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$1,099.99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4X61A22496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GeForce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RTX2080 Super 8GB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$11,999.99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4X60T45045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Quadro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GV100 32GB</a:t>
                      </a:r>
                      <a:endParaRPr lang="en-US" sz="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380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$1,249.99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4X61C56103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GeForce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RTX 3080 10GB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P620/P520 only</a:t>
                      </a:r>
                      <a:endParaRPr lang="en-US" sz="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4954037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9958728"/>
              </p:ext>
            </p:extLst>
          </p:nvPr>
        </p:nvGraphicFramePr>
        <p:xfrm>
          <a:off x="6818220" y="3850233"/>
          <a:ext cx="2384600" cy="17983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92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2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/>
                        <a:t>P340/P520c TWR</a:t>
                      </a:r>
                    </a:p>
                    <a:p>
                      <a:pPr algn="ctr"/>
                      <a:r>
                        <a:rPr lang="en-US" sz="1400"/>
                        <a:t>Graphics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$249.9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4X60R60468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9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Quadro</a:t>
                      </a:r>
                      <a:endParaRPr lang="en-US" sz="900" b="0" i="0" u="none" strike="noStrike" baseline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P620 2GB</a:t>
                      </a:r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$419.99</a:t>
                      </a:r>
                      <a:endParaRPr lang="en-US" sz="900" b="1" i="0" u="sng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4X60N86661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9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Quadro</a:t>
                      </a:r>
                      <a:endParaRPr lang="en-US" sz="900" b="0" i="0" u="none" strike="noStrike" baseline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P1000 4GB</a:t>
                      </a:r>
                      <a:endParaRPr lang="en-US" sz="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$1,149.99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4X60Z97113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Quadro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RTX 4000 8GB</a:t>
                      </a:r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3274490"/>
              </p:ext>
            </p:extLst>
          </p:nvPr>
        </p:nvGraphicFramePr>
        <p:xfrm>
          <a:off x="6818220" y="1916876"/>
          <a:ext cx="2384600" cy="17983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92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2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4125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/>
                        <a:t>P330/P340 SFF</a:t>
                      </a:r>
                    </a:p>
                    <a:p>
                      <a:pPr algn="ctr"/>
                      <a:r>
                        <a:rPr lang="en-US" sz="1400"/>
                        <a:t>Graphics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09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$139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4X60N86656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Quadro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P400 2GB</a:t>
                      </a:r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$249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4X60R60469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Quadro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P620 2GB</a:t>
                      </a:r>
                      <a:endParaRPr lang="en-US" sz="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8442904"/>
                  </a:ext>
                </a:extLst>
              </a:tr>
              <a:tr h="5609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$419</a:t>
                      </a:r>
                      <a:endParaRPr lang="en-US" sz="900" b="1" i="0" u="sng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4X60N86660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Quadro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P1000 4GB</a:t>
                      </a:r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6659118" y="1794481"/>
            <a:ext cx="103867" cy="4494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D85ACE40-F20D-4BC4-B6DB-6068E3E9C5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5843757"/>
              </p:ext>
            </p:extLst>
          </p:nvPr>
        </p:nvGraphicFramePr>
        <p:xfrm>
          <a:off x="484638" y="1839963"/>
          <a:ext cx="5858023" cy="44196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39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7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34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3413">
                  <a:extLst>
                    <a:ext uri="{9D8B030D-6E8A-4147-A177-3AD203B41FA5}">
                      <a16:colId xmlns:a16="http://schemas.microsoft.com/office/drawing/2014/main" val="321193801"/>
                    </a:ext>
                  </a:extLst>
                </a:gridCol>
                <a:gridCol w="1233413">
                  <a:extLst>
                    <a:ext uri="{9D8B030D-6E8A-4147-A177-3AD203B41FA5}">
                      <a16:colId xmlns:a16="http://schemas.microsoft.com/office/drawing/2014/main" val="1970194835"/>
                    </a:ext>
                  </a:extLst>
                </a:gridCol>
              </a:tblGrid>
              <a:tr h="559381">
                <a:tc gridSpan="5">
                  <a:txBody>
                    <a:bodyPr/>
                    <a:lstStyle/>
                    <a:p>
                      <a:pPr algn="ctr"/>
                      <a:r>
                        <a:rPr lang="en-US" sz="1600"/>
                        <a:t>Attach </a:t>
                      </a:r>
                    </a:p>
                    <a:p>
                      <a:pPr algn="ctr"/>
                      <a:r>
                        <a:rPr lang="en-US" sz="1600"/>
                        <a:t>Performance Displays – Lenovo’s Best!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82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  <a:r>
                        <a:rPr lang="en-US" sz="1600" b="1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inch</a:t>
                      </a:r>
                      <a:endParaRPr lang="en-US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$304   P24q-20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61F5GAR1US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23.8-inch</a:t>
                      </a: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QHD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No USB-C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Daisy chain capable</a:t>
                      </a:r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P24h-2L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62B2GAR1US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23.8-inch</a:t>
                      </a: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QHD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2560x1440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USB-C (up to 70w)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Daisy chain capable</a:t>
                      </a:r>
                      <a:endParaRPr lang="en-US" sz="90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068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  <a:r>
                        <a:rPr lang="en-US" sz="1600" b="1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inch</a:t>
                      </a:r>
                      <a:endParaRPr lang="en-US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$404</a:t>
                      </a:r>
                      <a:r>
                        <a:rPr lang="en-US" sz="900" b="1" i="0" u="none" strike="noStrike" baseline="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  P27q-20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61EAGAR6US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27-inch QHD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4-sided near-edgeless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2560x1440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Daisy chain capable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$504  P27h-20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61E9GAR6US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27-inch QHD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4-sided near-edgeless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USB-C (90W)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Integrated RJ45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Daisy chain capable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8068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</a:t>
                      </a:r>
                      <a:r>
                        <a:rPr lang="en-US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inch / </a:t>
                      </a:r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  <a:r>
                        <a:rPr lang="en-US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$1,034</a:t>
                      </a:r>
                      <a:r>
                        <a:rPr lang="en-US" sz="900" b="1" i="0" u="none" strike="noStrike" baseline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  P32p-20</a:t>
                      </a:r>
                      <a:endParaRPr lang="en-US" sz="900" b="1" i="0" u="none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62A2GAR2US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32-inch 4K UHD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USB-C (up 90W)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Integrated RJ45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Integrated phone holder stand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baseline="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P32p-20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62A2GAR2US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34.4-inch WLED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3440x1440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USB-C (up to 100W)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Daisy chain capable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7079112"/>
                  </a:ext>
                </a:extLst>
              </a:tr>
            </a:tbl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A9B0D52B-E039-476E-8617-88C6ECB3B25D}"/>
              </a:ext>
            </a:extLst>
          </p:cNvPr>
          <p:cNvGrpSpPr/>
          <p:nvPr/>
        </p:nvGrpSpPr>
        <p:grpSpPr>
          <a:xfrm>
            <a:off x="4263557" y="4772711"/>
            <a:ext cx="1613541" cy="1464510"/>
            <a:chOff x="5890413" y="470616"/>
            <a:chExt cx="6175788" cy="560537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E642D4E-F886-4892-889C-516A333CE8B1}"/>
                </a:ext>
              </a:extLst>
            </p:cNvPr>
            <p:cNvSpPr/>
            <p:nvPr/>
          </p:nvSpPr>
          <p:spPr>
            <a:xfrm>
              <a:off x="6105623" y="5154990"/>
              <a:ext cx="3991124" cy="808520"/>
            </a:xfrm>
            <a:prstGeom prst="rect">
              <a:avLst/>
            </a:prstGeom>
            <a:solidFill>
              <a:srgbClr val="333F48">
                <a:alpha val="80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9BA2141-DAEB-4E75-AB92-1ACD01DDBF1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096747" y="5542073"/>
              <a:ext cx="594290" cy="636"/>
            </a:xfrm>
            <a:prstGeom prst="line">
              <a:avLst/>
            </a:prstGeom>
            <a:noFill/>
            <a:ln w="12700" cap="flat" cmpd="sng" algn="ctr">
              <a:solidFill>
                <a:srgbClr val="E1140A"/>
              </a:solidFill>
              <a:prstDash val="solid"/>
              <a:headEnd type="none" w="med" len="med"/>
              <a:tailEnd type="oval" w="med" len="me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A8488B6-E747-43BD-A8D8-6751BAEA22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90413" y="4911543"/>
              <a:ext cx="1" cy="652213"/>
            </a:xfrm>
            <a:prstGeom prst="line">
              <a:avLst/>
            </a:prstGeom>
            <a:noFill/>
            <a:ln w="12700" cap="flat" cmpd="sng" algn="ctr">
              <a:solidFill>
                <a:srgbClr val="E1140A"/>
              </a:solidFill>
              <a:prstDash val="solid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2403C3A-05E1-4A90-A520-4D2FBD2AA8B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90414" y="5559249"/>
              <a:ext cx="214480" cy="1"/>
            </a:xfrm>
            <a:prstGeom prst="line">
              <a:avLst/>
            </a:prstGeom>
            <a:noFill/>
            <a:ln w="12700" cap="flat" cmpd="sng" algn="ctr">
              <a:solidFill>
                <a:srgbClr val="E1140A"/>
              </a:solidFill>
              <a:prstDash val="solid"/>
              <a:headEnd type="oval" w="med" len="med"/>
              <a:tailEnd type="none" w="med" len="med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E3A118D-A583-40CD-9E51-E75E8D61BB22}"/>
                </a:ext>
              </a:extLst>
            </p:cNvPr>
            <p:cNvCxnSpPr>
              <a:cxnSpLocks/>
            </p:cNvCxnSpPr>
            <p:nvPr/>
          </p:nvCxnSpPr>
          <p:spPr>
            <a:xfrm>
              <a:off x="8490851" y="5202160"/>
              <a:ext cx="0" cy="714183"/>
            </a:xfrm>
            <a:prstGeom prst="line">
              <a:avLst/>
            </a:prstGeom>
            <a:noFill/>
            <a:ln w="3175" cap="flat" cmpd="sng" algn="ctr">
              <a:solidFill>
                <a:srgbClr val="E1140A"/>
              </a:solidFill>
              <a:prstDash val="solid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46FCDB1-759E-4F73-9C1A-715D0F2DA857}"/>
                </a:ext>
              </a:extLst>
            </p:cNvPr>
            <p:cNvCxnSpPr>
              <a:cxnSpLocks/>
            </p:cNvCxnSpPr>
            <p:nvPr/>
          </p:nvCxnSpPr>
          <p:spPr>
            <a:xfrm>
              <a:off x="7693627" y="5202157"/>
              <a:ext cx="0" cy="714186"/>
            </a:xfrm>
            <a:prstGeom prst="line">
              <a:avLst/>
            </a:prstGeom>
            <a:noFill/>
            <a:ln w="3175" cap="flat" cmpd="sng" algn="ctr">
              <a:solidFill>
                <a:srgbClr val="E1140A"/>
              </a:solidFill>
              <a:prstDash val="solid"/>
            </a:ln>
            <a:effectLst/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893282F-A0F8-40FF-B905-E2D52AC217F9}"/>
                </a:ext>
              </a:extLst>
            </p:cNvPr>
            <p:cNvCxnSpPr>
              <a:cxnSpLocks/>
            </p:cNvCxnSpPr>
            <p:nvPr/>
          </p:nvCxnSpPr>
          <p:spPr>
            <a:xfrm>
              <a:off x="10093850" y="5194503"/>
              <a:ext cx="0" cy="714186"/>
            </a:xfrm>
            <a:prstGeom prst="line">
              <a:avLst/>
            </a:prstGeom>
            <a:noFill/>
            <a:ln w="3175" cap="flat" cmpd="sng" algn="ctr">
              <a:solidFill>
                <a:srgbClr val="E1140A"/>
              </a:solidFill>
              <a:prstDash val="solid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CB93B71-98B3-4B10-A78E-9896D5D9BE82}"/>
                </a:ext>
              </a:extLst>
            </p:cNvPr>
            <p:cNvCxnSpPr>
              <a:cxnSpLocks/>
            </p:cNvCxnSpPr>
            <p:nvPr/>
          </p:nvCxnSpPr>
          <p:spPr>
            <a:xfrm>
              <a:off x="6099181" y="5202157"/>
              <a:ext cx="0" cy="714186"/>
            </a:xfrm>
            <a:prstGeom prst="line">
              <a:avLst/>
            </a:prstGeom>
            <a:noFill/>
            <a:ln w="3175" cap="flat" cmpd="sng" algn="ctr">
              <a:solidFill>
                <a:srgbClr val="E1140A"/>
              </a:solidFill>
              <a:prstDash val="solid"/>
            </a:ln>
            <a:effectLst/>
          </p:spPr>
        </p:cxnSp>
        <p:sp>
          <p:nvSpPr>
            <p:cNvPr id="33" name="Freeform 73">
              <a:extLst>
                <a:ext uri="{FF2B5EF4-FFF2-40B4-BE49-F238E27FC236}">
                  <a16:creationId xmlns:a16="http://schemas.microsoft.com/office/drawing/2014/main" id="{4852D3E0-38C8-40E3-B96F-0779C8FB6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024" y="3699141"/>
              <a:ext cx="211083" cy="555480"/>
            </a:xfrm>
            <a:custGeom>
              <a:avLst/>
              <a:gdLst>
                <a:gd name="T0" fmla="*/ 199 w 371"/>
                <a:gd name="T1" fmla="*/ 0 h 997"/>
                <a:gd name="T2" fmla="*/ 199 w 371"/>
                <a:gd name="T3" fmla="*/ 0 h 997"/>
                <a:gd name="T4" fmla="*/ 276 w 371"/>
                <a:gd name="T5" fmla="*/ 0 h 997"/>
                <a:gd name="T6" fmla="*/ 297 w 371"/>
                <a:gd name="T7" fmla="*/ 20 h 997"/>
                <a:gd name="T8" fmla="*/ 297 w 371"/>
                <a:gd name="T9" fmla="*/ 189 h 997"/>
                <a:gd name="T10" fmla="*/ 350 w 371"/>
                <a:gd name="T11" fmla="*/ 189 h 997"/>
                <a:gd name="T12" fmla="*/ 371 w 371"/>
                <a:gd name="T13" fmla="*/ 210 h 997"/>
                <a:gd name="T14" fmla="*/ 371 w 371"/>
                <a:gd name="T15" fmla="*/ 753 h 997"/>
                <a:gd name="T16" fmla="*/ 350 w 371"/>
                <a:gd name="T17" fmla="*/ 774 h 997"/>
                <a:gd name="T18" fmla="*/ 289 w 371"/>
                <a:gd name="T19" fmla="*/ 774 h 997"/>
                <a:gd name="T20" fmla="*/ 289 w 371"/>
                <a:gd name="T21" fmla="*/ 828 h 997"/>
                <a:gd name="T22" fmla="*/ 289 w 371"/>
                <a:gd name="T23" fmla="*/ 864 h 997"/>
                <a:gd name="T24" fmla="*/ 262 w 371"/>
                <a:gd name="T25" fmla="*/ 864 h 997"/>
                <a:gd name="T26" fmla="*/ 262 w 371"/>
                <a:gd name="T27" fmla="*/ 908 h 997"/>
                <a:gd name="T28" fmla="*/ 262 w 371"/>
                <a:gd name="T29" fmla="*/ 981 h 997"/>
                <a:gd name="T30" fmla="*/ 246 w 371"/>
                <a:gd name="T31" fmla="*/ 997 h 997"/>
                <a:gd name="T32" fmla="*/ 229 w 371"/>
                <a:gd name="T33" fmla="*/ 997 h 997"/>
                <a:gd name="T34" fmla="*/ 142 w 371"/>
                <a:gd name="T35" fmla="*/ 997 h 997"/>
                <a:gd name="T36" fmla="*/ 125 w 371"/>
                <a:gd name="T37" fmla="*/ 997 h 997"/>
                <a:gd name="T38" fmla="*/ 109 w 371"/>
                <a:gd name="T39" fmla="*/ 981 h 997"/>
                <a:gd name="T40" fmla="*/ 109 w 371"/>
                <a:gd name="T41" fmla="*/ 897 h 997"/>
                <a:gd name="T42" fmla="*/ 109 w 371"/>
                <a:gd name="T43" fmla="*/ 864 h 997"/>
                <a:gd name="T44" fmla="*/ 83 w 371"/>
                <a:gd name="T45" fmla="*/ 864 h 997"/>
                <a:gd name="T46" fmla="*/ 83 w 371"/>
                <a:gd name="T47" fmla="*/ 828 h 997"/>
                <a:gd name="T48" fmla="*/ 82 w 371"/>
                <a:gd name="T49" fmla="*/ 774 h 997"/>
                <a:gd name="T50" fmla="*/ 21 w 371"/>
                <a:gd name="T51" fmla="*/ 774 h 997"/>
                <a:gd name="T52" fmla="*/ 0 w 371"/>
                <a:gd name="T53" fmla="*/ 753 h 997"/>
                <a:gd name="T54" fmla="*/ 0 w 371"/>
                <a:gd name="T55" fmla="*/ 210 h 997"/>
                <a:gd name="T56" fmla="*/ 21 w 371"/>
                <a:gd name="T57" fmla="*/ 189 h 997"/>
                <a:gd name="T58" fmla="*/ 75 w 371"/>
                <a:gd name="T59" fmla="*/ 189 h 997"/>
                <a:gd name="T60" fmla="*/ 75 w 371"/>
                <a:gd name="T61" fmla="*/ 20 h 997"/>
                <a:gd name="T62" fmla="*/ 95 w 371"/>
                <a:gd name="T63" fmla="*/ 0 h 997"/>
                <a:gd name="T64" fmla="*/ 199 w 371"/>
                <a:gd name="T65" fmla="*/ 0 h 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71" h="997">
                  <a:moveTo>
                    <a:pt x="199" y="0"/>
                  </a:moveTo>
                  <a:lnTo>
                    <a:pt x="199" y="0"/>
                  </a:lnTo>
                  <a:lnTo>
                    <a:pt x="276" y="0"/>
                  </a:lnTo>
                  <a:cubicBezTo>
                    <a:pt x="288" y="0"/>
                    <a:pt x="297" y="9"/>
                    <a:pt x="297" y="20"/>
                  </a:cubicBezTo>
                  <a:lnTo>
                    <a:pt x="297" y="189"/>
                  </a:lnTo>
                  <a:lnTo>
                    <a:pt x="350" y="189"/>
                  </a:lnTo>
                  <a:cubicBezTo>
                    <a:pt x="362" y="189"/>
                    <a:pt x="371" y="198"/>
                    <a:pt x="371" y="210"/>
                  </a:cubicBezTo>
                  <a:lnTo>
                    <a:pt x="371" y="753"/>
                  </a:lnTo>
                  <a:cubicBezTo>
                    <a:pt x="371" y="765"/>
                    <a:pt x="362" y="774"/>
                    <a:pt x="350" y="774"/>
                  </a:cubicBezTo>
                  <a:lnTo>
                    <a:pt x="289" y="774"/>
                  </a:lnTo>
                  <a:lnTo>
                    <a:pt x="289" y="828"/>
                  </a:lnTo>
                  <a:lnTo>
                    <a:pt x="289" y="864"/>
                  </a:lnTo>
                  <a:lnTo>
                    <a:pt x="262" y="864"/>
                  </a:lnTo>
                  <a:lnTo>
                    <a:pt x="262" y="908"/>
                  </a:lnTo>
                  <a:lnTo>
                    <a:pt x="262" y="981"/>
                  </a:lnTo>
                  <a:cubicBezTo>
                    <a:pt x="262" y="990"/>
                    <a:pt x="255" y="997"/>
                    <a:pt x="246" y="997"/>
                  </a:cubicBezTo>
                  <a:lnTo>
                    <a:pt x="229" y="997"/>
                  </a:lnTo>
                  <a:lnTo>
                    <a:pt x="142" y="997"/>
                  </a:lnTo>
                  <a:lnTo>
                    <a:pt x="125" y="997"/>
                  </a:lnTo>
                  <a:cubicBezTo>
                    <a:pt x="116" y="997"/>
                    <a:pt x="109" y="990"/>
                    <a:pt x="109" y="981"/>
                  </a:cubicBezTo>
                  <a:lnTo>
                    <a:pt x="109" y="897"/>
                  </a:lnTo>
                  <a:lnTo>
                    <a:pt x="109" y="864"/>
                  </a:lnTo>
                  <a:lnTo>
                    <a:pt x="83" y="864"/>
                  </a:lnTo>
                  <a:lnTo>
                    <a:pt x="83" y="828"/>
                  </a:lnTo>
                  <a:lnTo>
                    <a:pt x="82" y="774"/>
                  </a:lnTo>
                  <a:lnTo>
                    <a:pt x="21" y="774"/>
                  </a:lnTo>
                  <a:cubicBezTo>
                    <a:pt x="10" y="774"/>
                    <a:pt x="0" y="765"/>
                    <a:pt x="0" y="753"/>
                  </a:cubicBezTo>
                  <a:lnTo>
                    <a:pt x="0" y="210"/>
                  </a:lnTo>
                  <a:cubicBezTo>
                    <a:pt x="0" y="198"/>
                    <a:pt x="10" y="189"/>
                    <a:pt x="21" y="189"/>
                  </a:cubicBezTo>
                  <a:lnTo>
                    <a:pt x="75" y="189"/>
                  </a:lnTo>
                  <a:lnTo>
                    <a:pt x="75" y="20"/>
                  </a:lnTo>
                  <a:cubicBezTo>
                    <a:pt x="75" y="9"/>
                    <a:pt x="84" y="0"/>
                    <a:pt x="95" y="0"/>
                  </a:cubicBezTo>
                  <a:lnTo>
                    <a:pt x="199" y="0"/>
                  </a:lnTo>
                  <a:close/>
                </a:path>
              </a:pathLst>
            </a:custGeom>
            <a:noFill/>
            <a:ln w="12700" cap="flat">
              <a:solidFill>
                <a:srgbClr val="E1140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endParaRPr>
            </a:p>
          </p:txBody>
        </p:sp>
        <p:grpSp>
          <p:nvGrpSpPr>
            <p:cNvPr id="34" name="Group 42">
              <a:extLst>
                <a:ext uri="{FF2B5EF4-FFF2-40B4-BE49-F238E27FC236}">
                  <a16:creationId xmlns:a16="http://schemas.microsoft.com/office/drawing/2014/main" id="{8745FD4D-E6C3-46E2-B923-13C8B7B7829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915605" y="5366164"/>
              <a:ext cx="342338" cy="209861"/>
              <a:chOff x="4815" y="2877"/>
              <a:chExt cx="261" cy="160"/>
            </a:xfrm>
          </p:grpSpPr>
          <p:sp>
            <p:nvSpPr>
              <p:cNvPr id="80" name="Freeform 43">
                <a:extLst>
                  <a:ext uri="{FF2B5EF4-FFF2-40B4-BE49-F238E27FC236}">
                    <a16:creationId xmlns:a16="http://schemas.microsoft.com/office/drawing/2014/main" id="{8D64A503-B0CC-41BA-A390-603F155A9D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5" y="2877"/>
                <a:ext cx="261" cy="160"/>
              </a:xfrm>
              <a:custGeom>
                <a:avLst/>
                <a:gdLst>
                  <a:gd name="T0" fmla="*/ 892 w 902"/>
                  <a:gd name="T1" fmla="*/ 48 h 541"/>
                  <a:gd name="T2" fmla="*/ 892 w 902"/>
                  <a:gd name="T3" fmla="*/ 48 h 541"/>
                  <a:gd name="T4" fmla="*/ 872 w 902"/>
                  <a:gd name="T5" fmla="*/ 47 h 541"/>
                  <a:gd name="T6" fmla="*/ 686 w 902"/>
                  <a:gd name="T7" fmla="*/ 143 h 541"/>
                  <a:gd name="T8" fmla="*/ 686 w 902"/>
                  <a:gd name="T9" fmla="*/ 110 h 541"/>
                  <a:gd name="T10" fmla="*/ 576 w 902"/>
                  <a:gd name="T11" fmla="*/ 0 h 541"/>
                  <a:gd name="T12" fmla="*/ 110 w 902"/>
                  <a:gd name="T13" fmla="*/ 0 h 541"/>
                  <a:gd name="T14" fmla="*/ 0 w 902"/>
                  <a:gd name="T15" fmla="*/ 110 h 541"/>
                  <a:gd name="T16" fmla="*/ 0 w 902"/>
                  <a:gd name="T17" fmla="*/ 431 h 541"/>
                  <a:gd name="T18" fmla="*/ 110 w 902"/>
                  <a:gd name="T19" fmla="*/ 541 h 541"/>
                  <a:gd name="T20" fmla="*/ 576 w 902"/>
                  <a:gd name="T21" fmla="*/ 541 h 541"/>
                  <a:gd name="T22" fmla="*/ 686 w 902"/>
                  <a:gd name="T23" fmla="*/ 431 h 541"/>
                  <a:gd name="T24" fmla="*/ 686 w 902"/>
                  <a:gd name="T25" fmla="*/ 398 h 541"/>
                  <a:gd name="T26" fmla="*/ 872 w 902"/>
                  <a:gd name="T27" fmla="*/ 494 h 541"/>
                  <a:gd name="T28" fmla="*/ 900 w 902"/>
                  <a:gd name="T29" fmla="*/ 483 h 541"/>
                  <a:gd name="T30" fmla="*/ 902 w 902"/>
                  <a:gd name="T31" fmla="*/ 474 h 541"/>
                  <a:gd name="T32" fmla="*/ 902 w 902"/>
                  <a:gd name="T33" fmla="*/ 67 h 541"/>
                  <a:gd name="T34" fmla="*/ 892 w 902"/>
                  <a:gd name="T35" fmla="*/ 48 h 541"/>
                  <a:gd name="T36" fmla="*/ 892 w 902"/>
                  <a:gd name="T37" fmla="*/ 48 h 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02" h="541">
                    <a:moveTo>
                      <a:pt x="892" y="48"/>
                    </a:moveTo>
                    <a:lnTo>
                      <a:pt x="892" y="48"/>
                    </a:lnTo>
                    <a:cubicBezTo>
                      <a:pt x="886" y="44"/>
                      <a:pt x="878" y="44"/>
                      <a:pt x="872" y="47"/>
                    </a:cubicBezTo>
                    <a:lnTo>
                      <a:pt x="686" y="143"/>
                    </a:lnTo>
                    <a:lnTo>
                      <a:pt x="686" y="110"/>
                    </a:lnTo>
                    <a:cubicBezTo>
                      <a:pt x="686" y="49"/>
                      <a:pt x="636" y="0"/>
                      <a:pt x="576" y="0"/>
                    </a:cubicBezTo>
                    <a:lnTo>
                      <a:pt x="110" y="0"/>
                    </a:lnTo>
                    <a:cubicBezTo>
                      <a:pt x="50" y="0"/>
                      <a:pt x="0" y="49"/>
                      <a:pt x="0" y="110"/>
                    </a:cubicBezTo>
                    <a:lnTo>
                      <a:pt x="0" y="431"/>
                    </a:lnTo>
                    <a:cubicBezTo>
                      <a:pt x="0" y="491"/>
                      <a:pt x="50" y="541"/>
                      <a:pt x="110" y="541"/>
                    </a:cubicBezTo>
                    <a:lnTo>
                      <a:pt x="576" y="541"/>
                    </a:lnTo>
                    <a:cubicBezTo>
                      <a:pt x="636" y="541"/>
                      <a:pt x="686" y="491"/>
                      <a:pt x="686" y="431"/>
                    </a:cubicBezTo>
                    <a:lnTo>
                      <a:pt x="686" y="398"/>
                    </a:lnTo>
                    <a:lnTo>
                      <a:pt x="872" y="494"/>
                    </a:lnTo>
                    <a:cubicBezTo>
                      <a:pt x="883" y="499"/>
                      <a:pt x="896" y="494"/>
                      <a:pt x="900" y="483"/>
                    </a:cubicBezTo>
                    <a:cubicBezTo>
                      <a:pt x="901" y="479"/>
                      <a:pt x="902" y="476"/>
                      <a:pt x="902" y="474"/>
                    </a:cubicBezTo>
                    <a:lnTo>
                      <a:pt x="902" y="67"/>
                    </a:lnTo>
                    <a:cubicBezTo>
                      <a:pt x="902" y="59"/>
                      <a:pt x="899" y="51"/>
                      <a:pt x="892" y="48"/>
                    </a:cubicBezTo>
                    <a:lnTo>
                      <a:pt x="892" y="48"/>
                    </a:lnTo>
                    <a:close/>
                  </a:path>
                </a:pathLst>
              </a:custGeom>
              <a:noFill/>
              <a:ln w="12700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1" name="Freeform 44">
                <a:extLst>
                  <a:ext uri="{FF2B5EF4-FFF2-40B4-BE49-F238E27FC236}">
                    <a16:creationId xmlns:a16="http://schemas.microsoft.com/office/drawing/2014/main" id="{F7F87B14-361D-4996-8286-E3AE73DB97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91" y="2915"/>
                <a:ext cx="70" cy="83"/>
              </a:xfrm>
              <a:custGeom>
                <a:avLst/>
                <a:gdLst>
                  <a:gd name="T0" fmla="*/ 0 w 242"/>
                  <a:gd name="T1" fmla="*/ 280 h 280"/>
                  <a:gd name="T2" fmla="*/ 0 w 242"/>
                  <a:gd name="T3" fmla="*/ 280 h 280"/>
                  <a:gd name="T4" fmla="*/ 242 w 242"/>
                  <a:gd name="T5" fmla="*/ 140 h 280"/>
                  <a:gd name="T6" fmla="*/ 0 w 242"/>
                  <a:gd name="T7" fmla="*/ 0 h 280"/>
                  <a:gd name="T8" fmla="*/ 0 w 242"/>
                  <a:gd name="T9" fmla="*/ 280 h 280"/>
                  <a:gd name="T10" fmla="*/ 0 w 242"/>
                  <a:gd name="T11" fmla="*/ 280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2" h="280">
                    <a:moveTo>
                      <a:pt x="0" y="280"/>
                    </a:moveTo>
                    <a:lnTo>
                      <a:pt x="0" y="280"/>
                    </a:lnTo>
                    <a:lnTo>
                      <a:pt x="242" y="140"/>
                    </a:lnTo>
                    <a:lnTo>
                      <a:pt x="0" y="0"/>
                    </a:lnTo>
                    <a:lnTo>
                      <a:pt x="0" y="280"/>
                    </a:lnTo>
                    <a:lnTo>
                      <a:pt x="0" y="280"/>
                    </a:lnTo>
                    <a:close/>
                  </a:path>
                </a:pathLst>
              </a:custGeom>
              <a:noFill/>
              <a:ln w="12700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8875BD4-D204-4AB0-9411-A77AB1ACA78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702930" y="5344582"/>
              <a:ext cx="373818" cy="270198"/>
              <a:chOff x="5327" y="2845"/>
              <a:chExt cx="285" cy="206"/>
            </a:xfrm>
          </p:grpSpPr>
          <p:sp>
            <p:nvSpPr>
              <p:cNvPr id="77" name="Freeform 48">
                <a:extLst>
                  <a:ext uri="{FF2B5EF4-FFF2-40B4-BE49-F238E27FC236}">
                    <a16:creationId xmlns:a16="http://schemas.microsoft.com/office/drawing/2014/main" id="{E1721636-81E7-43E5-ADDA-29402F7463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7" y="2883"/>
                <a:ext cx="106" cy="131"/>
              </a:xfrm>
              <a:custGeom>
                <a:avLst/>
                <a:gdLst>
                  <a:gd name="T0" fmla="*/ 233 w 265"/>
                  <a:gd name="T1" fmla="*/ 324 h 324"/>
                  <a:gd name="T2" fmla="*/ 233 w 265"/>
                  <a:gd name="T3" fmla="*/ 324 h 324"/>
                  <a:gd name="T4" fmla="*/ 0 w 265"/>
                  <a:gd name="T5" fmla="*/ 324 h 324"/>
                  <a:gd name="T6" fmla="*/ 0 w 265"/>
                  <a:gd name="T7" fmla="*/ 0 h 324"/>
                  <a:gd name="T8" fmla="*/ 265 w 265"/>
                  <a:gd name="T9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5" h="324">
                    <a:moveTo>
                      <a:pt x="233" y="324"/>
                    </a:moveTo>
                    <a:lnTo>
                      <a:pt x="233" y="324"/>
                    </a:lnTo>
                    <a:lnTo>
                      <a:pt x="0" y="324"/>
                    </a:lnTo>
                    <a:lnTo>
                      <a:pt x="0" y="0"/>
                    </a:lnTo>
                    <a:lnTo>
                      <a:pt x="265" y="0"/>
                    </a:lnTo>
                  </a:path>
                </a:pathLst>
              </a:custGeom>
              <a:noFill/>
              <a:ln w="12700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8" name="Freeform 49">
                <a:extLst>
                  <a:ext uri="{FF2B5EF4-FFF2-40B4-BE49-F238E27FC236}">
                    <a16:creationId xmlns:a16="http://schemas.microsoft.com/office/drawing/2014/main" id="{D1AAE169-E2E0-4B7D-B2DE-0D1C56EDD5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0" y="2883"/>
                <a:ext cx="132" cy="131"/>
              </a:xfrm>
              <a:custGeom>
                <a:avLst/>
                <a:gdLst>
                  <a:gd name="T0" fmla="*/ 8 w 330"/>
                  <a:gd name="T1" fmla="*/ 0 h 324"/>
                  <a:gd name="T2" fmla="*/ 8 w 330"/>
                  <a:gd name="T3" fmla="*/ 0 h 324"/>
                  <a:gd name="T4" fmla="*/ 267 w 330"/>
                  <a:gd name="T5" fmla="*/ 0 h 324"/>
                  <a:gd name="T6" fmla="*/ 267 w 330"/>
                  <a:gd name="T7" fmla="*/ 87 h 324"/>
                  <a:gd name="T8" fmla="*/ 330 w 330"/>
                  <a:gd name="T9" fmla="*/ 87 h 324"/>
                  <a:gd name="T10" fmla="*/ 330 w 330"/>
                  <a:gd name="T11" fmla="*/ 236 h 324"/>
                  <a:gd name="T12" fmla="*/ 267 w 330"/>
                  <a:gd name="T13" fmla="*/ 237 h 324"/>
                  <a:gd name="T14" fmla="*/ 267 w 330"/>
                  <a:gd name="T15" fmla="*/ 324 h 324"/>
                  <a:gd name="T16" fmla="*/ 0 w 330"/>
                  <a:gd name="T17" fmla="*/ 324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24">
                    <a:moveTo>
                      <a:pt x="8" y="0"/>
                    </a:moveTo>
                    <a:lnTo>
                      <a:pt x="8" y="0"/>
                    </a:lnTo>
                    <a:lnTo>
                      <a:pt x="267" y="0"/>
                    </a:lnTo>
                    <a:lnTo>
                      <a:pt x="267" y="87"/>
                    </a:lnTo>
                    <a:lnTo>
                      <a:pt x="330" y="87"/>
                    </a:lnTo>
                    <a:lnTo>
                      <a:pt x="330" y="236"/>
                    </a:lnTo>
                    <a:cubicBezTo>
                      <a:pt x="330" y="236"/>
                      <a:pt x="266" y="238"/>
                      <a:pt x="267" y="237"/>
                    </a:cubicBezTo>
                    <a:lnTo>
                      <a:pt x="267" y="324"/>
                    </a:lnTo>
                    <a:lnTo>
                      <a:pt x="0" y="324"/>
                    </a:lnTo>
                  </a:path>
                </a:pathLst>
              </a:custGeom>
              <a:noFill/>
              <a:ln w="12700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9" name="Freeform 50">
                <a:extLst>
                  <a:ext uri="{FF2B5EF4-FFF2-40B4-BE49-F238E27FC236}">
                    <a16:creationId xmlns:a16="http://schemas.microsoft.com/office/drawing/2014/main" id="{D09145CA-AA3D-4E65-85FE-571BA71E09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03" y="2845"/>
                <a:ext cx="108" cy="206"/>
              </a:xfrm>
              <a:custGeom>
                <a:avLst/>
                <a:gdLst>
                  <a:gd name="T0" fmla="*/ 0 w 271"/>
                  <a:gd name="T1" fmla="*/ 289 h 510"/>
                  <a:gd name="T2" fmla="*/ 0 w 271"/>
                  <a:gd name="T3" fmla="*/ 289 h 510"/>
                  <a:gd name="T4" fmla="*/ 196 w 271"/>
                  <a:gd name="T5" fmla="*/ 0 h 510"/>
                  <a:gd name="T6" fmla="*/ 147 w 271"/>
                  <a:gd name="T7" fmla="*/ 221 h 510"/>
                  <a:gd name="T8" fmla="*/ 271 w 271"/>
                  <a:gd name="T9" fmla="*/ 223 h 510"/>
                  <a:gd name="T10" fmla="*/ 74 w 271"/>
                  <a:gd name="T11" fmla="*/ 510 h 510"/>
                  <a:gd name="T12" fmla="*/ 117 w 271"/>
                  <a:gd name="T13" fmla="*/ 295 h 510"/>
                  <a:gd name="T14" fmla="*/ 0 w 271"/>
                  <a:gd name="T15" fmla="*/ 289 h 510"/>
                  <a:gd name="T16" fmla="*/ 0 w 271"/>
                  <a:gd name="T17" fmla="*/ 289 h 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1" h="510">
                    <a:moveTo>
                      <a:pt x="0" y="289"/>
                    </a:moveTo>
                    <a:lnTo>
                      <a:pt x="0" y="289"/>
                    </a:lnTo>
                    <a:lnTo>
                      <a:pt x="196" y="0"/>
                    </a:lnTo>
                    <a:lnTo>
                      <a:pt x="147" y="221"/>
                    </a:lnTo>
                    <a:lnTo>
                      <a:pt x="271" y="223"/>
                    </a:lnTo>
                    <a:lnTo>
                      <a:pt x="74" y="510"/>
                    </a:lnTo>
                    <a:lnTo>
                      <a:pt x="117" y="295"/>
                    </a:lnTo>
                    <a:lnTo>
                      <a:pt x="0" y="289"/>
                    </a:lnTo>
                    <a:lnTo>
                      <a:pt x="0" y="289"/>
                    </a:lnTo>
                    <a:close/>
                  </a:path>
                </a:pathLst>
              </a:custGeom>
              <a:noFill/>
              <a:ln w="12700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150DF5E-6EC2-4799-8A0B-88C8B12A4A18}"/>
                </a:ext>
              </a:extLst>
            </p:cNvPr>
            <p:cNvGrpSpPr/>
            <p:nvPr/>
          </p:nvGrpSpPr>
          <p:grpSpPr>
            <a:xfrm>
              <a:off x="6285671" y="5358029"/>
              <a:ext cx="440055" cy="330404"/>
              <a:chOff x="6780213" y="4554537"/>
              <a:chExt cx="484187" cy="363539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6B23C7FB-0ECE-4D04-9AA6-A7ADDB4CA7FA}"/>
                  </a:ext>
                </a:extLst>
              </p:cNvPr>
              <p:cNvGrpSpPr/>
              <p:nvPr/>
            </p:nvGrpSpPr>
            <p:grpSpPr>
              <a:xfrm>
                <a:off x="6780213" y="4554537"/>
                <a:ext cx="431799" cy="276226"/>
                <a:chOff x="6780213" y="4554537"/>
                <a:chExt cx="431799" cy="276226"/>
              </a:xfrm>
            </p:grpSpPr>
            <p:sp>
              <p:nvSpPr>
                <p:cNvPr id="57" name="Freeform 14">
                  <a:extLst>
                    <a:ext uri="{FF2B5EF4-FFF2-40B4-BE49-F238E27FC236}">
                      <a16:creationId xmlns:a16="http://schemas.microsoft.com/office/drawing/2014/main" id="{AD9BF027-7EF3-4142-A93F-89E700CF6D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80213" y="4554537"/>
                  <a:ext cx="31750" cy="57150"/>
                </a:xfrm>
                <a:custGeom>
                  <a:avLst/>
                  <a:gdLst>
                    <a:gd name="T0" fmla="*/ 0 w 52"/>
                    <a:gd name="T1" fmla="*/ 83 h 93"/>
                    <a:gd name="T2" fmla="*/ 0 w 52"/>
                    <a:gd name="T3" fmla="*/ 83 h 93"/>
                    <a:gd name="T4" fmla="*/ 21 w 52"/>
                    <a:gd name="T5" fmla="*/ 83 h 93"/>
                    <a:gd name="T6" fmla="*/ 21 w 52"/>
                    <a:gd name="T7" fmla="*/ 14 h 93"/>
                    <a:gd name="T8" fmla="*/ 4 w 52"/>
                    <a:gd name="T9" fmla="*/ 14 h 93"/>
                    <a:gd name="T10" fmla="*/ 4 w 52"/>
                    <a:gd name="T11" fmla="*/ 6 h 93"/>
                    <a:gd name="T12" fmla="*/ 24 w 52"/>
                    <a:gd name="T13" fmla="*/ 0 h 93"/>
                    <a:gd name="T14" fmla="*/ 33 w 52"/>
                    <a:gd name="T15" fmla="*/ 0 h 93"/>
                    <a:gd name="T16" fmla="*/ 33 w 52"/>
                    <a:gd name="T17" fmla="*/ 83 h 93"/>
                    <a:gd name="T18" fmla="*/ 52 w 52"/>
                    <a:gd name="T19" fmla="*/ 83 h 93"/>
                    <a:gd name="T20" fmla="*/ 52 w 52"/>
                    <a:gd name="T21" fmla="*/ 93 h 93"/>
                    <a:gd name="T22" fmla="*/ 0 w 52"/>
                    <a:gd name="T23" fmla="*/ 93 h 93"/>
                    <a:gd name="T24" fmla="*/ 0 w 52"/>
                    <a:gd name="T25" fmla="*/ 83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2" h="93">
                      <a:moveTo>
                        <a:pt x="0" y="83"/>
                      </a:moveTo>
                      <a:lnTo>
                        <a:pt x="0" y="83"/>
                      </a:lnTo>
                      <a:lnTo>
                        <a:pt x="21" y="83"/>
                      </a:lnTo>
                      <a:lnTo>
                        <a:pt x="21" y="14"/>
                      </a:lnTo>
                      <a:lnTo>
                        <a:pt x="4" y="14"/>
                      </a:lnTo>
                      <a:lnTo>
                        <a:pt x="4" y="6"/>
                      </a:lnTo>
                      <a:cubicBezTo>
                        <a:pt x="12" y="5"/>
                        <a:pt x="19" y="2"/>
                        <a:pt x="24" y="0"/>
                      </a:cubicBezTo>
                      <a:lnTo>
                        <a:pt x="33" y="0"/>
                      </a:lnTo>
                      <a:lnTo>
                        <a:pt x="33" y="83"/>
                      </a:lnTo>
                      <a:lnTo>
                        <a:pt x="52" y="83"/>
                      </a:lnTo>
                      <a:lnTo>
                        <a:pt x="52" y="93"/>
                      </a:lnTo>
                      <a:lnTo>
                        <a:pt x="0" y="93"/>
                      </a:lnTo>
                      <a:lnTo>
                        <a:pt x="0" y="83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 w="0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58" name="Freeform 15">
                  <a:extLst>
                    <a:ext uri="{FF2B5EF4-FFF2-40B4-BE49-F238E27FC236}">
                      <a16:creationId xmlns:a16="http://schemas.microsoft.com/office/drawing/2014/main" id="{894BF411-F488-41D0-80C0-F44D3D96E32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821488" y="4554537"/>
                  <a:ext cx="36512" cy="58738"/>
                </a:xfrm>
                <a:custGeom>
                  <a:avLst/>
                  <a:gdLst>
                    <a:gd name="T0" fmla="*/ 49 w 60"/>
                    <a:gd name="T1" fmla="*/ 47 h 96"/>
                    <a:gd name="T2" fmla="*/ 49 w 60"/>
                    <a:gd name="T3" fmla="*/ 47 h 96"/>
                    <a:gd name="T4" fmla="*/ 30 w 60"/>
                    <a:gd name="T5" fmla="*/ 8 h 96"/>
                    <a:gd name="T6" fmla="*/ 12 w 60"/>
                    <a:gd name="T7" fmla="*/ 47 h 96"/>
                    <a:gd name="T8" fmla="*/ 30 w 60"/>
                    <a:gd name="T9" fmla="*/ 86 h 96"/>
                    <a:gd name="T10" fmla="*/ 49 w 60"/>
                    <a:gd name="T11" fmla="*/ 47 h 96"/>
                    <a:gd name="T12" fmla="*/ 0 w 60"/>
                    <a:gd name="T13" fmla="*/ 47 h 96"/>
                    <a:gd name="T14" fmla="*/ 0 w 60"/>
                    <a:gd name="T15" fmla="*/ 47 h 96"/>
                    <a:gd name="T16" fmla="*/ 30 w 60"/>
                    <a:gd name="T17" fmla="*/ 0 h 96"/>
                    <a:gd name="T18" fmla="*/ 60 w 60"/>
                    <a:gd name="T19" fmla="*/ 47 h 96"/>
                    <a:gd name="T20" fmla="*/ 30 w 60"/>
                    <a:gd name="T21" fmla="*/ 96 h 96"/>
                    <a:gd name="T22" fmla="*/ 0 w 60"/>
                    <a:gd name="T23" fmla="*/ 47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0" h="96">
                      <a:moveTo>
                        <a:pt x="49" y="47"/>
                      </a:moveTo>
                      <a:lnTo>
                        <a:pt x="49" y="47"/>
                      </a:lnTo>
                      <a:cubicBezTo>
                        <a:pt x="49" y="19"/>
                        <a:pt x="41" y="8"/>
                        <a:pt x="30" y="8"/>
                      </a:cubicBezTo>
                      <a:cubicBezTo>
                        <a:pt x="19" y="8"/>
                        <a:pt x="12" y="19"/>
                        <a:pt x="12" y="47"/>
                      </a:cubicBezTo>
                      <a:cubicBezTo>
                        <a:pt x="12" y="74"/>
                        <a:pt x="19" y="86"/>
                        <a:pt x="30" y="86"/>
                      </a:cubicBezTo>
                      <a:cubicBezTo>
                        <a:pt x="41" y="86"/>
                        <a:pt x="49" y="74"/>
                        <a:pt x="49" y="47"/>
                      </a:cubicBezTo>
                      <a:close/>
                      <a:moveTo>
                        <a:pt x="0" y="47"/>
                      </a:moveTo>
                      <a:lnTo>
                        <a:pt x="0" y="47"/>
                      </a:lnTo>
                      <a:cubicBezTo>
                        <a:pt x="0" y="15"/>
                        <a:pt x="12" y="0"/>
                        <a:pt x="30" y="0"/>
                      </a:cubicBezTo>
                      <a:cubicBezTo>
                        <a:pt x="49" y="0"/>
                        <a:pt x="60" y="15"/>
                        <a:pt x="60" y="47"/>
                      </a:cubicBezTo>
                      <a:cubicBezTo>
                        <a:pt x="60" y="78"/>
                        <a:pt x="49" y="96"/>
                        <a:pt x="30" y="96"/>
                      </a:cubicBezTo>
                      <a:cubicBezTo>
                        <a:pt x="12" y="96"/>
                        <a:pt x="0" y="78"/>
                        <a:pt x="0" y="47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0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59" name="Freeform 16">
                  <a:extLst>
                    <a:ext uri="{FF2B5EF4-FFF2-40B4-BE49-F238E27FC236}">
                      <a16:creationId xmlns:a16="http://schemas.microsoft.com/office/drawing/2014/main" id="{18048083-5271-4138-9F4F-BA637844BE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69113" y="4554537"/>
                  <a:ext cx="31750" cy="57150"/>
                </a:xfrm>
                <a:custGeom>
                  <a:avLst/>
                  <a:gdLst>
                    <a:gd name="T0" fmla="*/ 0 w 53"/>
                    <a:gd name="T1" fmla="*/ 83 h 93"/>
                    <a:gd name="T2" fmla="*/ 0 w 53"/>
                    <a:gd name="T3" fmla="*/ 83 h 93"/>
                    <a:gd name="T4" fmla="*/ 22 w 53"/>
                    <a:gd name="T5" fmla="*/ 83 h 93"/>
                    <a:gd name="T6" fmla="*/ 22 w 53"/>
                    <a:gd name="T7" fmla="*/ 14 h 93"/>
                    <a:gd name="T8" fmla="*/ 5 w 53"/>
                    <a:gd name="T9" fmla="*/ 14 h 93"/>
                    <a:gd name="T10" fmla="*/ 5 w 53"/>
                    <a:gd name="T11" fmla="*/ 6 h 93"/>
                    <a:gd name="T12" fmla="*/ 24 w 53"/>
                    <a:gd name="T13" fmla="*/ 0 h 93"/>
                    <a:gd name="T14" fmla="*/ 34 w 53"/>
                    <a:gd name="T15" fmla="*/ 0 h 93"/>
                    <a:gd name="T16" fmla="*/ 34 w 53"/>
                    <a:gd name="T17" fmla="*/ 83 h 93"/>
                    <a:gd name="T18" fmla="*/ 53 w 53"/>
                    <a:gd name="T19" fmla="*/ 83 h 93"/>
                    <a:gd name="T20" fmla="*/ 53 w 53"/>
                    <a:gd name="T21" fmla="*/ 93 h 93"/>
                    <a:gd name="T22" fmla="*/ 0 w 53"/>
                    <a:gd name="T23" fmla="*/ 93 h 93"/>
                    <a:gd name="T24" fmla="*/ 0 w 53"/>
                    <a:gd name="T25" fmla="*/ 83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3" h="93">
                      <a:moveTo>
                        <a:pt x="0" y="83"/>
                      </a:moveTo>
                      <a:lnTo>
                        <a:pt x="0" y="83"/>
                      </a:lnTo>
                      <a:lnTo>
                        <a:pt x="22" y="83"/>
                      </a:lnTo>
                      <a:lnTo>
                        <a:pt x="22" y="14"/>
                      </a:lnTo>
                      <a:lnTo>
                        <a:pt x="5" y="14"/>
                      </a:lnTo>
                      <a:lnTo>
                        <a:pt x="5" y="6"/>
                      </a:lnTo>
                      <a:cubicBezTo>
                        <a:pt x="13" y="5"/>
                        <a:pt x="19" y="2"/>
                        <a:pt x="24" y="0"/>
                      </a:cubicBezTo>
                      <a:lnTo>
                        <a:pt x="34" y="0"/>
                      </a:lnTo>
                      <a:lnTo>
                        <a:pt x="34" y="83"/>
                      </a:lnTo>
                      <a:lnTo>
                        <a:pt x="53" y="83"/>
                      </a:lnTo>
                      <a:lnTo>
                        <a:pt x="53" y="93"/>
                      </a:lnTo>
                      <a:lnTo>
                        <a:pt x="0" y="93"/>
                      </a:lnTo>
                      <a:lnTo>
                        <a:pt x="0" y="83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 w="0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60" name="Freeform 17">
                  <a:extLst>
                    <a:ext uri="{FF2B5EF4-FFF2-40B4-BE49-F238E27FC236}">
                      <a16:creationId xmlns:a16="http://schemas.microsoft.com/office/drawing/2014/main" id="{CC92D682-362A-4CEB-8564-1F15D002E7A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910388" y="4554537"/>
                  <a:ext cx="36512" cy="58738"/>
                </a:xfrm>
                <a:custGeom>
                  <a:avLst/>
                  <a:gdLst>
                    <a:gd name="T0" fmla="*/ 48 w 60"/>
                    <a:gd name="T1" fmla="*/ 47 h 96"/>
                    <a:gd name="T2" fmla="*/ 48 w 60"/>
                    <a:gd name="T3" fmla="*/ 47 h 96"/>
                    <a:gd name="T4" fmla="*/ 30 w 60"/>
                    <a:gd name="T5" fmla="*/ 8 h 96"/>
                    <a:gd name="T6" fmla="*/ 12 w 60"/>
                    <a:gd name="T7" fmla="*/ 47 h 96"/>
                    <a:gd name="T8" fmla="*/ 30 w 60"/>
                    <a:gd name="T9" fmla="*/ 86 h 96"/>
                    <a:gd name="T10" fmla="*/ 48 w 60"/>
                    <a:gd name="T11" fmla="*/ 47 h 96"/>
                    <a:gd name="T12" fmla="*/ 0 w 60"/>
                    <a:gd name="T13" fmla="*/ 47 h 96"/>
                    <a:gd name="T14" fmla="*/ 0 w 60"/>
                    <a:gd name="T15" fmla="*/ 47 h 96"/>
                    <a:gd name="T16" fmla="*/ 30 w 60"/>
                    <a:gd name="T17" fmla="*/ 0 h 96"/>
                    <a:gd name="T18" fmla="*/ 60 w 60"/>
                    <a:gd name="T19" fmla="*/ 47 h 96"/>
                    <a:gd name="T20" fmla="*/ 30 w 60"/>
                    <a:gd name="T21" fmla="*/ 96 h 96"/>
                    <a:gd name="T22" fmla="*/ 0 w 60"/>
                    <a:gd name="T23" fmla="*/ 47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0" h="96">
                      <a:moveTo>
                        <a:pt x="48" y="47"/>
                      </a:moveTo>
                      <a:lnTo>
                        <a:pt x="48" y="47"/>
                      </a:lnTo>
                      <a:cubicBezTo>
                        <a:pt x="48" y="19"/>
                        <a:pt x="41" y="8"/>
                        <a:pt x="30" y="8"/>
                      </a:cubicBezTo>
                      <a:cubicBezTo>
                        <a:pt x="19" y="8"/>
                        <a:pt x="12" y="19"/>
                        <a:pt x="12" y="47"/>
                      </a:cubicBezTo>
                      <a:cubicBezTo>
                        <a:pt x="12" y="74"/>
                        <a:pt x="19" y="86"/>
                        <a:pt x="30" y="86"/>
                      </a:cubicBezTo>
                      <a:cubicBezTo>
                        <a:pt x="41" y="86"/>
                        <a:pt x="48" y="74"/>
                        <a:pt x="48" y="47"/>
                      </a:cubicBezTo>
                      <a:close/>
                      <a:moveTo>
                        <a:pt x="0" y="47"/>
                      </a:moveTo>
                      <a:lnTo>
                        <a:pt x="0" y="47"/>
                      </a:lnTo>
                      <a:cubicBezTo>
                        <a:pt x="0" y="15"/>
                        <a:pt x="11" y="0"/>
                        <a:pt x="30" y="0"/>
                      </a:cubicBezTo>
                      <a:cubicBezTo>
                        <a:pt x="49" y="0"/>
                        <a:pt x="60" y="15"/>
                        <a:pt x="60" y="47"/>
                      </a:cubicBezTo>
                      <a:cubicBezTo>
                        <a:pt x="60" y="78"/>
                        <a:pt x="49" y="96"/>
                        <a:pt x="30" y="96"/>
                      </a:cubicBezTo>
                      <a:cubicBezTo>
                        <a:pt x="11" y="96"/>
                        <a:pt x="0" y="78"/>
                        <a:pt x="0" y="47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0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61" name="Freeform 18">
                  <a:extLst>
                    <a:ext uri="{FF2B5EF4-FFF2-40B4-BE49-F238E27FC236}">
                      <a16:creationId xmlns:a16="http://schemas.microsoft.com/office/drawing/2014/main" id="{840D5B44-F797-414B-A101-1A4312311B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56425" y="4554537"/>
                  <a:ext cx="33337" cy="57150"/>
                </a:xfrm>
                <a:custGeom>
                  <a:avLst/>
                  <a:gdLst>
                    <a:gd name="T0" fmla="*/ 0 w 53"/>
                    <a:gd name="T1" fmla="*/ 83 h 93"/>
                    <a:gd name="T2" fmla="*/ 0 w 53"/>
                    <a:gd name="T3" fmla="*/ 83 h 93"/>
                    <a:gd name="T4" fmla="*/ 21 w 53"/>
                    <a:gd name="T5" fmla="*/ 83 h 93"/>
                    <a:gd name="T6" fmla="*/ 21 w 53"/>
                    <a:gd name="T7" fmla="*/ 14 h 93"/>
                    <a:gd name="T8" fmla="*/ 4 w 53"/>
                    <a:gd name="T9" fmla="*/ 14 h 93"/>
                    <a:gd name="T10" fmla="*/ 4 w 53"/>
                    <a:gd name="T11" fmla="*/ 6 h 93"/>
                    <a:gd name="T12" fmla="*/ 24 w 53"/>
                    <a:gd name="T13" fmla="*/ 0 h 93"/>
                    <a:gd name="T14" fmla="*/ 34 w 53"/>
                    <a:gd name="T15" fmla="*/ 0 h 93"/>
                    <a:gd name="T16" fmla="*/ 34 w 53"/>
                    <a:gd name="T17" fmla="*/ 83 h 93"/>
                    <a:gd name="T18" fmla="*/ 53 w 53"/>
                    <a:gd name="T19" fmla="*/ 83 h 93"/>
                    <a:gd name="T20" fmla="*/ 53 w 53"/>
                    <a:gd name="T21" fmla="*/ 93 h 93"/>
                    <a:gd name="T22" fmla="*/ 0 w 53"/>
                    <a:gd name="T23" fmla="*/ 93 h 93"/>
                    <a:gd name="T24" fmla="*/ 0 w 53"/>
                    <a:gd name="T25" fmla="*/ 83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3" h="93">
                      <a:moveTo>
                        <a:pt x="0" y="83"/>
                      </a:moveTo>
                      <a:lnTo>
                        <a:pt x="0" y="83"/>
                      </a:lnTo>
                      <a:lnTo>
                        <a:pt x="21" y="83"/>
                      </a:lnTo>
                      <a:lnTo>
                        <a:pt x="21" y="14"/>
                      </a:lnTo>
                      <a:lnTo>
                        <a:pt x="4" y="14"/>
                      </a:lnTo>
                      <a:lnTo>
                        <a:pt x="4" y="6"/>
                      </a:lnTo>
                      <a:cubicBezTo>
                        <a:pt x="13" y="5"/>
                        <a:pt x="19" y="2"/>
                        <a:pt x="24" y="0"/>
                      </a:cubicBezTo>
                      <a:lnTo>
                        <a:pt x="34" y="0"/>
                      </a:lnTo>
                      <a:lnTo>
                        <a:pt x="34" y="83"/>
                      </a:lnTo>
                      <a:lnTo>
                        <a:pt x="53" y="83"/>
                      </a:lnTo>
                      <a:lnTo>
                        <a:pt x="53" y="93"/>
                      </a:lnTo>
                      <a:lnTo>
                        <a:pt x="0" y="93"/>
                      </a:lnTo>
                      <a:lnTo>
                        <a:pt x="0" y="83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 w="0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62" name="Freeform 19">
                  <a:extLst>
                    <a:ext uri="{FF2B5EF4-FFF2-40B4-BE49-F238E27FC236}">
                      <a16:creationId xmlns:a16="http://schemas.microsoft.com/office/drawing/2014/main" id="{FF0E4D30-CB74-45A1-A76C-824DFFBE14C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997700" y="4554537"/>
                  <a:ext cx="36512" cy="58738"/>
                </a:xfrm>
                <a:custGeom>
                  <a:avLst/>
                  <a:gdLst>
                    <a:gd name="T0" fmla="*/ 48 w 60"/>
                    <a:gd name="T1" fmla="*/ 47 h 96"/>
                    <a:gd name="T2" fmla="*/ 48 w 60"/>
                    <a:gd name="T3" fmla="*/ 47 h 96"/>
                    <a:gd name="T4" fmla="*/ 30 w 60"/>
                    <a:gd name="T5" fmla="*/ 8 h 96"/>
                    <a:gd name="T6" fmla="*/ 12 w 60"/>
                    <a:gd name="T7" fmla="*/ 47 h 96"/>
                    <a:gd name="T8" fmla="*/ 30 w 60"/>
                    <a:gd name="T9" fmla="*/ 86 h 96"/>
                    <a:gd name="T10" fmla="*/ 48 w 60"/>
                    <a:gd name="T11" fmla="*/ 47 h 96"/>
                    <a:gd name="T12" fmla="*/ 0 w 60"/>
                    <a:gd name="T13" fmla="*/ 47 h 96"/>
                    <a:gd name="T14" fmla="*/ 0 w 60"/>
                    <a:gd name="T15" fmla="*/ 47 h 96"/>
                    <a:gd name="T16" fmla="*/ 30 w 60"/>
                    <a:gd name="T17" fmla="*/ 0 h 96"/>
                    <a:gd name="T18" fmla="*/ 60 w 60"/>
                    <a:gd name="T19" fmla="*/ 47 h 96"/>
                    <a:gd name="T20" fmla="*/ 30 w 60"/>
                    <a:gd name="T21" fmla="*/ 96 h 96"/>
                    <a:gd name="T22" fmla="*/ 0 w 60"/>
                    <a:gd name="T23" fmla="*/ 47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0" h="96">
                      <a:moveTo>
                        <a:pt x="48" y="47"/>
                      </a:moveTo>
                      <a:lnTo>
                        <a:pt x="48" y="47"/>
                      </a:lnTo>
                      <a:cubicBezTo>
                        <a:pt x="48" y="19"/>
                        <a:pt x="41" y="8"/>
                        <a:pt x="30" y="8"/>
                      </a:cubicBezTo>
                      <a:cubicBezTo>
                        <a:pt x="19" y="8"/>
                        <a:pt x="12" y="19"/>
                        <a:pt x="12" y="47"/>
                      </a:cubicBezTo>
                      <a:cubicBezTo>
                        <a:pt x="12" y="74"/>
                        <a:pt x="19" y="86"/>
                        <a:pt x="30" y="86"/>
                      </a:cubicBezTo>
                      <a:cubicBezTo>
                        <a:pt x="41" y="86"/>
                        <a:pt x="48" y="74"/>
                        <a:pt x="48" y="47"/>
                      </a:cubicBezTo>
                      <a:close/>
                      <a:moveTo>
                        <a:pt x="0" y="47"/>
                      </a:moveTo>
                      <a:lnTo>
                        <a:pt x="0" y="47"/>
                      </a:lnTo>
                      <a:cubicBezTo>
                        <a:pt x="0" y="15"/>
                        <a:pt x="11" y="0"/>
                        <a:pt x="30" y="0"/>
                      </a:cubicBezTo>
                      <a:cubicBezTo>
                        <a:pt x="49" y="0"/>
                        <a:pt x="60" y="15"/>
                        <a:pt x="60" y="47"/>
                      </a:cubicBezTo>
                      <a:cubicBezTo>
                        <a:pt x="60" y="78"/>
                        <a:pt x="49" y="96"/>
                        <a:pt x="30" y="96"/>
                      </a:cubicBezTo>
                      <a:cubicBezTo>
                        <a:pt x="11" y="96"/>
                        <a:pt x="0" y="78"/>
                        <a:pt x="0" y="47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0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63" name="Freeform 20">
                  <a:extLst>
                    <a:ext uri="{FF2B5EF4-FFF2-40B4-BE49-F238E27FC236}">
                      <a16:creationId xmlns:a16="http://schemas.microsoft.com/office/drawing/2014/main" id="{C68B3F74-D538-4752-BAB3-72E725B4FD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45325" y="4554537"/>
                  <a:ext cx="33337" cy="57150"/>
                </a:xfrm>
                <a:custGeom>
                  <a:avLst/>
                  <a:gdLst>
                    <a:gd name="T0" fmla="*/ 0 w 53"/>
                    <a:gd name="T1" fmla="*/ 83 h 93"/>
                    <a:gd name="T2" fmla="*/ 0 w 53"/>
                    <a:gd name="T3" fmla="*/ 83 h 93"/>
                    <a:gd name="T4" fmla="*/ 21 w 53"/>
                    <a:gd name="T5" fmla="*/ 83 h 93"/>
                    <a:gd name="T6" fmla="*/ 21 w 53"/>
                    <a:gd name="T7" fmla="*/ 14 h 93"/>
                    <a:gd name="T8" fmla="*/ 4 w 53"/>
                    <a:gd name="T9" fmla="*/ 14 h 93"/>
                    <a:gd name="T10" fmla="*/ 4 w 53"/>
                    <a:gd name="T11" fmla="*/ 6 h 93"/>
                    <a:gd name="T12" fmla="*/ 24 w 53"/>
                    <a:gd name="T13" fmla="*/ 0 h 93"/>
                    <a:gd name="T14" fmla="*/ 33 w 53"/>
                    <a:gd name="T15" fmla="*/ 0 h 93"/>
                    <a:gd name="T16" fmla="*/ 33 w 53"/>
                    <a:gd name="T17" fmla="*/ 83 h 93"/>
                    <a:gd name="T18" fmla="*/ 53 w 53"/>
                    <a:gd name="T19" fmla="*/ 83 h 93"/>
                    <a:gd name="T20" fmla="*/ 53 w 53"/>
                    <a:gd name="T21" fmla="*/ 93 h 93"/>
                    <a:gd name="T22" fmla="*/ 0 w 53"/>
                    <a:gd name="T23" fmla="*/ 93 h 93"/>
                    <a:gd name="T24" fmla="*/ 0 w 53"/>
                    <a:gd name="T25" fmla="*/ 83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3" h="93">
                      <a:moveTo>
                        <a:pt x="0" y="83"/>
                      </a:moveTo>
                      <a:lnTo>
                        <a:pt x="0" y="83"/>
                      </a:lnTo>
                      <a:lnTo>
                        <a:pt x="21" y="83"/>
                      </a:lnTo>
                      <a:lnTo>
                        <a:pt x="21" y="14"/>
                      </a:lnTo>
                      <a:lnTo>
                        <a:pt x="4" y="14"/>
                      </a:lnTo>
                      <a:lnTo>
                        <a:pt x="4" y="6"/>
                      </a:lnTo>
                      <a:cubicBezTo>
                        <a:pt x="13" y="5"/>
                        <a:pt x="19" y="2"/>
                        <a:pt x="24" y="0"/>
                      </a:cubicBezTo>
                      <a:lnTo>
                        <a:pt x="33" y="0"/>
                      </a:lnTo>
                      <a:lnTo>
                        <a:pt x="33" y="83"/>
                      </a:lnTo>
                      <a:lnTo>
                        <a:pt x="53" y="83"/>
                      </a:lnTo>
                      <a:lnTo>
                        <a:pt x="53" y="93"/>
                      </a:lnTo>
                      <a:lnTo>
                        <a:pt x="0" y="93"/>
                      </a:lnTo>
                      <a:lnTo>
                        <a:pt x="0" y="83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 w="0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64" name="Freeform 21">
                  <a:extLst>
                    <a:ext uri="{FF2B5EF4-FFF2-40B4-BE49-F238E27FC236}">
                      <a16:creationId xmlns:a16="http://schemas.microsoft.com/office/drawing/2014/main" id="{2C76946A-C94B-4B66-AED8-5DF4AB2075A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086600" y="4554537"/>
                  <a:ext cx="36512" cy="58738"/>
                </a:xfrm>
                <a:custGeom>
                  <a:avLst/>
                  <a:gdLst>
                    <a:gd name="T0" fmla="*/ 48 w 60"/>
                    <a:gd name="T1" fmla="*/ 47 h 96"/>
                    <a:gd name="T2" fmla="*/ 48 w 60"/>
                    <a:gd name="T3" fmla="*/ 47 h 96"/>
                    <a:gd name="T4" fmla="*/ 30 w 60"/>
                    <a:gd name="T5" fmla="*/ 8 h 96"/>
                    <a:gd name="T6" fmla="*/ 11 w 60"/>
                    <a:gd name="T7" fmla="*/ 47 h 96"/>
                    <a:gd name="T8" fmla="*/ 30 w 60"/>
                    <a:gd name="T9" fmla="*/ 86 h 96"/>
                    <a:gd name="T10" fmla="*/ 48 w 60"/>
                    <a:gd name="T11" fmla="*/ 47 h 96"/>
                    <a:gd name="T12" fmla="*/ 0 w 60"/>
                    <a:gd name="T13" fmla="*/ 47 h 96"/>
                    <a:gd name="T14" fmla="*/ 0 w 60"/>
                    <a:gd name="T15" fmla="*/ 47 h 96"/>
                    <a:gd name="T16" fmla="*/ 30 w 60"/>
                    <a:gd name="T17" fmla="*/ 0 h 96"/>
                    <a:gd name="T18" fmla="*/ 60 w 60"/>
                    <a:gd name="T19" fmla="*/ 47 h 96"/>
                    <a:gd name="T20" fmla="*/ 30 w 60"/>
                    <a:gd name="T21" fmla="*/ 96 h 96"/>
                    <a:gd name="T22" fmla="*/ 0 w 60"/>
                    <a:gd name="T23" fmla="*/ 47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0" h="96">
                      <a:moveTo>
                        <a:pt x="48" y="47"/>
                      </a:moveTo>
                      <a:lnTo>
                        <a:pt x="48" y="47"/>
                      </a:lnTo>
                      <a:cubicBezTo>
                        <a:pt x="48" y="19"/>
                        <a:pt x="41" y="8"/>
                        <a:pt x="30" y="8"/>
                      </a:cubicBezTo>
                      <a:cubicBezTo>
                        <a:pt x="19" y="8"/>
                        <a:pt x="11" y="19"/>
                        <a:pt x="11" y="47"/>
                      </a:cubicBezTo>
                      <a:cubicBezTo>
                        <a:pt x="11" y="74"/>
                        <a:pt x="19" y="86"/>
                        <a:pt x="30" y="86"/>
                      </a:cubicBezTo>
                      <a:cubicBezTo>
                        <a:pt x="41" y="86"/>
                        <a:pt x="48" y="74"/>
                        <a:pt x="48" y="47"/>
                      </a:cubicBezTo>
                      <a:close/>
                      <a:moveTo>
                        <a:pt x="0" y="47"/>
                      </a:moveTo>
                      <a:lnTo>
                        <a:pt x="0" y="47"/>
                      </a:lnTo>
                      <a:cubicBezTo>
                        <a:pt x="0" y="15"/>
                        <a:pt x="11" y="0"/>
                        <a:pt x="30" y="0"/>
                      </a:cubicBezTo>
                      <a:cubicBezTo>
                        <a:pt x="48" y="0"/>
                        <a:pt x="60" y="15"/>
                        <a:pt x="60" y="47"/>
                      </a:cubicBezTo>
                      <a:cubicBezTo>
                        <a:pt x="60" y="78"/>
                        <a:pt x="48" y="96"/>
                        <a:pt x="30" y="96"/>
                      </a:cubicBezTo>
                      <a:cubicBezTo>
                        <a:pt x="11" y="96"/>
                        <a:pt x="0" y="78"/>
                        <a:pt x="0" y="47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0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65" name="Freeform 22">
                  <a:extLst>
                    <a:ext uri="{FF2B5EF4-FFF2-40B4-BE49-F238E27FC236}">
                      <a16:creationId xmlns:a16="http://schemas.microsoft.com/office/drawing/2014/main" id="{F35F402A-67C5-4023-950F-11F5F92AE1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34225" y="4554537"/>
                  <a:ext cx="31750" cy="57150"/>
                </a:xfrm>
                <a:custGeom>
                  <a:avLst/>
                  <a:gdLst>
                    <a:gd name="T0" fmla="*/ 0 w 52"/>
                    <a:gd name="T1" fmla="*/ 83 h 93"/>
                    <a:gd name="T2" fmla="*/ 0 w 52"/>
                    <a:gd name="T3" fmla="*/ 83 h 93"/>
                    <a:gd name="T4" fmla="*/ 21 w 52"/>
                    <a:gd name="T5" fmla="*/ 83 h 93"/>
                    <a:gd name="T6" fmla="*/ 21 w 52"/>
                    <a:gd name="T7" fmla="*/ 14 h 93"/>
                    <a:gd name="T8" fmla="*/ 4 w 52"/>
                    <a:gd name="T9" fmla="*/ 14 h 93"/>
                    <a:gd name="T10" fmla="*/ 4 w 52"/>
                    <a:gd name="T11" fmla="*/ 6 h 93"/>
                    <a:gd name="T12" fmla="*/ 24 w 52"/>
                    <a:gd name="T13" fmla="*/ 0 h 93"/>
                    <a:gd name="T14" fmla="*/ 33 w 52"/>
                    <a:gd name="T15" fmla="*/ 0 h 93"/>
                    <a:gd name="T16" fmla="*/ 33 w 52"/>
                    <a:gd name="T17" fmla="*/ 83 h 93"/>
                    <a:gd name="T18" fmla="*/ 52 w 52"/>
                    <a:gd name="T19" fmla="*/ 83 h 93"/>
                    <a:gd name="T20" fmla="*/ 52 w 52"/>
                    <a:gd name="T21" fmla="*/ 93 h 93"/>
                    <a:gd name="T22" fmla="*/ 0 w 52"/>
                    <a:gd name="T23" fmla="*/ 93 h 93"/>
                    <a:gd name="T24" fmla="*/ 0 w 52"/>
                    <a:gd name="T25" fmla="*/ 83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2" h="93">
                      <a:moveTo>
                        <a:pt x="0" y="83"/>
                      </a:moveTo>
                      <a:lnTo>
                        <a:pt x="0" y="83"/>
                      </a:lnTo>
                      <a:lnTo>
                        <a:pt x="21" y="83"/>
                      </a:lnTo>
                      <a:lnTo>
                        <a:pt x="21" y="14"/>
                      </a:lnTo>
                      <a:lnTo>
                        <a:pt x="4" y="14"/>
                      </a:lnTo>
                      <a:lnTo>
                        <a:pt x="4" y="6"/>
                      </a:lnTo>
                      <a:cubicBezTo>
                        <a:pt x="13" y="5"/>
                        <a:pt x="19" y="2"/>
                        <a:pt x="24" y="0"/>
                      </a:cubicBezTo>
                      <a:lnTo>
                        <a:pt x="33" y="0"/>
                      </a:lnTo>
                      <a:lnTo>
                        <a:pt x="33" y="83"/>
                      </a:lnTo>
                      <a:lnTo>
                        <a:pt x="52" y="83"/>
                      </a:lnTo>
                      <a:lnTo>
                        <a:pt x="52" y="93"/>
                      </a:lnTo>
                      <a:lnTo>
                        <a:pt x="0" y="93"/>
                      </a:lnTo>
                      <a:lnTo>
                        <a:pt x="0" y="83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 w="0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66" name="Freeform 23">
                  <a:extLst>
                    <a:ext uri="{FF2B5EF4-FFF2-40B4-BE49-F238E27FC236}">
                      <a16:creationId xmlns:a16="http://schemas.microsoft.com/office/drawing/2014/main" id="{691F4A92-FAE2-4CFD-8791-D1B3D29AFCF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175500" y="4554537"/>
                  <a:ext cx="36512" cy="58738"/>
                </a:xfrm>
                <a:custGeom>
                  <a:avLst/>
                  <a:gdLst>
                    <a:gd name="T0" fmla="*/ 49 w 60"/>
                    <a:gd name="T1" fmla="*/ 47 h 96"/>
                    <a:gd name="T2" fmla="*/ 49 w 60"/>
                    <a:gd name="T3" fmla="*/ 47 h 96"/>
                    <a:gd name="T4" fmla="*/ 30 w 60"/>
                    <a:gd name="T5" fmla="*/ 8 h 96"/>
                    <a:gd name="T6" fmla="*/ 12 w 60"/>
                    <a:gd name="T7" fmla="*/ 47 h 96"/>
                    <a:gd name="T8" fmla="*/ 30 w 60"/>
                    <a:gd name="T9" fmla="*/ 86 h 96"/>
                    <a:gd name="T10" fmla="*/ 49 w 60"/>
                    <a:gd name="T11" fmla="*/ 47 h 96"/>
                    <a:gd name="T12" fmla="*/ 0 w 60"/>
                    <a:gd name="T13" fmla="*/ 47 h 96"/>
                    <a:gd name="T14" fmla="*/ 0 w 60"/>
                    <a:gd name="T15" fmla="*/ 47 h 96"/>
                    <a:gd name="T16" fmla="*/ 30 w 60"/>
                    <a:gd name="T17" fmla="*/ 0 h 96"/>
                    <a:gd name="T18" fmla="*/ 60 w 60"/>
                    <a:gd name="T19" fmla="*/ 47 h 96"/>
                    <a:gd name="T20" fmla="*/ 30 w 60"/>
                    <a:gd name="T21" fmla="*/ 96 h 96"/>
                    <a:gd name="T22" fmla="*/ 0 w 60"/>
                    <a:gd name="T23" fmla="*/ 47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0" h="96">
                      <a:moveTo>
                        <a:pt x="49" y="47"/>
                      </a:moveTo>
                      <a:lnTo>
                        <a:pt x="49" y="47"/>
                      </a:lnTo>
                      <a:cubicBezTo>
                        <a:pt x="49" y="19"/>
                        <a:pt x="41" y="8"/>
                        <a:pt x="30" y="8"/>
                      </a:cubicBezTo>
                      <a:cubicBezTo>
                        <a:pt x="19" y="8"/>
                        <a:pt x="12" y="19"/>
                        <a:pt x="12" y="47"/>
                      </a:cubicBezTo>
                      <a:cubicBezTo>
                        <a:pt x="12" y="74"/>
                        <a:pt x="19" y="86"/>
                        <a:pt x="30" y="86"/>
                      </a:cubicBezTo>
                      <a:cubicBezTo>
                        <a:pt x="41" y="86"/>
                        <a:pt x="49" y="74"/>
                        <a:pt x="49" y="47"/>
                      </a:cubicBezTo>
                      <a:close/>
                      <a:moveTo>
                        <a:pt x="0" y="47"/>
                      </a:moveTo>
                      <a:lnTo>
                        <a:pt x="0" y="47"/>
                      </a:lnTo>
                      <a:cubicBezTo>
                        <a:pt x="0" y="15"/>
                        <a:pt x="12" y="0"/>
                        <a:pt x="30" y="0"/>
                      </a:cubicBezTo>
                      <a:cubicBezTo>
                        <a:pt x="49" y="0"/>
                        <a:pt x="60" y="15"/>
                        <a:pt x="60" y="47"/>
                      </a:cubicBezTo>
                      <a:cubicBezTo>
                        <a:pt x="60" y="78"/>
                        <a:pt x="49" y="96"/>
                        <a:pt x="30" y="96"/>
                      </a:cubicBezTo>
                      <a:cubicBezTo>
                        <a:pt x="12" y="96"/>
                        <a:pt x="0" y="78"/>
                        <a:pt x="0" y="47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0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67" name="Freeform 24">
                  <a:extLst>
                    <a:ext uri="{FF2B5EF4-FFF2-40B4-BE49-F238E27FC236}">
                      <a16:creationId xmlns:a16="http://schemas.microsoft.com/office/drawing/2014/main" id="{F06BA6CF-D807-4DB7-A1E3-0E6CD2C754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80213" y="4662488"/>
                  <a:ext cx="31750" cy="58738"/>
                </a:xfrm>
                <a:custGeom>
                  <a:avLst/>
                  <a:gdLst>
                    <a:gd name="T0" fmla="*/ 0 w 52"/>
                    <a:gd name="T1" fmla="*/ 84 h 94"/>
                    <a:gd name="T2" fmla="*/ 0 w 52"/>
                    <a:gd name="T3" fmla="*/ 84 h 94"/>
                    <a:gd name="T4" fmla="*/ 21 w 52"/>
                    <a:gd name="T5" fmla="*/ 84 h 94"/>
                    <a:gd name="T6" fmla="*/ 21 w 52"/>
                    <a:gd name="T7" fmla="*/ 15 h 94"/>
                    <a:gd name="T8" fmla="*/ 4 w 52"/>
                    <a:gd name="T9" fmla="*/ 15 h 94"/>
                    <a:gd name="T10" fmla="*/ 4 w 52"/>
                    <a:gd name="T11" fmla="*/ 7 h 94"/>
                    <a:gd name="T12" fmla="*/ 24 w 52"/>
                    <a:gd name="T13" fmla="*/ 0 h 94"/>
                    <a:gd name="T14" fmla="*/ 33 w 52"/>
                    <a:gd name="T15" fmla="*/ 0 h 94"/>
                    <a:gd name="T16" fmla="*/ 33 w 52"/>
                    <a:gd name="T17" fmla="*/ 84 h 94"/>
                    <a:gd name="T18" fmla="*/ 52 w 52"/>
                    <a:gd name="T19" fmla="*/ 84 h 94"/>
                    <a:gd name="T20" fmla="*/ 52 w 52"/>
                    <a:gd name="T21" fmla="*/ 94 h 94"/>
                    <a:gd name="T22" fmla="*/ 0 w 52"/>
                    <a:gd name="T23" fmla="*/ 94 h 94"/>
                    <a:gd name="T24" fmla="*/ 0 w 52"/>
                    <a:gd name="T25" fmla="*/ 84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2" h="94">
                      <a:moveTo>
                        <a:pt x="0" y="84"/>
                      </a:moveTo>
                      <a:lnTo>
                        <a:pt x="0" y="84"/>
                      </a:lnTo>
                      <a:lnTo>
                        <a:pt x="21" y="84"/>
                      </a:lnTo>
                      <a:lnTo>
                        <a:pt x="21" y="15"/>
                      </a:lnTo>
                      <a:lnTo>
                        <a:pt x="4" y="15"/>
                      </a:lnTo>
                      <a:lnTo>
                        <a:pt x="4" y="7"/>
                      </a:lnTo>
                      <a:cubicBezTo>
                        <a:pt x="12" y="6"/>
                        <a:pt x="19" y="3"/>
                        <a:pt x="24" y="0"/>
                      </a:cubicBezTo>
                      <a:lnTo>
                        <a:pt x="33" y="0"/>
                      </a:lnTo>
                      <a:lnTo>
                        <a:pt x="33" y="84"/>
                      </a:lnTo>
                      <a:lnTo>
                        <a:pt x="52" y="84"/>
                      </a:lnTo>
                      <a:lnTo>
                        <a:pt x="52" y="94"/>
                      </a:lnTo>
                      <a:lnTo>
                        <a:pt x="0" y="94"/>
                      </a:lnTo>
                      <a:lnTo>
                        <a:pt x="0" y="84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 w="0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68" name="Freeform 25">
                  <a:extLst>
                    <a:ext uri="{FF2B5EF4-FFF2-40B4-BE49-F238E27FC236}">
                      <a16:creationId xmlns:a16="http://schemas.microsoft.com/office/drawing/2014/main" id="{3619D1D1-D811-4B9E-AE6A-5B654AEF821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821488" y="4662488"/>
                  <a:ext cx="36512" cy="58738"/>
                </a:xfrm>
                <a:custGeom>
                  <a:avLst/>
                  <a:gdLst>
                    <a:gd name="T0" fmla="*/ 49 w 60"/>
                    <a:gd name="T1" fmla="*/ 48 h 97"/>
                    <a:gd name="T2" fmla="*/ 49 w 60"/>
                    <a:gd name="T3" fmla="*/ 48 h 97"/>
                    <a:gd name="T4" fmla="*/ 30 w 60"/>
                    <a:gd name="T5" fmla="*/ 9 h 97"/>
                    <a:gd name="T6" fmla="*/ 12 w 60"/>
                    <a:gd name="T7" fmla="*/ 48 h 97"/>
                    <a:gd name="T8" fmla="*/ 30 w 60"/>
                    <a:gd name="T9" fmla="*/ 87 h 97"/>
                    <a:gd name="T10" fmla="*/ 49 w 60"/>
                    <a:gd name="T11" fmla="*/ 48 h 97"/>
                    <a:gd name="T12" fmla="*/ 0 w 60"/>
                    <a:gd name="T13" fmla="*/ 48 h 97"/>
                    <a:gd name="T14" fmla="*/ 0 w 60"/>
                    <a:gd name="T15" fmla="*/ 48 h 97"/>
                    <a:gd name="T16" fmla="*/ 30 w 60"/>
                    <a:gd name="T17" fmla="*/ 0 h 97"/>
                    <a:gd name="T18" fmla="*/ 60 w 60"/>
                    <a:gd name="T19" fmla="*/ 48 h 97"/>
                    <a:gd name="T20" fmla="*/ 30 w 60"/>
                    <a:gd name="T21" fmla="*/ 97 h 97"/>
                    <a:gd name="T22" fmla="*/ 0 w 60"/>
                    <a:gd name="T23" fmla="*/ 4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0" h="97">
                      <a:moveTo>
                        <a:pt x="49" y="48"/>
                      </a:moveTo>
                      <a:lnTo>
                        <a:pt x="49" y="48"/>
                      </a:lnTo>
                      <a:cubicBezTo>
                        <a:pt x="49" y="20"/>
                        <a:pt x="41" y="9"/>
                        <a:pt x="30" y="9"/>
                      </a:cubicBezTo>
                      <a:cubicBezTo>
                        <a:pt x="19" y="9"/>
                        <a:pt x="12" y="20"/>
                        <a:pt x="12" y="48"/>
                      </a:cubicBezTo>
                      <a:cubicBezTo>
                        <a:pt x="12" y="75"/>
                        <a:pt x="19" y="87"/>
                        <a:pt x="30" y="87"/>
                      </a:cubicBezTo>
                      <a:cubicBezTo>
                        <a:pt x="41" y="87"/>
                        <a:pt x="49" y="75"/>
                        <a:pt x="49" y="48"/>
                      </a:cubicBezTo>
                      <a:close/>
                      <a:moveTo>
                        <a:pt x="0" y="48"/>
                      </a:moveTo>
                      <a:lnTo>
                        <a:pt x="0" y="48"/>
                      </a:lnTo>
                      <a:cubicBezTo>
                        <a:pt x="0" y="16"/>
                        <a:pt x="12" y="0"/>
                        <a:pt x="30" y="0"/>
                      </a:cubicBezTo>
                      <a:cubicBezTo>
                        <a:pt x="49" y="0"/>
                        <a:pt x="60" y="16"/>
                        <a:pt x="60" y="48"/>
                      </a:cubicBezTo>
                      <a:cubicBezTo>
                        <a:pt x="60" y="79"/>
                        <a:pt x="49" y="97"/>
                        <a:pt x="30" y="97"/>
                      </a:cubicBezTo>
                      <a:cubicBezTo>
                        <a:pt x="12" y="97"/>
                        <a:pt x="0" y="79"/>
                        <a:pt x="0" y="48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0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69" name="Freeform 26">
                  <a:extLst>
                    <a:ext uri="{FF2B5EF4-FFF2-40B4-BE49-F238E27FC236}">
                      <a16:creationId xmlns:a16="http://schemas.microsoft.com/office/drawing/2014/main" id="{2168C54C-9829-4862-9F94-45267EBD09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69113" y="4662488"/>
                  <a:ext cx="31750" cy="58738"/>
                </a:xfrm>
                <a:custGeom>
                  <a:avLst/>
                  <a:gdLst>
                    <a:gd name="T0" fmla="*/ 0 w 53"/>
                    <a:gd name="T1" fmla="*/ 84 h 94"/>
                    <a:gd name="T2" fmla="*/ 0 w 53"/>
                    <a:gd name="T3" fmla="*/ 84 h 94"/>
                    <a:gd name="T4" fmla="*/ 22 w 53"/>
                    <a:gd name="T5" fmla="*/ 84 h 94"/>
                    <a:gd name="T6" fmla="*/ 22 w 53"/>
                    <a:gd name="T7" fmla="*/ 15 h 94"/>
                    <a:gd name="T8" fmla="*/ 5 w 53"/>
                    <a:gd name="T9" fmla="*/ 15 h 94"/>
                    <a:gd name="T10" fmla="*/ 5 w 53"/>
                    <a:gd name="T11" fmla="*/ 7 h 94"/>
                    <a:gd name="T12" fmla="*/ 24 w 53"/>
                    <a:gd name="T13" fmla="*/ 0 h 94"/>
                    <a:gd name="T14" fmla="*/ 34 w 53"/>
                    <a:gd name="T15" fmla="*/ 0 h 94"/>
                    <a:gd name="T16" fmla="*/ 34 w 53"/>
                    <a:gd name="T17" fmla="*/ 84 h 94"/>
                    <a:gd name="T18" fmla="*/ 53 w 53"/>
                    <a:gd name="T19" fmla="*/ 84 h 94"/>
                    <a:gd name="T20" fmla="*/ 53 w 53"/>
                    <a:gd name="T21" fmla="*/ 94 h 94"/>
                    <a:gd name="T22" fmla="*/ 0 w 53"/>
                    <a:gd name="T23" fmla="*/ 94 h 94"/>
                    <a:gd name="T24" fmla="*/ 0 w 53"/>
                    <a:gd name="T25" fmla="*/ 84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3" h="94">
                      <a:moveTo>
                        <a:pt x="0" y="84"/>
                      </a:moveTo>
                      <a:lnTo>
                        <a:pt x="0" y="84"/>
                      </a:lnTo>
                      <a:lnTo>
                        <a:pt x="22" y="84"/>
                      </a:lnTo>
                      <a:lnTo>
                        <a:pt x="22" y="15"/>
                      </a:lnTo>
                      <a:lnTo>
                        <a:pt x="5" y="15"/>
                      </a:lnTo>
                      <a:lnTo>
                        <a:pt x="5" y="7"/>
                      </a:lnTo>
                      <a:cubicBezTo>
                        <a:pt x="13" y="6"/>
                        <a:pt x="19" y="3"/>
                        <a:pt x="24" y="0"/>
                      </a:cubicBezTo>
                      <a:lnTo>
                        <a:pt x="34" y="0"/>
                      </a:lnTo>
                      <a:lnTo>
                        <a:pt x="34" y="84"/>
                      </a:lnTo>
                      <a:lnTo>
                        <a:pt x="53" y="84"/>
                      </a:lnTo>
                      <a:lnTo>
                        <a:pt x="53" y="94"/>
                      </a:lnTo>
                      <a:lnTo>
                        <a:pt x="0" y="94"/>
                      </a:lnTo>
                      <a:lnTo>
                        <a:pt x="0" y="84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 w="0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70" name="Freeform 27">
                  <a:extLst>
                    <a:ext uri="{FF2B5EF4-FFF2-40B4-BE49-F238E27FC236}">
                      <a16:creationId xmlns:a16="http://schemas.microsoft.com/office/drawing/2014/main" id="{DD0C2440-4584-4FB6-A0F5-13A7A86BD74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910388" y="4662488"/>
                  <a:ext cx="36512" cy="58738"/>
                </a:xfrm>
                <a:custGeom>
                  <a:avLst/>
                  <a:gdLst>
                    <a:gd name="T0" fmla="*/ 48 w 60"/>
                    <a:gd name="T1" fmla="*/ 48 h 97"/>
                    <a:gd name="T2" fmla="*/ 48 w 60"/>
                    <a:gd name="T3" fmla="*/ 48 h 97"/>
                    <a:gd name="T4" fmla="*/ 30 w 60"/>
                    <a:gd name="T5" fmla="*/ 9 h 97"/>
                    <a:gd name="T6" fmla="*/ 12 w 60"/>
                    <a:gd name="T7" fmla="*/ 48 h 97"/>
                    <a:gd name="T8" fmla="*/ 30 w 60"/>
                    <a:gd name="T9" fmla="*/ 87 h 97"/>
                    <a:gd name="T10" fmla="*/ 48 w 60"/>
                    <a:gd name="T11" fmla="*/ 48 h 97"/>
                    <a:gd name="T12" fmla="*/ 0 w 60"/>
                    <a:gd name="T13" fmla="*/ 48 h 97"/>
                    <a:gd name="T14" fmla="*/ 0 w 60"/>
                    <a:gd name="T15" fmla="*/ 48 h 97"/>
                    <a:gd name="T16" fmla="*/ 30 w 60"/>
                    <a:gd name="T17" fmla="*/ 0 h 97"/>
                    <a:gd name="T18" fmla="*/ 60 w 60"/>
                    <a:gd name="T19" fmla="*/ 48 h 97"/>
                    <a:gd name="T20" fmla="*/ 30 w 60"/>
                    <a:gd name="T21" fmla="*/ 97 h 97"/>
                    <a:gd name="T22" fmla="*/ 0 w 60"/>
                    <a:gd name="T23" fmla="*/ 4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0" h="97">
                      <a:moveTo>
                        <a:pt x="48" y="48"/>
                      </a:moveTo>
                      <a:lnTo>
                        <a:pt x="48" y="48"/>
                      </a:lnTo>
                      <a:cubicBezTo>
                        <a:pt x="48" y="20"/>
                        <a:pt x="41" y="9"/>
                        <a:pt x="30" y="9"/>
                      </a:cubicBezTo>
                      <a:cubicBezTo>
                        <a:pt x="19" y="9"/>
                        <a:pt x="12" y="20"/>
                        <a:pt x="12" y="48"/>
                      </a:cubicBezTo>
                      <a:cubicBezTo>
                        <a:pt x="12" y="75"/>
                        <a:pt x="19" y="87"/>
                        <a:pt x="30" y="87"/>
                      </a:cubicBezTo>
                      <a:cubicBezTo>
                        <a:pt x="41" y="87"/>
                        <a:pt x="48" y="75"/>
                        <a:pt x="48" y="48"/>
                      </a:cubicBezTo>
                      <a:close/>
                      <a:moveTo>
                        <a:pt x="0" y="48"/>
                      </a:moveTo>
                      <a:lnTo>
                        <a:pt x="0" y="48"/>
                      </a:lnTo>
                      <a:cubicBezTo>
                        <a:pt x="0" y="16"/>
                        <a:pt x="11" y="0"/>
                        <a:pt x="30" y="0"/>
                      </a:cubicBezTo>
                      <a:cubicBezTo>
                        <a:pt x="49" y="0"/>
                        <a:pt x="60" y="16"/>
                        <a:pt x="60" y="48"/>
                      </a:cubicBezTo>
                      <a:cubicBezTo>
                        <a:pt x="60" y="79"/>
                        <a:pt x="49" y="97"/>
                        <a:pt x="30" y="97"/>
                      </a:cubicBezTo>
                      <a:cubicBezTo>
                        <a:pt x="11" y="97"/>
                        <a:pt x="0" y="79"/>
                        <a:pt x="0" y="48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0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71" name="Freeform 28">
                  <a:extLst>
                    <a:ext uri="{FF2B5EF4-FFF2-40B4-BE49-F238E27FC236}">
                      <a16:creationId xmlns:a16="http://schemas.microsoft.com/office/drawing/2014/main" id="{76DEE97A-8580-4202-BD36-6D9EC37F04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56425" y="4662488"/>
                  <a:ext cx="33337" cy="58738"/>
                </a:xfrm>
                <a:custGeom>
                  <a:avLst/>
                  <a:gdLst>
                    <a:gd name="T0" fmla="*/ 0 w 53"/>
                    <a:gd name="T1" fmla="*/ 84 h 94"/>
                    <a:gd name="T2" fmla="*/ 0 w 53"/>
                    <a:gd name="T3" fmla="*/ 84 h 94"/>
                    <a:gd name="T4" fmla="*/ 21 w 53"/>
                    <a:gd name="T5" fmla="*/ 84 h 94"/>
                    <a:gd name="T6" fmla="*/ 21 w 53"/>
                    <a:gd name="T7" fmla="*/ 15 h 94"/>
                    <a:gd name="T8" fmla="*/ 4 w 53"/>
                    <a:gd name="T9" fmla="*/ 15 h 94"/>
                    <a:gd name="T10" fmla="*/ 4 w 53"/>
                    <a:gd name="T11" fmla="*/ 7 h 94"/>
                    <a:gd name="T12" fmla="*/ 24 w 53"/>
                    <a:gd name="T13" fmla="*/ 0 h 94"/>
                    <a:gd name="T14" fmla="*/ 34 w 53"/>
                    <a:gd name="T15" fmla="*/ 0 h 94"/>
                    <a:gd name="T16" fmla="*/ 34 w 53"/>
                    <a:gd name="T17" fmla="*/ 84 h 94"/>
                    <a:gd name="T18" fmla="*/ 53 w 53"/>
                    <a:gd name="T19" fmla="*/ 84 h 94"/>
                    <a:gd name="T20" fmla="*/ 53 w 53"/>
                    <a:gd name="T21" fmla="*/ 94 h 94"/>
                    <a:gd name="T22" fmla="*/ 0 w 53"/>
                    <a:gd name="T23" fmla="*/ 94 h 94"/>
                    <a:gd name="T24" fmla="*/ 0 w 53"/>
                    <a:gd name="T25" fmla="*/ 84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3" h="94">
                      <a:moveTo>
                        <a:pt x="0" y="84"/>
                      </a:moveTo>
                      <a:lnTo>
                        <a:pt x="0" y="84"/>
                      </a:lnTo>
                      <a:lnTo>
                        <a:pt x="21" y="84"/>
                      </a:lnTo>
                      <a:lnTo>
                        <a:pt x="21" y="15"/>
                      </a:lnTo>
                      <a:lnTo>
                        <a:pt x="4" y="15"/>
                      </a:lnTo>
                      <a:lnTo>
                        <a:pt x="4" y="7"/>
                      </a:lnTo>
                      <a:cubicBezTo>
                        <a:pt x="13" y="6"/>
                        <a:pt x="19" y="3"/>
                        <a:pt x="24" y="0"/>
                      </a:cubicBezTo>
                      <a:lnTo>
                        <a:pt x="34" y="0"/>
                      </a:lnTo>
                      <a:lnTo>
                        <a:pt x="34" y="84"/>
                      </a:lnTo>
                      <a:lnTo>
                        <a:pt x="53" y="84"/>
                      </a:lnTo>
                      <a:lnTo>
                        <a:pt x="53" y="94"/>
                      </a:lnTo>
                      <a:lnTo>
                        <a:pt x="0" y="94"/>
                      </a:lnTo>
                      <a:lnTo>
                        <a:pt x="0" y="84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 w="0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72" name="Freeform 29">
                  <a:extLst>
                    <a:ext uri="{FF2B5EF4-FFF2-40B4-BE49-F238E27FC236}">
                      <a16:creationId xmlns:a16="http://schemas.microsoft.com/office/drawing/2014/main" id="{E9A9CDA8-32EF-4A57-9904-C9E7CA58B8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80213" y="4770438"/>
                  <a:ext cx="31750" cy="58738"/>
                </a:xfrm>
                <a:custGeom>
                  <a:avLst/>
                  <a:gdLst>
                    <a:gd name="T0" fmla="*/ 0 w 52"/>
                    <a:gd name="T1" fmla="*/ 84 h 94"/>
                    <a:gd name="T2" fmla="*/ 0 w 52"/>
                    <a:gd name="T3" fmla="*/ 84 h 94"/>
                    <a:gd name="T4" fmla="*/ 21 w 52"/>
                    <a:gd name="T5" fmla="*/ 84 h 94"/>
                    <a:gd name="T6" fmla="*/ 21 w 52"/>
                    <a:gd name="T7" fmla="*/ 15 h 94"/>
                    <a:gd name="T8" fmla="*/ 4 w 52"/>
                    <a:gd name="T9" fmla="*/ 15 h 94"/>
                    <a:gd name="T10" fmla="*/ 4 w 52"/>
                    <a:gd name="T11" fmla="*/ 7 h 94"/>
                    <a:gd name="T12" fmla="*/ 24 w 52"/>
                    <a:gd name="T13" fmla="*/ 0 h 94"/>
                    <a:gd name="T14" fmla="*/ 33 w 52"/>
                    <a:gd name="T15" fmla="*/ 0 h 94"/>
                    <a:gd name="T16" fmla="*/ 33 w 52"/>
                    <a:gd name="T17" fmla="*/ 84 h 94"/>
                    <a:gd name="T18" fmla="*/ 52 w 52"/>
                    <a:gd name="T19" fmla="*/ 84 h 94"/>
                    <a:gd name="T20" fmla="*/ 52 w 52"/>
                    <a:gd name="T21" fmla="*/ 94 h 94"/>
                    <a:gd name="T22" fmla="*/ 0 w 52"/>
                    <a:gd name="T23" fmla="*/ 94 h 94"/>
                    <a:gd name="T24" fmla="*/ 0 w 52"/>
                    <a:gd name="T25" fmla="*/ 84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2" h="94">
                      <a:moveTo>
                        <a:pt x="0" y="84"/>
                      </a:moveTo>
                      <a:lnTo>
                        <a:pt x="0" y="84"/>
                      </a:lnTo>
                      <a:lnTo>
                        <a:pt x="21" y="84"/>
                      </a:lnTo>
                      <a:lnTo>
                        <a:pt x="21" y="15"/>
                      </a:lnTo>
                      <a:lnTo>
                        <a:pt x="4" y="15"/>
                      </a:lnTo>
                      <a:lnTo>
                        <a:pt x="4" y="7"/>
                      </a:lnTo>
                      <a:cubicBezTo>
                        <a:pt x="12" y="6"/>
                        <a:pt x="19" y="3"/>
                        <a:pt x="24" y="0"/>
                      </a:cubicBezTo>
                      <a:lnTo>
                        <a:pt x="33" y="0"/>
                      </a:lnTo>
                      <a:lnTo>
                        <a:pt x="33" y="84"/>
                      </a:lnTo>
                      <a:lnTo>
                        <a:pt x="52" y="84"/>
                      </a:lnTo>
                      <a:lnTo>
                        <a:pt x="52" y="94"/>
                      </a:lnTo>
                      <a:lnTo>
                        <a:pt x="0" y="94"/>
                      </a:lnTo>
                      <a:lnTo>
                        <a:pt x="0" y="84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 w="0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73" name="Freeform 30">
                  <a:extLst>
                    <a:ext uri="{FF2B5EF4-FFF2-40B4-BE49-F238E27FC236}">
                      <a16:creationId xmlns:a16="http://schemas.microsoft.com/office/drawing/2014/main" id="{27B3507D-7545-4570-8EA4-054DFA7C846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821488" y="4770438"/>
                  <a:ext cx="36512" cy="60325"/>
                </a:xfrm>
                <a:custGeom>
                  <a:avLst/>
                  <a:gdLst>
                    <a:gd name="T0" fmla="*/ 49 w 60"/>
                    <a:gd name="T1" fmla="*/ 48 h 97"/>
                    <a:gd name="T2" fmla="*/ 49 w 60"/>
                    <a:gd name="T3" fmla="*/ 48 h 97"/>
                    <a:gd name="T4" fmla="*/ 30 w 60"/>
                    <a:gd name="T5" fmla="*/ 9 h 97"/>
                    <a:gd name="T6" fmla="*/ 12 w 60"/>
                    <a:gd name="T7" fmla="*/ 48 h 97"/>
                    <a:gd name="T8" fmla="*/ 30 w 60"/>
                    <a:gd name="T9" fmla="*/ 87 h 97"/>
                    <a:gd name="T10" fmla="*/ 49 w 60"/>
                    <a:gd name="T11" fmla="*/ 48 h 97"/>
                    <a:gd name="T12" fmla="*/ 0 w 60"/>
                    <a:gd name="T13" fmla="*/ 48 h 97"/>
                    <a:gd name="T14" fmla="*/ 0 w 60"/>
                    <a:gd name="T15" fmla="*/ 48 h 97"/>
                    <a:gd name="T16" fmla="*/ 30 w 60"/>
                    <a:gd name="T17" fmla="*/ 0 h 97"/>
                    <a:gd name="T18" fmla="*/ 60 w 60"/>
                    <a:gd name="T19" fmla="*/ 48 h 97"/>
                    <a:gd name="T20" fmla="*/ 30 w 60"/>
                    <a:gd name="T21" fmla="*/ 97 h 97"/>
                    <a:gd name="T22" fmla="*/ 0 w 60"/>
                    <a:gd name="T23" fmla="*/ 4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0" h="97">
                      <a:moveTo>
                        <a:pt x="49" y="48"/>
                      </a:moveTo>
                      <a:lnTo>
                        <a:pt x="49" y="48"/>
                      </a:lnTo>
                      <a:cubicBezTo>
                        <a:pt x="49" y="20"/>
                        <a:pt x="41" y="9"/>
                        <a:pt x="30" y="9"/>
                      </a:cubicBezTo>
                      <a:cubicBezTo>
                        <a:pt x="19" y="9"/>
                        <a:pt x="12" y="20"/>
                        <a:pt x="12" y="48"/>
                      </a:cubicBezTo>
                      <a:cubicBezTo>
                        <a:pt x="12" y="75"/>
                        <a:pt x="19" y="87"/>
                        <a:pt x="30" y="87"/>
                      </a:cubicBezTo>
                      <a:cubicBezTo>
                        <a:pt x="41" y="87"/>
                        <a:pt x="49" y="75"/>
                        <a:pt x="49" y="48"/>
                      </a:cubicBezTo>
                      <a:close/>
                      <a:moveTo>
                        <a:pt x="0" y="48"/>
                      </a:moveTo>
                      <a:lnTo>
                        <a:pt x="0" y="48"/>
                      </a:lnTo>
                      <a:cubicBezTo>
                        <a:pt x="0" y="16"/>
                        <a:pt x="12" y="0"/>
                        <a:pt x="30" y="0"/>
                      </a:cubicBezTo>
                      <a:cubicBezTo>
                        <a:pt x="49" y="0"/>
                        <a:pt x="60" y="16"/>
                        <a:pt x="60" y="48"/>
                      </a:cubicBezTo>
                      <a:cubicBezTo>
                        <a:pt x="60" y="79"/>
                        <a:pt x="49" y="97"/>
                        <a:pt x="30" y="97"/>
                      </a:cubicBezTo>
                      <a:cubicBezTo>
                        <a:pt x="12" y="97"/>
                        <a:pt x="0" y="79"/>
                        <a:pt x="0" y="48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0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74" name="Freeform 31">
                  <a:extLst>
                    <a:ext uri="{FF2B5EF4-FFF2-40B4-BE49-F238E27FC236}">
                      <a16:creationId xmlns:a16="http://schemas.microsoft.com/office/drawing/2014/main" id="{2A2035F4-3EB4-4B10-A617-21F7883A9D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69113" y="4770438"/>
                  <a:ext cx="31750" cy="58738"/>
                </a:xfrm>
                <a:custGeom>
                  <a:avLst/>
                  <a:gdLst>
                    <a:gd name="T0" fmla="*/ 0 w 53"/>
                    <a:gd name="T1" fmla="*/ 84 h 94"/>
                    <a:gd name="T2" fmla="*/ 0 w 53"/>
                    <a:gd name="T3" fmla="*/ 84 h 94"/>
                    <a:gd name="T4" fmla="*/ 22 w 53"/>
                    <a:gd name="T5" fmla="*/ 84 h 94"/>
                    <a:gd name="T6" fmla="*/ 22 w 53"/>
                    <a:gd name="T7" fmla="*/ 15 h 94"/>
                    <a:gd name="T8" fmla="*/ 5 w 53"/>
                    <a:gd name="T9" fmla="*/ 15 h 94"/>
                    <a:gd name="T10" fmla="*/ 5 w 53"/>
                    <a:gd name="T11" fmla="*/ 7 h 94"/>
                    <a:gd name="T12" fmla="*/ 24 w 53"/>
                    <a:gd name="T13" fmla="*/ 0 h 94"/>
                    <a:gd name="T14" fmla="*/ 34 w 53"/>
                    <a:gd name="T15" fmla="*/ 0 h 94"/>
                    <a:gd name="T16" fmla="*/ 34 w 53"/>
                    <a:gd name="T17" fmla="*/ 84 h 94"/>
                    <a:gd name="T18" fmla="*/ 53 w 53"/>
                    <a:gd name="T19" fmla="*/ 84 h 94"/>
                    <a:gd name="T20" fmla="*/ 53 w 53"/>
                    <a:gd name="T21" fmla="*/ 94 h 94"/>
                    <a:gd name="T22" fmla="*/ 0 w 53"/>
                    <a:gd name="T23" fmla="*/ 94 h 94"/>
                    <a:gd name="T24" fmla="*/ 0 w 53"/>
                    <a:gd name="T25" fmla="*/ 84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3" h="94">
                      <a:moveTo>
                        <a:pt x="0" y="84"/>
                      </a:moveTo>
                      <a:lnTo>
                        <a:pt x="0" y="84"/>
                      </a:lnTo>
                      <a:lnTo>
                        <a:pt x="22" y="84"/>
                      </a:lnTo>
                      <a:lnTo>
                        <a:pt x="22" y="15"/>
                      </a:lnTo>
                      <a:lnTo>
                        <a:pt x="5" y="15"/>
                      </a:lnTo>
                      <a:lnTo>
                        <a:pt x="5" y="7"/>
                      </a:lnTo>
                      <a:cubicBezTo>
                        <a:pt x="13" y="6"/>
                        <a:pt x="19" y="3"/>
                        <a:pt x="24" y="0"/>
                      </a:cubicBezTo>
                      <a:lnTo>
                        <a:pt x="34" y="0"/>
                      </a:lnTo>
                      <a:lnTo>
                        <a:pt x="34" y="84"/>
                      </a:lnTo>
                      <a:lnTo>
                        <a:pt x="53" y="84"/>
                      </a:lnTo>
                      <a:lnTo>
                        <a:pt x="53" y="94"/>
                      </a:lnTo>
                      <a:lnTo>
                        <a:pt x="0" y="94"/>
                      </a:lnTo>
                      <a:lnTo>
                        <a:pt x="0" y="84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 w="0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75" name="Freeform 32">
                  <a:extLst>
                    <a:ext uri="{FF2B5EF4-FFF2-40B4-BE49-F238E27FC236}">
                      <a16:creationId xmlns:a16="http://schemas.microsoft.com/office/drawing/2014/main" id="{ECFA9541-489D-4E34-9C9D-97B164A5A55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910388" y="4770438"/>
                  <a:ext cx="36512" cy="60325"/>
                </a:xfrm>
                <a:custGeom>
                  <a:avLst/>
                  <a:gdLst>
                    <a:gd name="T0" fmla="*/ 48 w 60"/>
                    <a:gd name="T1" fmla="*/ 48 h 97"/>
                    <a:gd name="T2" fmla="*/ 48 w 60"/>
                    <a:gd name="T3" fmla="*/ 48 h 97"/>
                    <a:gd name="T4" fmla="*/ 30 w 60"/>
                    <a:gd name="T5" fmla="*/ 9 h 97"/>
                    <a:gd name="T6" fmla="*/ 12 w 60"/>
                    <a:gd name="T7" fmla="*/ 48 h 97"/>
                    <a:gd name="T8" fmla="*/ 30 w 60"/>
                    <a:gd name="T9" fmla="*/ 87 h 97"/>
                    <a:gd name="T10" fmla="*/ 48 w 60"/>
                    <a:gd name="T11" fmla="*/ 48 h 97"/>
                    <a:gd name="T12" fmla="*/ 0 w 60"/>
                    <a:gd name="T13" fmla="*/ 48 h 97"/>
                    <a:gd name="T14" fmla="*/ 0 w 60"/>
                    <a:gd name="T15" fmla="*/ 48 h 97"/>
                    <a:gd name="T16" fmla="*/ 30 w 60"/>
                    <a:gd name="T17" fmla="*/ 0 h 97"/>
                    <a:gd name="T18" fmla="*/ 60 w 60"/>
                    <a:gd name="T19" fmla="*/ 48 h 97"/>
                    <a:gd name="T20" fmla="*/ 30 w 60"/>
                    <a:gd name="T21" fmla="*/ 97 h 97"/>
                    <a:gd name="T22" fmla="*/ 0 w 60"/>
                    <a:gd name="T23" fmla="*/ 4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0" h="97">
                      <a:moveTo>
                        <a:pt x="48" y="48"/>
                      </a:moveTo>
                      <a:lnTo>
                        <a:pt x="48" y="48"/>
                      </a:lnTo>
                      <a:cubicBezTo>
                        <a:pt x="48" y="20"/>
                        <a:pt x="41" y="9"/>
                        <a:pt x="30" y="9"/>
                      </a:cubicBezTo>
                      <a:cubicBezTo>
                        <a:pt x="19" y="9"/>
                        <a:pt x="12" y="20"/>
                        <a:pt x="12" y="48"/>
                      </a:cubicBezTo>
                      <a:cubicBezTo>
                        <a:pt x="12" y="75"/>
                        <a:pt x="19" y="87"/>
                        <a:pt x="30" y="87"/>
                      </a:cubicBezTo>
                      <a:cubicBezTo>
                        <a:pt x="41" y="87"/>
                        <a:pt x="48" y="75"/>
                        <a:pt x="48" y="48"/>
                      </a:cubicBezTo>
                      <a:close/>
                      <a:moveTo>
                        <a:pt x="0" y="48"/>
                      </a:moveTo>
                      <a:lnTo>
                        <a:pt x="0" y="48"/>
                      </a:lnTo>
                      <a:cubicBezTo>
                        <a:pt x="0" y="16"/>
                        <a:pt x="11" y="0"/>
                        <a:pt x="30" y="0"/>
                      </a:cubicBezTo>
                      <a:cubicBezTo>
                        <a:pt x="49" y="0"/>
                        <a:pt x="60" y="16"/>
                        <a:pt x="60" y="48"/>
                      </a:cubicBezTo>
                      <a:cubicBezTo>
                        <a:pt x="60" y="79"/>
                        <a:pt x="49" y="97"/>
                        <a:pt x="30" y="97"/>
                      </a:cubicBezTo>
                      <a:cubicBezTo>
                        <a:pt x="11" y="97"/>
                        <a:pt x="0" y="79"/>
                        <a:pt x="0" y="48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0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76" name="Freeform 33">
                  <a:extLst>
                    <a:ext uri="{FF2B5EF4-FFF2-40B4-BE49-F238E27FC236}">
                      <a16:creationId xmlns:a16="http://schemas.microsoft.com/office/drawing/2014/main" id="{FE1A80E5-2996-47FD-90EE-D4A89FEA6E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56425" y="4770438"/>
                  <a:ext cx="33337" cy="58738"/>
                </a:xfrm>
                <a:custGeom>
                  <a:avLst/>
                  <a:gdLst>
                    <a:gd name="T0" fmla="*/ 0 w 53"/>
                    <a:gd name="T1" fmla="*/ 84 h 94"/>
                    <a:gd name="T2" fmla="*/ 0 w 53"/>
                    <a:gd name="T3" fmla="*/ 84 h 94"/>
                    <a:gd name="T4" fmla="*/ 21 w 53"/>
                    <a:gd name="T5" fmla="*/ 84 h 94"/>
                    <a:gd name="T6" fmla="*/ 21 w 53"/>
                    <a:gd name="T7" fmla="*/ 15 h 94"/>
                    <a:gd name="T8" fmla="*/ 4 w 53"/>
                    <a:gd name="T9" fmla="*/ 15 h 94"/>
                    <a:gd name="T10" fmla="*/ 4 w 53"/>
                    <a:gd name="T11" fmla="*/ 7 h 94"/>
                    <a:gd name="T12" fmla="*/ 24 w 53"/>
                    <a:gd name="T13" fmla="*/ 0 h 94"/>
                    <a:gd name="T14" fmla="*/ 34 w 53"/>
                    <a:gd name="T15" fmla="*/ 0 h 94"/>
                    <a:gd name="T16" fmla="*/ 34 w 53"/>
                    <a:gd name="T17" fmla="*/ 84 h 94"/>
                    <a:gd name="T18" fmla="*/ 53 w 53"/>
                    <a:gd name="T19" fmla="*/ 84 h 94"/>
                    <a:gd name="T20" fmla="*/ 53 w 53"/>
                    <a:gd name="T21" fmla="*/ 94 h 94"/>
                    <a:gd name="T22" fmla="*/ 0 w 53"/>
                    <a:gd name="T23" fmla="*/ 94 h 94"/>
                    <a:gd name="T24" fmla="*/ 0 w 53"/>
                    <a:gd name="T25" fmla="*/ 84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3" h="94">
                      <a:moveTo>
                        <a:pt x="0" y="84"/>
                      </a:moveTo>
                      <a:lnTo>
                        <a:pt x="0" y="84"/>
                      </a:lnTo>
                      <a:lnTo>
                        <a:pt x="21" y="84"/>
                      </a:lnTo>
                      <a:lnTo>
                        <a:pt x="21" y="15"/>
                      </a:lnTo>
                      <a:lnTo>
                        <a:pt x="4" y="15"/>
                      </a:lnTo>
                      <a:lnTo>
                        <a:pt x="4" y="7"/>
                      </a:lnTo>
                      <a:cubicBezTo>
                        <a:pt x="13" y="6"/>
                        <a:pt x="19" y="3"/>
                        <a:pt x="24" y="0"/>
                      </a:cubicBezTo>
                      <a:lnTo>
                        <a:pt x="34" y="0"/>
                      </a:lnTo>
                      <a:lnTo>
                        <a:pt x="34" y="84"/>
                      </a:lnTo>
                      <a:lnTo>
                        <a:pt x="53" y="84"/>
                      </a:lnTo>
                      <a:lnTo>
                        <a:pt x="53" y="94"/>
                      </a:lnTo>
                      <a:lnTo>
                        <a:pt x="0" y="94"/>
                      </a:lnTo>
                      <a:lnTo>
                        <a:pt x="0" y="84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 w="0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333908F6-9B48-4F68-B58D-10EA564291DE}"/>
                  </a:ext>
                </a:extLst>
              </p:cNvPr>
              <p:cNvGrpSpPr/>
              <p:nvPr/>
            </p:nvGrpSpPr>
            <p:grpSpPr>
              <a:xfrm>
                <a:off x="7043738" y="4660900"/>
                <a:ext cx="220662" cy="257176"/>
                <a:chOff x="7043738" y="4660900"/>
                <a:chExt cx="220662" cy="257176"/>
              </a:xfrm>
            </p:grpSpPr>
            <p:sp>
              <p:nvSpPr>
                <p:cNvPr id="51" name="Freeform 34">
                  <a:extLst>
                    <a:ext uri="{FF2B5EF4-FFF2-40B4-BE49-F238E27FC236}">
                      <a16:creationId xmlns:a16="http://schemas.microsoft.com/office/drawing/2014/main" id="{D7C280B5-7BF5-410A-A6D8-94117CD16B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43738" y="4660900"/>
                  <a:ext cx="220662" cy="65088"/>
                </a:xfrm>
                <a:custGeom>
                  <a:avLst/>
                  <a:gdLst>
                    <a:gd name="T0" fmla="*/ 364 w 364"/>
                    <a:gd name="T1" fmla="*/ 52 h 105"/>
                    <a:gd name="T2" fmla="*/ 364 w 364"/>
                    <a:gd name="T3" fmla="*/ 52 h 105"/>
                    <a:gd name="T4" fmla="*/ 182 w 364"/>
                    <a:gd name="T5" fmla="*/ 105 h 105"/>
                    <a:gd name="T6" fmla="*/ 0 w 364"/>
                    <a:gd name="T7" fmla="*/ 52 h 105"/>
                    <a:gd name="T8" fmla="*/ 182 w 364"/>
                    <a:gd name="T9" fmla="*/ 0 h 105"/>
                    <a:gd name="T10" fmla="*/ 364 w 364"/>
                    <a:gd name="T11" fmla="*/ 52 h 105"/>
                    <a:gd name="T12" fmla="*/ 364 w 364"/>
                    <a:gd name="T13" fmla="*/ 52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4" h="105">
                      <a:moveTo>
                        <a:pt x="364" y="52"/>
                      </a:moveTo>
                      <a:lnTo>
                        <a:pt x="364" y="52"/>
                      </a:lnTo>
                      <a:cubicBezTo>
                        <a:pt x="364" y="81"/>
                        <a:pt x="282" y="105"/>
                        <a:pt x="182" y="105"/>
                      </a:cubicBezTo>
                      <a:cubicBezTo>
                        <a:pt x="81" y="105"/>
                        <a:pt x="0" y="81"/>
                        <a:pt x="0" y="52"/>
                      </a:cubicBezTo>
                      <a:cubicBezTo>
                        <a:pt x="0" y="23"/>
                        <a:pt x="81" y="0"/>
                        <a:pt x="182" y="0"/>
                      </a:cubicBezTo>
                      <a:cubicBezTo>
                        <a:pt x="282" y="0"/>
                        <a:pt x="364" y="23"/>
                        <a:pt x="364" y="52"/>
                      </a:cubicBezTo>
                      <a:lnTo>
                        <a:pt x="364" y="52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ysClr val="window" lastClr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52" name="Freeform 35">
                  <a:extLst>
                    <a:ext uri="{FF2B5EF4-FFF2-40B4-BE49-F238E27FC236}">
                      <a16:creationId xmlns:a16="http://schemas.microsoft.com/office/drawing/2014/main" id="{88BF3397-CAB0-400C-8480-B66602CAC3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43738" y="4757738"/>
                  <a:ext cx="220662" cy="31750"/>
                </a:xfrm>
                <a:custGeom>
                  <a:avLst/>
                  <a:gdLst>
                    <a:gd name="T0" fmla="*/ 364 w 364"/>
                    <a:gd name="T1" fmla="*/ 0 h 53"/>
                    <a:gd name="T2" fmla="*/ 364 w 364"/>
                    <a:gd name="T3" fmla="*/ 0 h 53"/>
                    <a:gd name="T4" fmla="*/ 182 w 364"/>
                    <a:gd name="T5" fmla="*/ 53 h 53"/>
                    <a:gd name="T6" fmla="*/ 0 w 364"/>
                    <a:gd name="T7" fmla="*/ 0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4" h="53">
                      <a:moveTo>
                        <a:pt x="364" y="0"/>
                      </a:moveTo>
                      <a:lnTo>
                        <a:pt x="364" y="0"/>
                      </a:lnTo>
                      <a:cubicBezTo>
                        <a:pt x="364" y="29"/>
                        <a:pt x="282" y="53"/>
                        <a:pt x="182" y="53"/>
                      </a:cubicBezTo>
                      <a:cubicBezTo>
                        <a:pt x="81" y="53"/>
                        <a:pt x="0" y="29"/>
                        <a:pt x="0" y="0"/>
                      </a:cubicBezTo>
                    </a:path>
                  </a:pathLst>
                </a:custGeom>
                <a:noFill/>
                <a:ln w="12700" cap="flat">
                  <a:solidFill>
                    <a:sysClr val="window" lastClr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53" name="Freeform 36">
                  <a:extLst>
                    <a:ext uri="{FF2B5EF4-FFF2-40B4-BE49-F238E27FC236}">
                      <a16:creationId xmlns:a16="http://schemas.microsoft.com/office/drawing/2014/main" id="{D085E3A0-962E-4B2A-92F9-424FEBD59E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43738" y="4822825"/>
                  <a:ext cx="220662" cy="31750"/>
                </a:xfrm>
                <a:custGeom>
                  <a:avLst/>
                  <a:gdLst>
                    <a:gd name="T0" fmla="*/ 364 w 364"/>
                    <a:gd name="T1" fmla="*/ 0 h 52"/>
                    <a:gd name="T2" fmla="*/ 364 w 364"/>
                    <a:gd name="T3" fmla="*/ 0 h 52"/>
                    <a:gd name="T4" fmla="*/ 182 w 364"/>
                    <a:gd name="T5" fmla="*/ 52 h 52"/>
                    <a:gd name="T6" fmla="*/ 0 w 364"/>
                    <a:gd name="T7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4" h="52">
                      <a:moveTo>
                        <a:pt x="364" y="0"/>
                      </a:moveTo>
                      <a:lnTo>
                        <a:pt x="364" y="0"/>
                      </a:lnTo>
                      <a:cubicBezTo>
                        <a:pt x="364" y="29"/>
                        <a:pt x="282" y="52"/>
                        <a:pt x="182" y="52"/>
                      </a:cubicBezTo>
                      <a:cubicBezTo>
                        <a:pt x="81" y="52"/>
                        <a:pt x="0" y="29"/>
                        <a:pt x="0" y="0"/>
                      </a:cubicBezTo>
                    </a:path>
                  </a:pathLst>
                </a:custGeom>
                <a:noFill/>
                <a:ln w="12700" cap="flat">
                  <a:solidFill>
                    <a:sysClr val="window" lastClr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54" name="Freeform 37">
                  <a:extLst>
                    <a:ext uri="{FF2B5EF4-FFF2-40B4-BE49-F238E27FC236}">
                      <a16:creationId xmlns:a16="http://schemas.microsoft.com/office/drawing/2014/main" id="{E69AF3BA-C454-41C6-82FE-CFAE6A6D49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43738" y="4884738"/>
                  <a:ext cx="220662" cy="33338"/>
                </a:xfrm>
                <a:custGeom>
                  <a:avLst/>
                  <a:gdLst>
                    <a:gd name="T0" fmla="*/ 364 w 364"/>
                    <a:gd name="T1" fmla="*/ 0 h 53"/>
                    <a:gd name="T2" fmla="*/ 364 w 364"/>
                    <a:gd name="T3" fmla="*/ 0 h 53"/>
                    <a:gd name="T4" fmla="*/ 182 w 364"/>
                    <a:gd name="T5" fmla="*/ 53 h 53"/>
                    <a:gd name="T6" fmla="*/ 0 w 364"/>
                    <a:gd name="T7" fmla="*/ 0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4" h="53">
                      <a:moveTo>
                        <a:pt x="364" y="0"/>
                      </a:moveTo>
                      <a:lnTo>
                        <a:pt x="364" y="0"/>
                      </a:lnTo>
                      <a:cubicBezTo>
                        <a:pt x="364" y="29"/>
                        <a:pt x="282" y="53"/>
                        <a:pt x="182" y="53"/>
                      </a:cubicBezTo>
                      <a:cubicBezTo>
                        <a:pt x="81" y="53"/>
                        <a:pt x="0" y="29"/>
                        <a:pt x="0" y="0"/>
                      </a:cubicBezTo>
                    </a:path>
                  </a:pathLst>
                </a:custGeom>
                <a:noFill/>
                <a:ln w="12700" cap="flat">
                  <a:solidFill>
                    <a:sysClr val="window" lastClr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55" name="Freeform 38">
                  <a:extLst>
                    <a:ext uri="{FF2B5EF4-FFF2-40B4-BE49-F238E27FC236}">
                      <a16:creationId xmlns:a16="http://schemas.microsoft.com/office/drawing/2014/main" id="{78060031-2E37-443F-BCA8-64DAD12A0C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43738" y="4692650"/>
                  <a:ext cx="0" cy="193675"/>
                </a:xfrm>
                <a:custGeom>
                  <a:avLst/>
                  <a:gdLst>
                    <a:gd name="T0" fmla="*/ 315 h 315"/>
                    <a:gd name="T1" fmla="*/ 315 h 315"/>
                    <a:gd name="T2" fmla="*/ 0 h 31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315">
                      <a:moveTo>
                        <a:pt x="0" y="315"/>
                      </a:moveTo>
                      <a:lnTo>
                        <a:pt x="0" y="31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>
                  <a:solidFill>
                    <a:sysClr val="window" lastClr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56" name="Freeform 39">
                  <a:extLst>
                    <a:ext uri="{FF2B5EF4-FFF2-40B4-BE49-F238E27FC236}">
                      <a16:creationId xmlns:a16="http://schemas.microsoft.com/office/drawing/2014/main" id="{490E5982-5006-4338-8ADB-5D93510BF4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64400" y="4692650"/>
                  <a:ext cx="0" cy="193675"/>
                </a:xfrm>
                <a:custGeom>
                  <a:avLst/>
                  <a:gdLst>
                    <a:gd name="T0" fmla="*/ 0 h 315"/>
                    <a:gd name="T1" fmla="*/ 0 h 315"/>
                    <a:gd name="T2" fmla="*/ 315 h 31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3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15"/>
                      </a:lnTo>
                    </a:path>
                  </a:pathLst>
                </a:custGeom>
                <a:noFill/>
                <a:ln w="12700" cap="flat">
                  <a:solidFill>
                    <a:sysClr val="window" lastClr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12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</p:grpSp>
        </p:grp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216F422-979F-4C00-B6C5-532776BA30C9}"/>
                </a:ext>
              </a:extLst>
            </p:cNvPr>
            <p:cNvCxnSpPr>
              <a:cxnSpLocks/>
            </p:cNvCxnSpPr>
            <p:nvPr/>
          </p:nvCxnSpPr>
          <p:spPr>
            <a:xfrm>
              <a:off x="6896404" y="5202157"/>
              <a:ext cx="0" cy="714186"/>
            </a:xfrm>
            <a:prstGeom prst="line">
              <a:avLst/>
            </a:prstGeom>
            <a:noFill/>
            <a:ln w="3175" cap="flat" cmpd="sng" algn="ctr">
              <a:solidFill>
                <a:srgbClr val="E1140A"/>
              </a:solidFill>
              <a:prstDash val="solid"/>
            </a:ln>
            <a:effectLst/>
          </p:spPr>
        </p:cxnSp>
        <p:grpSp>
          <p:nvGrpSpPr>
            <p:cNvPr id="38" name="Group 4">
              <a:extLst>
                <a:ext uri="{FF2B5EF4-FFF2-40B4-BE49-F238E27FC236}">
                  <a16:creationId xmlns:a16="http://schemas.microsoft.com/office/drawing/2014/main" id="{648821C9-7E5E-449E-ABA6-A6930860386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113567" y="5331316"/>
              <a:ext cx="369790" cy="296786"/>
              <a:chOff x="4858" y="5127"/>
              <a:chExt cx="233" cy="187"/>
            </a:xfrm>
          </p:grpSpPr>
          <p:sp>
            <p:nvSpPr>
              <p:cNvPr id="45" name="Freeform 5">
                <a:extLst>
                  <a:ext uri="{FF2B5EF4-FFF2-40B4-BE49-F238E27FC236}">
                    <a16:creationId xmlns:a16="http://schemas.microsoft.com/office/drawing/2014/main" id="{19EF34D5-41A7-49B5-9359-E4AB0F03A1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8" y="5187"/>
                <a:ext cx="48" cy="67"/>
              </a:xfrm>
              <a:custGeom>
                <a:avLst/>
                <a:gdLst/>
                <a:ahLst/>
                <a:cxnLst>
                  <a:cxn ang="0">
                    <a:pos x="95" y="131"/>
                  </a:cxn>
                  <a:cxn ang="0">
                    <a:pos x="95" y="131"/>
                  </a:cxn>
                  <a:cxn ang="0">
                    <a:pos x="21" y="131"/>
                  </a:cxn>
                  <a:cxn ang="0">
                    <a:pos x="0" y="110"/>
                  </a:cxn>
                  <a:cxn ang="0">
                    <a:pos x="0" y="20"/>
                  </a:cxn>
                  <a:cxn ang="0">
                    <a:pos x="21" y="0"/>
                  </a:cxn>
                  <a:cxn ang="0">
                    <a:pos x="95" y="0"/>
                  </a:cxn>
                  <a:cxn ang="0">
                    <a:pos x="95" y="131"/>
                  </a:cxn>
                  <a:cxn ang="0">
                    <a:pos x="95" y="131"/>
                  </a:cxn>
                </a:cxnLst>
                <a:rect l="0" t="0" r="r" b="b"/>
                <a:pathLst>
                  <a:path w="95" h="131">
                    <a:moveTo>
                      <a:pt x="95" y="131"/>
                    </a:moveTo>
                    <a:lnTo>
                      <a:pt x="95" y="131"/>
                    </a:lnTo>
                    <a:lnTo>
                      <a:pt x="21" y="131"/>
                    </a:lnTo>
                    <a:cubicBezTo>
                      <a:pt x="9" y="131"/>
                      <a:pt x="0" y="122"/>
                      <a:pt x="0" y="110"/>
                    </a:cubicBezTo>
                    <a:lnTo>
                      <a:pt x="0" y="20"/>
                    </a:lnTo>
                    <a:cubicBezTo>
                      <a:pt x="0" y="9"/>
                      <a:pt x="9" y="0"/>
                      <a:pt x="21" y="0"/>
                    </a:cubicBezTo>
                    <a:lnTo>
                      <a:pt x="95" y="0"/>
                    </a:lnTo>
                    <a:lnTo>
                      <a:pt x="95" y="131"/>
                    </a:lnTo>
                    <a:lnTo>
                      <a:pt x="95" y="131"/>
                    </a:lnTo>
                    <a:close/>
                  </a:path>
                </a:pathLst>
              </a:custGeom>
              <a:noFill/>
              <a:ln w="12700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6" name="Freeform 6">
                <a:extLst>
                  <a:ext uri="{FF2B5EF4-FFF2-40B4-BE49-F238E27FC236}">
                    <a16:creationId xmlns:a16="http://schemas.microsoft.com/office/drawing/2014/main" id="{085E7F99-134C-475D-A615-B4E8B061D0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6" y="5127"/>
                <a:ext cx="103" cy="187"/>
              </a:xfrm>
              <a:custGeom>
                <a:avLst/>
                <a:gdLst/>
                <a:ahLst/>
                <a:cxnLst>
                  <a:cxn ang="0">
                    <a:pos x="192" y="366"/>
                  </a:cxn>
                  <a:cxn ang="0">
                    <a:pos x="192" y="366"/>
                  </a:cxn>
                  <a:cxn ang="0">
                    <a:pos x="0" y="250"/>
                  </a:cxn>
                  <a:cxn ang="0">
                    <a:pos x="0" y="119"/>
                  </a:cxn>
                  <a:cxn ang="0">
                    <a:pos x="192" y="3"/>
                  </a:cxn>
                  <a:cxn ang="0">
                    <a:pos x="201" y="8"/>
                  </a:cxn>
                  <a:cxn ang="0">
                    <a:pos x="201" y="361"/>
                  </a:cxn>
                  <a:cxn ang="0">
                    <a:pos x="192" y="366"/>
                  </a:cxn>
                  <a:cxn ang="0">
                    <a:pos x="192" y="366"/>
                  </a:cxn>
                </a:cxnLst>
                <a:rect l="0" t="0" r="r" b="b"/>
                <a:pathLst>
                  <a:path w="201" h="368">
                    <a:moveTo>
                      <a:pt x="192" y="366"/>
                    </a:moveTo>
                    <a:lnTo>
                      <a:pt x="192" y="366"/>
                    </a:lnTo>
                    <a:lnTo>
                      <a:pt x="0" y="250"/>
                    </a:lnTo>
                    <a:lnTo>
                      <a:pt x="0" y="119"/>
                    </a:lnTo>
                    <a:lnTo>
                      <a:pt x="192" y="3"/>
                    </a:lnTo>
                    <a:cubicBezTo>
                      <a:pt x="196" y="0"/>
                      <a:pt x="201" y="3"/>
                      <a:pt x="201" y="8"/>
                    </a:cubicBezTo>
                    <a:lnTo>
                      <a:pt x="201" y="361"/>
                    </a:lnTo>
                    <a:cubicBezTo>
                      <a:pt x="201" y="365"/>
                      <a:pt x="196" y="368"/>
                      <a:pt x="192" y="366"/>
                    </a:cubicBezTo>
                    <a:lnTo>
                      <a:pt x="192" y="366"/>
                    </a:lnTo>
                    <a:close/>
                  </a:path>
                </a:pathLst>
              </a:custGeom>
              <a:noFill/>
              <a:ln w="12700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7" name="Freeform 7">
                <a:extLst>
                  <a:ext uri="{FF2B5EF4-FFF2-40B4-BE49-F238E27FC236}">
                    <a16:creationId xmlns:a16="http://schemas.microsoft.com/office/drawing/2014/main" id="{F7C533DD-B2D6-4C5B-86C5-E57D8F04FA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0" y="5186"/>
                <a:ext cx="23" cy="7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0" y="140"/>
                  </a:cxn>
                </a:cxnLst>
                <a:rect l="0" t="0" r="r" b="b"/>
                <a:pathLst>
                  <a:path w="46" h="140">
                    <a:moveTo>
                      <a:pt x="0" y="0"/>
                    </a:moveTo>
                    <a:lnTo>
                      <a:pt x="0" y="0"/>
                    </a:lnTo>
                    <a:cubicBezTo>
                      <a:pt x="42" y="37"/>
                      <a:pt x="46" y="100"/>
                      <a:pt x="10" y="140"/>
                    </a:cubicBezTo>
                  </a:path>
                </a:pathLst>
              </a:custGeom>
              <a:noFill/>
              <a:ln w="12700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8" name="Freeform 8">
                <a:extLst>
                  <a:ext uri="{FF2B5EF4-FFF2-40B4-BE49-F238E27FC236}">
                    <a16:creationId xmlns:a16="http://schemas.microsoft.com/office/drawing/2014/main" id="{A12D0063-DF57-4500-A610-B3AD04079A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5" y="5165"/>
                <a:ext cx="36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4" y="221"/>
                  </a:cxn>
                </a:cxnLst>
                <a:rect l="0" t="0" r="r" b="b"/>
                <a:pathLst>
                  <a:path w="71" h="221">
                    <a:moveTo>
                      <a:pt x="0" y="0"/>
                    </a:moveTo>
                    <a:lnTo>
                      <a:pt x="0" y="0"/>
                    </a:lnTo>
                    <a:cubicBezTo>
                      <a:pt x="65" y="57"/>
                      <a:pt x="71" y="156"/>
                      <a:pt x="14" y="221"/>
                    </a:cubicBezTo>
                  </a:path>
                </a:pathLst>
              </a:custGeom>
              <a:noFill/>
              <a:ln w="12700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6ACC67C-D9F8-48D6-B518-BA605379A54F}"/>
                </a:ext>
              </a:extLst>
            </p:cNvPr>
            <p:cNvCxnSpPr>
              <a:cxnSpLocks/>
            </p:cNvCxnSpPr>
            <p:nvPr/>
          </p:nvCxnSpPr>
          <p:spPr>
            <a:xfrm>
              <a:off x="9299524" y="5206593"/>
              <a:ext cx="0" cy="714186"/>
            </a:xfrm>
            <a:prstGeom prst="line">
              <a:avLst/>
            </a:prstGeom>
            <a:noFill/>
            <a:ln w="3175" cap="flat" cmpd="sng" algn="ctr">
              <a:solidFill>
                <a:srgbClr val="E1140A"/>
              </a:solidFill>
              <a:prstDash val="solid"/>
            </a:ln>
            <a:effectLst/>
          </p:spPr>
        </p:cxnSp>
        <p:pic>
          <p:nvPicPr>
            <p:cNvPr id="40" name="Picture 39" descr="A black sign with white text&#10;&#10;Description automatically generated">
              <a:extLst>
                <a:ext uri="{FF2B5EF4-FFF2-40B4-BE49-F238E27FC236}">
                  <a16:creationId xmlns:a16="http://schemas.microsoft.com/office/drawing/2014/main" id="{32C67D79-9CCA-4035-A9E9-65B1F9AA3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30484" y="5334265"/>
              <a:ext cx="350519" cy="350519"/>
            </a:xfrm>
            <a:prstGeom prst="rect">
              <a:avLst/>
            </a:prstGeom>
          </p:spPr>
        </p:pic>
        <p:pic>
          <p:nvPicPr>
            <p:cNvPr id="41" name="Picture 40" descr="A screen shot of a television&#10;&#10;Description automatically generated">
              <a:extLst>
                <a:ext uri="{FF2B5EF4-FFF2-40B4-BE49-F238E27FC236}">
                  <a16:creationId xmlns:a16="http://schemas.microsoft.com/office/drawing/2014/main" id="{36B1B97B-D3C4-4373-86A1-8BF2C1EEE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3137"/>
            <a:stretch/>
          </p:blipFill>
          <p:spPr>
            <a:xfrm>
              <a:off x="10306698" y="4707257"/>
              <a:ext cx="1759503" cy="1368735"/>
            </a:xfrm>
            <a:prstGeom prst="rect">
              <a:avLst/>
            </a:prstGeom>
          </p:spPr>
        </p:pic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6DC13C0-B29E-47C0-8568-B530337DC004}"/>
                </a:ext>
              </a:extLst>
            </p:cNvPr>
            <p:cNvCxnSpPr>
              <a:cxnSpLocks/>
            </p:cNvCxnSpPr>
            <p:nvPr/>
          </p:nvCxnSpPr>
          <p:spPr>
            <a:xfrm>
              <a:off x="6870565" y="4254621"/>
              <a:ext cx="0" cy="656922"/>
            </a:xfrm>
            <a:prstGeom prst="line">
              <a:avLst/>
            </a:prstGeom>
            <a:noFill/>
            <a:ln w="12700" cap="flat" cmpd="sng" algn="ctr">
              <a:solidFill>
                <a:srgbClr val="E1140A"/>
              </a:solidFill>
              <a:prstDash val="solid"/>
            </a:ln>
            <a:effectLst/>
          </p:spPr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45BC660-4F13-445B-BC54-8C74CC63B6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90413" y="4911543"/>
              <a:ext cx="980152" cy="0"/>
            </a:xfrm>
            <a:prstGeom prst="line">
              <a:avLst/>
            </a:prstGeom>
            <a:noFill/>
            <a:ln w="12700" cap="flat" cmpd="sng" algn="ctr">
              <a:solidFill>
                <a:srgbClr val="E1140A"/>
              </a:solidFill>
              <a:prstDash val="solid"/>
            </a:ln>
            <a:effectLst/>
          </p:spPr>
        </p:cxnSp>
        <p:pic>
          <p:nvPicPr>
            <p:cNvPr id="44" name="Picture 43" descr="A picture containing sign, computer&#10;&#10;Description automatically generated">
              <a:extLst>
                <a:ext uri="{FF2B5EF4-FFF2-40B4-BE49-F238E27FC236}">
                  <a16:creationId xmlns:a16="http://schemas.microsoft.com/office/drawing/2014/main" id="{213DF477-F29C-4445-8A66-A5122A220E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332" t="6859" r="16599" b="7396"/>
            <a:stretch/>
          </p:blipFill>
          <p:spPr>
            <a:xfrm>
              <a:off x="6243894" y="470616"/>
              <a:ext cx="4652802" cy="4528934"/>
            </a:xfrm>
            <a:prstGeom prst="rect">
              <a:avLst/>
            </a:prstGeom>
          </p:spPr>
        </p:pic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7AC7644E-713D-46CB-B9CB-169E312D1DB0}"/>
              </a:ext>
            </a:extLst>
          </p:cNvPr>
          <p:cNvSpPr txBox="1"/>
          <p:nvPr/>
        </p:nvSpPr>
        <p:spPr>
          <a:xfrm>
            <a:off x="5137076" y="5457374"/>
            <a:ext cx="763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Arial" pitchFamily="34" charset="0"/>
                <a:cs typeface="Arial" pitchFamily="34" charset="0"/>
              </a:rPr>
              <a:t>P27h-20</a:t>
            </a:r>
          </a:p>
        </p:txBody>
      </p:sp>
    </p:spTree>
    <p:extLst>
      <p:ext uri="{BB962C8B-B14F-4D97-AF65-F5344CB8AC3E}">
        <p14:creationId xmlns:p14="http://schemas.microsoft.com/office/powerpoint/2010/main" val="1424915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1482" y="228600"/>
            <a:ext cx="6465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r>
              <a: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ThinkPad Mobile Workstations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62206" y="256716"/>
            <a:ext cx="744495" cy="744495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2325380"/>
              </p:ext>
            </p:extLst>
          </p:nvPr>
        </p:nvGraphicFramePr>
        <p:xfrm>
          <a:off x="1406707" y="3669030"/>
          <a:ext cx="10309410" cy="2361013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622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39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6198">
                  <a:extLst>
                    <a:ext uri="{9D8B030D-6E8A-4147-A177-3AD203B41FA5}">
                      <a16:colId xmlns:a16="http://schemas.microsoft.com/office/drawing/2014/main" val="1889226113"/>
                    </a:ext>
                  </a:extLst>
                </a:gridCol>
                <a:gridCol w="855407">
                  <a:extLst>
                    <a:ext uri="{9D8B030D-6E8A-4147-A177-3AD203B41FA5}">
                      <a16:colId xmlns:a16="http://schemas.microsoft.com/office/drawing/2014/main" val="2993960856"/>
                    </a:ext>
                  </a:extLst>
                </a:gridCol>
                <a:gridCol w="9615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2301">
                  <a:extLst>
                    <a:ext uri="{9D8B030D-6E8A-4147-A177-3AD203B41FA5}">
                      <a16:colId xmlns:a16="http://schemas.microsoft.com/office/drawing/2014/main" val="3509927350"/>
                    </a:ext>
                  </a:extLst>
                </a:gridCol>
                <a:gridCol w="1008791">
                  <a:extLst>
                    <a:ext uri="{9D8B030D-6E8A-4147-A177-3AD203B41FA5}">
                      <a16:colId xmlns:a16="http://schemas.microsoft.com/office/drawing/2014/main" val="1383233922"/>
                    </a:ext>
                  </a:extLst>
                </a:gridCol>
                <a:gridCol w="1003027">
                  <a:extLst>
                    <a:ext uri="{9D8B030D-6E8A-4147-A177-3AD203B41FA5}">
                      <a16:colId xmlns:a16="http://schemas.microsoft.com/office/drawing/2014/main" val="2011134006"/>
                    </a:ext>
                  </a:extLst>
                </a:gridCol>
                <a:gridCol w="1003027">
                  <a:extLst>
                    <a:ext uri="{9D8B030D-6E8A-4147-A177-3AD203B41FA5}">
                      <a16:colId xmlns:a16="http://schemas.microsoft.com/office/drawing/2014/main" val="2777491504"/>
                    </a:ext>
                  </a:extLst>
                </a:gridCol>
                <a:gridCol w="10260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569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97926">
                <a:tc rowSpan="10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P14s Gen1 </a:t>
                      </a:r>
                    </a:p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Ultra-portable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$1,599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$1,669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$1,799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$1,819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$1,869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$1,969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$2,019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$2,359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$2,499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$2,689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72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$25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$25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$25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$20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$15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$60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$55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$80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$100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$150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622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>
                          <a:latin typeface="+mj-lt"/>
                        </a:rPr>
                        <a:t>20S4001NUS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>
                          <a:latin typeface="+mj-lt"/>
                        </a:rPr>
                        <a:t>20S4002LUS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>
                          <a:latin typeface="+mj-lt"/>
                        </a:rPr>
                        <a:t>20S40024US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20S40023US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20S4003FUS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20S40021US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20S4003EUS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20S4003PUS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20S4003SUS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20S4003UUS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0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i7-10510U 4C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i5-10310U 4C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i5-10310U 4C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i7-10510U 4C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i7-10510U 4C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i7-10610U 4C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i7-10610U 4C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i7-10510U 4C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i7-10610U 4C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i7-10610U 4C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0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0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PCIe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PCIe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</a:t>
                      </a:r>
                      <a:r>
                        <a:rPr lang="en-US" sz="800" b="0" i="0" u="none" strike="noStrike" baseline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PCIe</a:t>
                      </a:r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SSD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</a:t>
                      </a:r>
                      <a:r>
                        <a:rPr lang="en-US" sz="800" b="0" i="0" u="none" strike="noStrike" baseline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PCIe</a:t>
                      </a:r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SSD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</a:t>
                      </a:r>
                      <a:r>
                        <a:rPr lang="en-US" sz="800" b="0" i="0" u="none" strike="noStrike" baseline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PCIe</a:t>
                      </a:r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SSD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TB PCIe SSD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TB PCIe SSD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TB PCIe SSD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62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400nit Low Power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</a:t>
                      </a:r>
                    </a:p>
                    <a:p>
                      <a:pPr algn="l" fontAlgn="b"/>
                      <a:r>
                        <a:rPr lang="en-US" sz="800" b="0" i="0" u="sng" strike="noStrike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</a:t>
                      </a:r>
                    </a:p>
                    <a:p>
                      <a:pPr algn="l" fontAlgn="b"/>
                      <a:r>
                        <a:rPr lang="en-US" sz="800" b="0" i="0" u="sng" strike="noStrike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4K UHD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27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Quadro P520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Quadro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P520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Quadro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P520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Quadro P520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Quadro P520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Quadro P520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Quadro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P520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Quadro P520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Quadro P520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Quadro P520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62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25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2597">
                <a:tc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051482" y="1032991"/>
            <a:ext cx="7104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2 OF 6 ]</a:t>
            </a:r>
            <a:endParaRPr lang="en-US" sz="900" b="1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5ECF529-D3E7-403F-868E-4012187627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666328"/>
              </p:ext>
            </p:extLst>
          </p:nvPr>
        </p:nvGraphicFramePr>
        <p:xfrm>
          <a:off x="634453" y="1389520"/>
          <a:ext cx="8213325" cy="2222650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5365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56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1451">
                  <a:extLst>
                    <a:ext uri="{9D8B030D-6E8A-4147-A177-3AD203B41FA5}">
                      <a16:colId xmlns:a16="http://schemas.microsoft.com/office/drawing/2014/main" val="1889226113"/>
                    </a:ext>
                  </a:extLst>
                </a:gridCol>
                <a:gridCol w="961451">
                  <a:extLst>
                    <a:ext uri="{9D8B030D-6E8A-4147-A177-3AD203B41FA5}">
                      <a16:colId xmlns:a16="http://schemas.microsoft.com/office/drawing/2014/main" val="2993960856"/>
                    </a:ext>
                  </a:extLst>
                </a:gridCol>
                <a:gridCol w="9576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0820">
                  <a:extLst>
                    <a:ext uri="{9D8B030D-6E8A-4147-A177-3AD203B41FA5}">
                      <a16:colId xmlns:a16="http://schemas.microsoft.com/office/drawing/2014/main" val="3509927350"/>
                    </a:ext>
                  </a:extLst>
                </a:gridCol>
                <a:gridCol w="966976">
                  <a:extLst>
                    <a:ext uri="{9D8B030D-6E8A-4147-A177-3AD203B41FA5}">
                      <a16:colId xmlns:a16="http://schemas.microsoft.com/office/drawing/2014/main" val="1383233922"/>
                    </a:ext>
                  </a:extLst>
                </a:gridCol>
                <a:gridCol w="961451">
                  <a:extLst>
                    <a:ext uri="{9D8B030D-6E8A-4147-A177-3AD203B41FA5}">
                      <a16:colId xmlns:a16="http://schemas.microsoft.com/office/drawing/2014/main" val="2011134006"/>
                    </a:ext>
                  </a:extLst>
                </a:gridCol>
                <a:gridCol w="961451">
                  <a:extLst>
                    <a:ext uri="{9D8B030D-6E8A-4147-A177-3AD203B41FA5}">
                      <a16:colId xmlns:a16="http://schemas.microsoft.com/office/drawing/2014/main" val="2777491504"/>
                    </a:ext>
                  </a:extLst>
                </a:gridCol>
              </a:tblGrid>
              <a:tr h="197926">
                <a:tc rowSpan="1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P14s Gen2 </a:t>
                      </a:r>
                    </a:p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  Ultra-portable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$1,769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$1,859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$1,979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$2,029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$2,129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$2,459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$2,599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$2,799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72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622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>
                          <a:latin typeface="+mj-lt"/>
                        </a:rPr>
                        <a:t>20VX008YUS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20VX009HUS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20VX0098US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20VX008XUS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20VX009JUS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20VX0092US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20VX008UUS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20VX0097US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0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i7-1165G7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i5-1145G7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i7-1165G7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i7-1165G7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i7-1185G7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i7-1165G7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i7-1185G7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i7-1185G7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0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DDR4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DDR4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DDR4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DDR4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DDR4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0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PCIe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</a:t>
                      </a:r>
                      <a:r>
                        <a:rPr lang="en-US" sz="800" b="0" i="0" u="none" strike="noStrike" baseline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PCIe</a:t>
                      </a:r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SSD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TB PCIe SSD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TB PCIe SSD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TB PCIe SSD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62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</a:t>
                      </a:r>
                    </a:p>
                    <a:p>
                      <a:pPr algn="l" fontAlgn="b"/>
                      <a:r>
                        <a:rPr lang="en-US" sz="800" b="0" i="0" u="sng" strike="noStrike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UHD IPS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23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Quadro </a:t>
                      </a: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T500 4GB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NVIDIA Quadro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T500 4GB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NVIDIA Quadro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T500 4GB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NVIDIA Quadro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T500 4GB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NVIDIA Quadro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T500 4GB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NVIDIA Quadro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T500 4GB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NVIDIA Quadro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T500 4GB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NVIDIA Quadro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T500 4GB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25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25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6287657"/>
                  </a:ext>
                </a:extLst>
              </a:tr>
              <a:tr h="182597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468825E-EC9A-46F7-A00D-5ACA7D34F691}"/>
              </a:ext>
            </a:extLst>
          </p:cNvPr>
          <p:cNvSpPr txBox="1"/>
          <p:nvPr/>
        </p:nvSpPr>
        <p:spPr>
          <a:xfrm>
            <a:off x="115025" y="4017971"/>
            <a:ext cx="12916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While supplies last on these models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0BA3B0-9170-47DA-9E8B-0A6B82C8F91A}"/>
              </a:ext>
            </a:extLst>
          </p:cNvPr>
          <p:cNvSpPr txBox="1"/>
          <p:nvPr/>
        </p:nvSpPr>
        <p:spPr>
          <a:xfrm rot="16200000">
            <a:off x="-240200" y="2278612"/>
            <a:ext cx="1291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NEW!</a:t>
            </a:r>
          </a:p>
        </p:txBody>
      </p:sp>
      <p:pic>
        <p:nvPicPr>
          <p:cNvPr id="4" name="Picture 3" descr="A picture containing text, computer, computer, electronics&#10;&#10;Description automatically generated">
            <a:extLst>
              <a:ext uri="{FF2B5EF4-FFF2-40B4-BE49-F238E27FC236}">
                <a16:creationId xmlns:a16="http://schemas.microsoft.com/office/drawing/2014/main" id="{03066D5A-EBFA-4829-8E65-294B5809AB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9979" y="1059597"/>
            <a:ext cx="4998603" cy="28125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7854E3B-040C-4BF0-9D33-420C2C724346}"/>
              </a:ext>
            </a:extLst>
          </p:cNvPr>
          <p:cNvSpPr txBox="1"/>
          <p:nvPr/>
        </p:nvSpPr>
        <p:spPr>
          <a:xfrm>
            <a:off x="10733045" y="2584579"/>
            <a:ext cx="1193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/>
              <a:t>P14s Gen2</a:t>
            </a:r>
          </a:p>
        </p:txBody>
      </p:sp>
    </p:spTree>
    <p:extLst>
      <p:ext uri="{BB962C8B-B14F-4D97-AF65-F5344CB8AC3E}">
        <p14:creationId xmlns:p14="http://schemas.microsoft.com/office/powerpoint/2010/main" val="3047260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6D265B3-764B-4D7D-A5BD-3FA7569E10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0403835"/>
              </p:ext>
            </p:extLst>
          </p:nvPr>
        </p:nvGraphicFramePr>
        <p:xfrm>
          <a:off x="1646830" y="3824535"/>
          <a:ext cx="6132393" cy="2296004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533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58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13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6314">
                  <a:extLst>
                    <a:ext uri="{9D8B030D-6E8A-4147-A177-3AD203B41FA5}">
                      <a16:colId xmlns:a16="http://schemas.microsoft.com/office/drawing/2014/main" val="3473152406"/>
                    </a:ext>
                  </a:extLst>
                </a:gridCol>
                <a:gridCol w="11663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9120">
                  <a:extLst>
                    <a:ext uri="{9D8B030D-6E8A-4147-A177-3AD203B41FA5}">
                      <a16:colId xmlns:a16="http://schemas.microsoft.com/office/drawing/2014/main" val="1798791317"/>
                    </a:ext>
                  </a:extLst>
                </a:gridCol>
              </a:tblGrid>
              <a:tr h="241376">
                <a:tc rowSpan="8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P14s Gen1  AMD    </a:t>
                      </a: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</a:t>
                      </a: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Entry</a:t>
                      </a: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Ultra-portable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$1,549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$1,599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$1,619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$1,749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$1,769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012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050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20Y10011US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20Y10015US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20Y10017US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20Y10019US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20Y10018US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2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AMD Ryzen 7 PRO 4750U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AMD Ryzen 7 PRO 4750U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AMD Ryzen 7 PRO 4750U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AMD Ryzen 7 PRO 4750U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AMD Ryzen 7 PRO 4750U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15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11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15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250n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300n</a:t>
                      </a:r>
                    </a:p>
                    <a:p>
                      <a:pPr algn="l" fontAlgn="b"/>
                      <a:r>
                        <a:rPr lang="en-US" sz="800" b="0" i="0" u="sng" strike="noStrike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400n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300n</a:t>
                      </a:r>
                    </a:p>
                    <a:p>
                      <a:pPr algn="l" fontAlgn="b"/>
                      <a:r>
                        <a:rPr lang="en-US" sz="800" b="0" i="0" u="sng" strike="noStrike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400n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58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AMD Radeon Graphics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AMD Radeon Graphics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AMD Radeon Graphics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AMD Radeon Graphics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AMD Radeon Graphics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9849">
                <a:tc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082386"/>
                  </a:ext>
                </a:extLst>
              </a:tr>
              <a:tr h="226023">
                <a:tc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7A09A69-2D3B-4C5F-8F44-26922577F7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4659460"/>
              </p:ext>
            </p:extLst>
          </p:nvPr>
        </p:nvGraphicFramePr>
        <p:xfrm>
          <a:off x="691685" y="1306954"/>
          <a:ext cx="6108245" cy="2492551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80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81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1715">
                  <a:extLst>
                    <a:ext uri="{9D8B030D-6E8A-4147-A177-3AD203B41FA5}">
                      <a16:colId xmlns:a16="http://schemas.microsoft.com/office/drawing/2014/main" val="3473152406"/>
                    </a:ext>
                  </a:extLst>
                </a:gridCol>
                <a:gridCol w="1141715">
                  <a:extLst>
                    <a:ext uri="{9D8B030D-6E8A-4147-A177-3AD203B41FA5}">
                      <a16:colId xmlns:a16="http://schemas.microsoft.com/office/drawing/2014/main" val="2054121547"/>
                    </a:ext>
                  </a:extLst>
                </a:gridCol>
                <a:gridCol w="11417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4883">
                  <a:extLst>
                    <a:ext uri="{9D8B030D-6E8A-4147-A177-3AD203B41FA5}">
                      <a16:colId xmlns:a16="http://schemas.microsoft.com/office/drawing/2014/main" val="1798791317"/>
                    </a:ext>
                  </a:extLst>
                </a:gridCol>
              </a:tblGrid>
              <a:tr h="238916">
                <a:tc rowSpan="8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P14s Gen2 AMD      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</a:t>
                      </a:r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Entry</a:t>
                      </a: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Ultra-portable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$1,659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$1,799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$1,899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$2,039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$2,139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565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158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21A0003PUS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21A0003SUS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21A0003QUS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21A0003TUS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21A0003XUS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8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AMD Ryzen 7 PRO 5850U 8C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AMD Ryzen 5 PRO 5650U 6C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AMD Ryzen 7 PRO 5850U 8C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AMD Ryzen 5 PRO 5650U 6C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AMD Ryzen 7 PRO 5850U 8C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04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3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91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300n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300n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sng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300n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sng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300n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400n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0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AMD Radeon Graphics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AMD Radeon Graphics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AMD Radeon Graphics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AMD Radeon Graphics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AMD Radeon Graphics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7914">
                <a:tc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082386"/>
                  </a:ext>
                </a:extLst>
              </a:tr>
              <a:tr h="223720">
                <a:tc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006291"/>
                  </a:ext>
                </a:extLst>
              </a:tr>
              <a:tr h="223720">
                <a:tc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3D13AA6-052E-4D6A-A4CC-5C3AB9BECEE5}"/>
              </a:ext>
            </a:extLst>
          </p:cNvPr>
          <p:cNvSpPr txBox="1"/>
          <p:nvPr/>
        </p:nvSpPr>
        <p:spPr>
          <a:xfrm rot="16200000">
            <a:off x="-240200" y="2278612"/>
            <a:ext cx="1291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NEW!</a:t>
            </a:r>
          </a:p>
        </p:txBody>
      </p:sp>
      <p:pic>
        <p:nvPicPr>
          <p:cNvPr id="8" name="Picture 7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E34D7281-E752-4C93-A2FE-E77E13D2C2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6061" y="1306954"/>
            <a:ext cx="5259397" cy="29592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2D0874-9E6C-40AA-BC96-CB753A57BF1D}"/>
              </a:ext>
            </a:extLst>
          </p:cNvPr>
          <p:cNvSpPr txBox="1"/>
          <p:nvPr/>
        </p:nvSpPr>
        <p:spPr>
          <a:xfrm>
            <a:off x="10485395" y="2613674"/>
            <a:ext cx="14240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/>
              <a:t>P14s AMD Gen2</a:t>
            </a:r>
          </a:p>
        </p:txBody>
      </p:sp>
    </p:spTree>
    <p:extLst>
      <p:ext uri="{BB962C8B-B14F-4D97-AF65-F5344CB8AC3E}">
        <p14:creationId xmlns:p14="http://schemas.microsoft.com/office/powerpoint/2010/main" val="3056213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1482" y="228600"/>
            <a:ext cx="6465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r>
              <a: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ThinkPad Mobile Workstations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62206" y="256716"/>
            <a:ext cx="744495" cy="74449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51482" y="1032991"/>
            <a:ext cx="7104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3 OF 6 ]</a:t>
            </a:r>
            <a:endParaRPr lang="en-US" sz="900" b="1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6E262F0-1595-4FAC-9427-47979529CC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063577"/>
              </p:ext>
            </p:extLst>
          </p:nvPr>
        </p:nvGraphicFramePr>
        <p:xfrm>
          <a:off x="1808425" y="3908708"/>
          <a:ext cx="9882076" cy="2286682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5041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69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05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7008">
                  <a:extLst>
                    <a:ext uri="{9D8B030D-6E8A-4147-A177-3AD203B41FA5}">
                      <a16:colId xmlns:a16="http://schemas.microsoft.com/office/drawing/2014/main" val="3509927350"/>
                    </a:ext>
                  </a:extLst>
                </a:gridCol>
                <a:gridCol w="1073856">
                  <a:extLst>
                    <a:ext uri="{9D8B030D-6E8A-4147-A177-3AD203B41FA5}">
                      <a16:colId xmlns:a16="http://schemas.microsoft.com/office/drawing/2014/main" val="1383233922"/>
                    </a:ext>
                  </a:extLst>
                </a:gridCol>
                <a:gridCol w="1067719">
                  <a:extLst>
                    <a:ext uri="{9D8B030D-6E8A-4147-A177-3AD203B41FA5}">
                      <a16:colId xmlns:a16="http://schemas.microsoft.com/office/drawing/2014/main" val="2777491504"/>
                    </a:ext>
                  </a:extLst>
                </a:gridCol>
                <a:gridCol w="1092267">
                  <a:extLst>
                    <a:ext uri="{9D8B030D-6E8A-4147-A177-3AD203B41FA5}">
                      <a16:colId xmlns:a16="http://schemas.microsoft.com/office/drawing/2014/main" val="610110912"/>
                    </a:ext>
                  </a:extLst>
                </a:gridCol>
                <a:gridCol w="10922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1862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18629">
                  <a:extLst>
                    <a:ext uri="{9D8B030D-6E8A-4147-A177-3AD203B41FA5}">
                      <a16:colId xmlns:a16="http://schemas.microsoft.com/office/drawing/2014/main" val="1036585877"/>
                    </a:ext>
                  </a:extLst>
                </a:gridCol>
              </a:tblGrid>
              <a:tr h="197926">
                <a:tc rowSpan="10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P15s Gen1 </a:t>
                      </a:r>
                    </a:p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5.6”  Ultra-portable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$1,579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$1,789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$1,799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$1,859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$1,939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$1,989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$2,349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$2,499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$2,759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72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$15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$25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$10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$10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$10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$5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$70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$95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$160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622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>
                          <a:latin typeface="+mj-lt"/>
                        </a:rPr>
                        <a:t>20T4001JUS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>
                          <a:latin typeface="+mj-lt"/>
                        </a:rPr>
                        <a:t>20T40025US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20T4001VUS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20T4002KUS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20T4001SUS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20T4002LUS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20T40035US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20T40034US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20T4003QUS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0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i7-10510U 4C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i5-10310U 4C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i7-10510U 4C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i7-10510U 4C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i7-10610U 4C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i7-10610U 4C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i7-10510U 4C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i7-10610U 4C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i7-10610U 4C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0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0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PCIe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PCIe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</a:t>
                      </a:r>
                      <a:r>
                        <a:rPr lang="en-US" sz="800" b="0" i="0" u="none" strike="noStrike" baseline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PCIe</a:t>
                      </a:r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SSD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</a:t>
                      </a:r>
                      <a:r>
                        <a:rPr lang="en-US" sz="800" b="0" i="0" u="none" strike="noStrike" baseline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PCIe</a:t>
                      </a:r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SSD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</a:t>
                      </a:r>
                      <a:r>
                        <a:rPr lang="en-US" sz="800" b="0" i="0" u="none" strike="noStrike" baseline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PCIe</a:t>
                      </a:r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SSD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TB PCIe SSD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TB PCIe SSD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TB PCIe SSD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62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</a:t>
                      </a:r>
                    </a:p>
                    <a:p>
                      <a:pPr algn="l" fontAlgn="b"/>
                      <a:r>
                        <a:rPr lang="en-US" sz="800" b="0" i="0" u="sng" strike="noStrike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</a:t>
                      </a:r>
                    </a:p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4K UHD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27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Quadro P520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Quadro P520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Quadro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P520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Quadro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P520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Quadro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P520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Quadro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P520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Quadro P520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Quadro P520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Quadro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P520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62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25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sng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sng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sng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2597">
                <a:tc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50EE64B-BAE6-4225-AD17-68CA66D3AF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2612315"/>
              </p:ext>
            </p:extLst>
          </p:nvPr>
        </p:nvGraphicFramePr>
        <p:xfrm>
          <a:off x="634453" y="1488994"/>
          <a:ext cx="7255917" cy="2257764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5363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5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1255">
                  <a:extLst>
                    <a:ext uri="{9D8B030D-6E8A-4147-A177-3AD203B41FA5}">
                      <a16:colId xmlns:a16="http://schemas.microsoft.com/office/drawing/2014/main" val="1889226113"/>
                    </a:ext>
                  </a:extLst>
                </a:gridCol>
                <a:gridCol w="961255">
                  <a:extLst>
                    <a:ext uri="{9D8B030D-6E8A-4147-A177-3AD203B41FA5}">
                      <a16:colId xmlns:a16="http://schemas.microsoft.com/office/drawing/2014/main" val="2993960856"/>
                    </a:ext>
                  </a:extLst>
                </a:gridCol>
                <a:gridCol w="957410">
                  <a:extLst>
                    <a:ext uri="{9D8B030D-6E8A-4147-A177-3AD203B41FA5}">
                      <a16:colId xmlns:a16="http://schemas.microsoft.com/office/drawing/2014/main" val="1325771717"/>
                    </a:ext>
                  </a:extLst>
                </a:gridCol>
                <a:gridCol w="970622">
                  <a:extLst>
                    <a:ext uri="{9D8B030D-6E8A-4147-A177-3AD203B41FA5}">
                      <a16:colId xmlns:a16="http://schemas.microsoft.com/office/drawing/2014/main" val="3509927350"/>
                    </a:ext>
                  </a:extLst>
                </a:gridCol>
                <a:gridCol w="966778">
                  <a:extLst>
                    <a:ext uri="{9D8B030D-6E8A-4147-A177-3AD203B41FA5}">
                      <a16:colId xmlns:a16="http://schemas.microsoft.com/office/drawing/2014/main" val="1383233922"/>
                    </a:ext>
                  </a:extLst>
                </a:gridCol>
                <a:gridCol w="966778">
                  <a:extLst>
                    <a:ext uri="{9D8B030D-6E8A-4147-A177-3AD203B41FA5}">
                      <a16:colId xmlns:a16="http://schemas.microsoft.com/office/drawing/2014/main" val="1455318514"/>
                    </a:ext>
                  </a:extLst>
                </a:gridCol>
              </a:tblGrid>
              <a:tr h="197926">
                <a:tc rowSpan="1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P15s Gen2 </a:t>
                      </a:r>
                    </a:p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5.6”  Ultra-portable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$1,969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$1,979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$2,029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$2,119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$2,459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$2,599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$2,849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72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622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>
                          <a:latin typeface="+mj-lt"/>
                        </a:rPr>
                        <a:t>20W6008DUS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20W60089US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20W60085US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20W60087US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20W6008AUS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20W6008CUS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20W60088US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0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i5-1145G7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i7-1165G7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i7-1165G7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i7-1185G7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i7-1165G7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i7-1185G7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i7-1185G7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0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0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</a:t>
                      </a:r>
                      <a:r>
                        <a:rPr lang="en-US" sz="800" b="0" i="0" u="none" strike="noStrike" baseline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PCIe</a:t>
                      </a:r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SSD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TB PCIe SSD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TB PCIe SSD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TB PCIe SSD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62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IPS </a:t>
                      </a:r>
                      <a:r>
                        <a:rPr kumimoji="0" lang="en-US" sz="800" b="0" i="0" u="sng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UHD IPS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62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NVIDIA Quadro T500 4GB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NVIDIA Quadro T500 4GB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NVIDIA Quadro T500 4GB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NVIDIA Quadro T500 4GB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NVIDIA Quadro T500 4GB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NVIDIA Quadro T500 4GB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NVIDIA Quadro T500 4GB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6309465"/>
                  </a:ext>
                </a:extLst>
              </a:tr>
              <a:tr h="2262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25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2597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4AD57B8-84FA-493D-A756-B447FC5D7663}"/>
              </a:ext>
            </a:extLst>
          </p:cNvPr>
          <p:cNvSpPr txBox="1"/>
          <p:nvPr/>
        </p:nvSpPr>
        <p:spPr>
          <a:xfrm>
            <a:off x="360860" y="4193793"/>
            <a:ext cx="12916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While supplies last on these models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5F318B-4B04-4ABD-9E6C-71BAFB632F87}"/>
              </a:ext>
            </a:extLst>
          </p:cNvPr>
          <p:cNvSpPr txBox="1"/>
          <p:nvPr/>
        </p:nvSpPr>
        <p:spPr>
          <a:xfrm rot="16200000">
            <a:off x="-240200" y="2278612"/>
            <a:ext cx="1291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NEW!</a:t>
            </a:r>
          </a:p>
        </p:txBody>
      </p:sp>
      <p:pic>
        <p:nvPicPr>
          <p:cNvPr id="4" name="Picture 3" descr="A picture containing text, computer, electronics, computer&#10;&#10;Description automatically generated">
            <a:extLst>
              <a:ext uri="{FF2B5EF4-FFF2-40B4-BE49-F238E27FC236}">
                <a16:creationId xmlns:a16="http://schemas.microsoft.com/office/drawing/2014/main" id="{6BBEC832-1A78-464E-97E8-0EEFA9C8A7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6814" y="666463"/>
            <a:ext cx="5634047" cy="31700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9021B6-4894-44EE-849B-55763A5DA8D5}"/>
              </a:ext>
            </a:extLst>
          </p:cNvPr>
          <p:cNvSpPr txBox="1"/>
          <p:nvPr/>
        </p:nvSpPr>
        <p:spPr>
          <a:xfrm>
            <a:off x="10764795" y="2626695"/>
            <a:ext cx="1193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/>
              <a:t>P15s Gen2</a:t>
            </a:r>
          </a:p>
        </p:txBody>
      </p:sp>
    </p:spTree>
    <p:extLst>
      <p:ext uri="{BB962C8B-B14F-4D97-AF65-F5344CB8AC3E}">
        <p14:creationId xmlns:p14="http://schemas.microsoft.com/office/powerpoint/2010/main" val="3365551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1482" y="228600"/>
            <a:ext cx="6465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r>
              <a: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ThinkPad Mobile Workstations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62206" y="256716"/>
            <a:ext cx="744495" cy="744495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1051482" y="1032991"/>
            <a:ext cx="7104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4 OF 6 ]</a:t>
            </a:r>
            <a:endParaRPr lang="en-US" sz="900" b="1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A9D2B5F-5EE1-4ABB-B470-DC0D73BC7D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3941585"/>
              </p:ext>
            </p:extLst>
          </p:nvPr>
        </p:nvGraphicFramePr>
        <p:xfrm>
          <a:off x="642468" y="1382738"/>
          <a:ext cx="4220052" cy="2361543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448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3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38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3812">
                  <a:extLst>
                    <a:ext uri="{9D8B030D-6E8A-4147-A177-3AD203B41FA5}">
                      <a16:colId xmlns:a16="http://schemas.microsoft.com/office/drawing/2014/main" val="3473152406"/>
                    </a:ext>
                  </a:extLst>
                </a:gridCol>
                <a:gridCol w="943812">
                  <a:extLst>
                    <a:ext uri="{9D8B030D-6E8A-4147-A177-3AD203B41FA5}">
                      <a16:colId xmlns:a16="http://schemas.microsoft.com/office/drawing/2014/main" val="2054121547"/>
                    </a:ext>
                  </a:extLst>
                </a:gridCol>
              </a:tblGrid>
              <a:tr h="238916">
                <a:tc rowSpan="8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T15p Gen2                    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Entry Power User/Prosumer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$1,659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</a:rPr>
                        <a:t>$2,019</a:t>
                      </a:r>
                      <a:endParaRPr kumimoji="0" lang="en-US"/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$2,259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$2,419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565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158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21A7001GUS</a:t>
                      </a:r>
                      <a:endParaRPr kumimoji="0" lang="en-US" sz="90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21A7001MUS</a:t>
                      </a:r>
                      <a:endParaRPr kumimoji="0" lang="en-US" sz="90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21A7001LUS</a:t>
                      </a:r>
                      <a:endParaRPr kumimoji="0" lang="en-US" sz="90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21A7001TUS</a:t>
                      </a:r>
                      <a:endParaRPr kumimoji="0" lang="en-US" sz="90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8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Core i5-11400H 6C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Core i7-11800H 6C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Core i7-11800H 6C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Core i7- 11850H </a:t>
                      </a:r>
                      <a:r>
                        <a:rPr lang="en-US" sz="8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vPro</a:t>
                      </a: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 8C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04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16GB DDR4 3200*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16GB DDR4 3200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16GB DDR4 3200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16GB DDR4 3200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3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256GB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91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15.6" FHD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15.6" FHD IR Cam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</a:rPr>
                        <a:t>15.6" FHD IR Cam</a:t>
                      </a:r>
                      <a:endParaRPr kumimoji="0"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15.6" UHD HDR IR Cam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0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UMA Graphics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</a:rPr>
                        <a:t>NVIDIA GeForce GTX 1650</a:t>
                      </a:r>
                      <a:endParaRPr lang="en-US" sz="800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NVIDIA GeForce GTX 1650</a:t>
                      </a:r>
                      <a:endParaRPr lang="en-US" sz="800" b="0" i="0" u="none" strike="noStrike" noProof="0">
                        <a:effectLst/>
                      </a:endParaRPr>
                    </a:p>
                    <a:p>
                      <a:pPr lvl="0" algn="l">
                        <a:buNone/>
                      </a:pP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NVIDIA GeForce GTX 1650</a:t>
                      </a:r>
                      <a:endParaRPr lang="en-US" sz="800" b="0" i="0" u="none" strike="noStrike" noProof="0">
                        <a:effectLst/>
                      </a:endParaRPr>
                    </a:p>
                    <a:p>
                      <a:pPr lvl="0" algn="l">
                        <a:buNone/>
                      </a:pP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7914">
                <a:tc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Premier Support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 Support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 Support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 Support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082386"/>
                  </a:ext>
                </a:extLst>
              </a:tr>
              <a:tr h="223720">
                <a:tc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Year Warranty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Year Warranty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Year Warranty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Year Warranty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DCDBCD3D-5817-4D5C-8239-CDDAD73C9B91}"/>
              </a:ext>
            </a:extLst>
          </p:cNvPr>
          <p:cNvSpPr txBox="1"/>
          <p:nvPr/>
        </p:nvSpPr>
        <p:spPr>
          <a:xfrm rot="16200000">
            <a:off x="-240200" y="2278612"/>
            <a:ext cx="1291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NEW!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ABFC3D7-3EFF-4062-9A4A-686546945A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9856310"/>
              </p:ext>
            </p:extLst>
          </p:nvPr>
        </p:nvGraphicFramePr>
        <p:xfrm>
          <a:off x="1983842" y="3789661"/>
          <a:ext cx="7838763" cy="233845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575266">
                  <a:extLst>
                    <a:ext uri="{9D8B030D-6E8A-4147-A177-3AD203B41FA5}">
                      <a16:colId xmlns:a16="http://schemas.microsoft.com/office/drawing/2014/main" val="1574239439"/>
                    </a:ext>
                  </a:extLst>
                </a:gridCol>
                <a:gridCol w="1238943">
                  <a:extLst>
                    <a:ext uri="{9D8B030D-6E8A-4147-A177-3AD203B41FA5}">
                      <a16:colId xmlns:a16="http://schemas.microsoft.com/office/drawing/2014/main" val="674759026"/>
                    </a:ext>
                  </a:extLst>
                </a:gridCol>
                <a:gridCol w="1250565">
                  <a:extLst>
                    <a:ext uri="{9D8B030D-6E8A-4147-A177-3AD203B41FA5}">
                      <a16:colId xmlns:a16="http://schemas.microsoft.com/office/drawing/2014/main" val="2551538030"/>
                    </a:ext>
                  </a:extLst>
                </a:gridCol>
                <a:gridCol w="1128559">
                  <a:extLst>
                    <a:ext uri="{9D8B030D-6E8A-4147-A177-3AD203B41FA5}">
                      <a16:colId xmlns:a16="http://schemas.microsoft.com/office/drawing/2014/main" val="1545766573"/>
                    </a:ext>
                  </a:extLst>
                </a:gridCol>
                <a:gridCol w="1250566">
                  <a:extLst>
                    <a:ext uri="{9D8B030D-6E8A-4147-A177-3AD203B41FA5}">
                      <a16:colId xmlns:a16="http://schemas.microsoft.com/office/drawing/2014/main" val="3390443161"/>
                    </a:ext>
                  </a:extLst>
                </a:gridCol>
                <a:gridCol w="1228778">
                  <a:extLst>
                    <a:ext uri="{9D8B030D-6E8A-4147-A177-3AD203B41FA5}">
                      <a16:colId xmlns:a16="http://schemas.microsoft.com/office/drawing/2014/main" val="2107990138"/>
                    </a:ext>
                  </a:extLst>
                </a:gridCol>
                <a:gridCol w="1166086">
                  <a:extLst>
                    <a:ext uri="{9D8B030D-6E8A-4147-A177-3AD203B41FA5}">
                      <a16:colId xmlns:a16="http://schemas.microsoft.com/office/drawing/2014/main" val="2517757328"/>
                    </a:ext>
                  </a:extLst>
                </a:gridCol>
              </a:tblGrid>
              <a:tr h="248110">
                <a:tc rowSpan="8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T15g Gen2 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Performance Prosumer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$2,659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$2,899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$3,289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$3,399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$3,619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$4,119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5001114"/>
                  </a:ext>
                </a:extLst>
              </a:tr>
              <a:tr h="14597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6187798"/>
                  </a:ext>
                </a:extLst>
              </a:tr>
              <a:tr h="236938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20YS002UUS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20YS003AUS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20YS0038US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20YS002RUS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20YS0036US</a:t>
                      </a:r>
                      <a:endParaRPr kumimoji="0" lang="en-US" sz="9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20YS002YUS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187279"/>
                  </a:ext>
                </a:extLst>
              </a:tr>
              <a:tr h="2449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i7-11800H 8C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i7-11850H 8C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i7-11850H 8C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i7-11850H 8C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i9-11950H 8C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i9-11950H 8C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166514"/>
                  </a:ext>
                </a:extLst>
              </a:tr>
              <a:tr h="2289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DDR4 3200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DDR4 3200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3200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0864085"/>
                  </a:ext>
                </a:extLst>
              </a:tr>
              <a:tr h="2787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Gen4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Gen4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PCIe Gen4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Gen4 SSD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Gen4 SSD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PCIe Gen4 SSD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159874"/>
                  </a:ext>
                </a:extLst>
              </a:tr>
              <a:tr h="2166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UHD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IR Cam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IR Cam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UHD OLED Touch IR Cam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4433084"/>
                  </a:ext>
                </a:extLst>
              </a:tr>
              <a:tr h="2835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GeForce RTX 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3070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GeForce RTX 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3070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GeForce RTX 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3070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GeForce RTX 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3080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GeForce RTX 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3080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GeForce RTX 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3080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6325332"/>
                  </a:ext>
                </a:extLst>
              </a:tr>
              <a:tr h="195146">
                <a:tc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180397"/>
                  </a:ext>
                </a:extLst>
              </a:tr>
              <a:tr h="232329">
                <a:tc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777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0ADC617A-54A5-4BBA-A9E1-2CBAEF0BF306}"/>
              </a:ext>
            </a:extLst>
          </p:cNvPr>
          <p:cNvSpPr txBox="1"/>
          <p:nvPr/>
        </p:nvSpPr>
        <p:spPr>
          <a:xfrm rot="16200000">
            <a:off x="760866" y="4809410"/>
            <a:ext cx="1291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NEW!</a:t>
            </a:r>
          </a:p>
        </p:txBody>
      </p:sp>
      <p:pic>
        <p:nvPicPr>
          <p:cNvPr id="5" name="Picture 4" descr="A picture containing text, computer, computer, electronics&#10;&#10;Description automatically generated">
            <a:extLst>
              <a:ext uri="{FF2B5EF4-FFF2-40B4-BE49-F238E27FC236}">
                <a16:creationId xmlns:a16="http://schemas.microsoft.com/office/drawing/2014/main" id="{6454DC05-8538-4037-A914-70669034A6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6031" y="1001211"/>
            <a:ext cx="3067369" cy="3067369"/>
          </a:xfrm>
          <a:prstGeom prst="rect">
            <a:avLst/>
          </a:prstGeom>
        </p:spPr>
      </p:pic>
      <p:pic>
        <p:nvPicPr>
          <p:cNvPr id="9" name="Picture 8" descr="A picture containing text, dark&#10;&#10;Description automatically generated">
            <a:extLst>
              <a:ext uri="{FF2B5EF4-FFF2-40B4-BE49-F238E27FC236}">
                <a16:creationId xmlns:a16="http://schemas.microsoft.com/office/drawing/2014/main" id="{632FE35C-8994-49AB-AF37-FF0A586BCE3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803" y="4052273"/>
            <a:ext cx="4183381" cy="25100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B075D1-E625-447D-A635-6B48BF3428D7}"/>
              </a:ext>
            </a:extLst>
          </p:cNvPr>
          <p:cNvSpPr txBox="1"/>
          <p:nvPr/>
        </p:nvSpPr>
        <p:spPr>
          <a:xfrm>
            <a:off x="10205995" y="2590929"/>
            <a:ext cx="1193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/>
              <a:t>T15p Gen2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A81DAD-7433-43FE-80C6-7ED5A64178D2}"/>
              </a:ext>
            </a:extLst>
          </p:cNvPr>
          <p:cNvSpPr txBox="1"/>
          <p:nvPr/>
        </p:nvSpPr>
        <p:spPr>
          <a:xfrm>
            <a:off x="1025886" y="3697345"/>
            <a:ext cx="9579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i="1"/>
              <a:t>*Chipset supports 2933MHz RAM speed</a:t>
            </a:r>
          </a:p>
        </p:txBody>
      </p:sp>
    </p:spTree>
    <p:extLst>
      <p:ext uri="{BB962C8B-B14F-4D97-AF65-F5344CB8AC3E}">
        <p14:creationId xmlns:p14="http://schemas.microsoft.com/office/powerpoint/2010/main" val="3691972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1482" y="228600"/>
            <a:ext cx="6465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r>
              <a: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ThinkPad Mobile Workstations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62206" y="256716"/>
            <a:ext cx="744495" cy="744495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1051482" y="1032991"/>
            <a:ext cx="7104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5 OF 6 ]</a:t>
            </a:r>
            <a:endParaRPr lang="en-US" sz="900" b="1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DF8F8EB-606B-4332-8DD4-EF7C9DE8C4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357433"/>
              </p:ext>
            </p:extLst>
          </p:nvPr>
        </p:nvGraphicFramePr>
        <p:xfrm>
          <a:off x="585077" y="3886019"/>
          <a:ext cx="10415745" cy="2389870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383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2037">
                  <a:extLst>
                    <a:ext uri="{9D8B030D-6E8A-4147-A177-3AD203B41FA5}">
                      <a16:colId xmlns:a16="http://schemas.microsoft.com/office/drawing/2014/main" val="1111459891"/>
                    </a:ext>
                  </a:extLst>
                </a:gridCol>
                <a:gridCol w="9120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20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2037">
                  <a:extLst>
                    <a:ext uri="{9D8B030D-6E8A-4147-A177-3AD203B41FA5}">
                      <a16:colId xmlns:a16="http://schemas.microsoft.com/office/drawing/2014/main" val="1097658945"/>
                    </a:ext>
                  </a:extLst>
                </a:gridCol>
                <a:gridCol w="912037">
                  <a:extLst>
                    <a:ext uri="{9D8B030D-6E8A-4147-A177-3AD203B41FA5}">
                      <a16:colId xmlns:a16="http://schemas.microsoft.com/office/drawing/2014/main" val="2398733482"/>
                    </a:ext>
                  </a:extLst>
                </a:gridCol>
                <a:gridCol w="912037">
                  <a:extLst>
                    <a:ext uri="{9D8B030D-6E8A-4147-A177-3AD203B41FA5}">
                      <a16:colId xmlns:a16="http://schemas.microsoft.com/office/drawing/2014/main" val="1682055768"/>
                    </a:ext>
                  </a:extLst>
                </a:gridCol>
                <a:gridCol w="9120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2037">
                  <a:extLst>
                    <a:ext uri="{9D8B030D-6E8A-4147-A177-3AD203B41FA5}">
                      <a16:colId xmlns:a16="http://schemas.microsoft.com/office/drawing/2014/main" val="1798791317"/>
                    </a:ext>
                  </a:extLst>
                </a:gridCol>
                <a:gridCol w="912037">
                  <a:extLst>
                    <a:ext uri="{9D8B030D-6E8A-4147-A177-3AD203B41FA5}">
                      <a16:colId xmlns:a16="http://schemas.microsoft.com/office/drawing/2014/main" val="1128704718"/>
                    </a:ext>
                  </a:extLst>
                </a:gridCol>
                <a:gridCol w="912037">
                  <a:extLst>
                    <a:ext uri="{9D8B030D-6E8A-4147-A177-3AD203B41FA5}">
                      <a16:colId xmlns:a16="http://schemas.microsoft.com/office/drawing/2014/main" val="2698820832"/>
                    </a:ext>
                  </a:extLst>
                </a:gridCol>
                <a:gridCol w="912037">
                  <a:extLst>
                    <a:ext uri="{9D8B030D-6E8A-4147-A177-3AD203B41FA5}">
                      <a16:colId xmlns:a16="http://schemas.microsoft.com/office/drawing/2014/main" val="811074629"/>
                    </a:ext>
                  </a:extLst>
                </a:gridCol>
              </a:tblGrid>
              <a:tr h="254200">
                <a:tc rowSpan="10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P15v Gen1 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Performance Value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$1,759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$1,799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$1,929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$1,979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$2,079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$2,159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$2,259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$2,269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$2,299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$2,589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$2,979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55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$130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$130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$130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$130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$130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$230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$130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$130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$130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$180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$230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75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20TQ0055US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20TQ002XUS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20TQ002BUS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20TQ001LUS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20TQ0026US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20TQ002RUS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20TQ001HUS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20TQ001WUS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20TQ001PUS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20TQ001NUS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20TQ002EUS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9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i7-10750H 6C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i5-10300H 4C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i7-10750H 6C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i7-10750H 6C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i7-10850H </a:t>
                      </a:r>
                    </a:p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i7-10750H </a:t>
                      </a:r>
                    </a:p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i7-10850H </a:t>
                      </a:r>
                    </a:p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i7-10750H 6C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i7-10850H </a:t>
                      </a:r>
                    </a:p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Xeon W-10855M 6C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Xeon W-10855M 6C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5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8GB DDR4 2933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DDR4 2933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DDR4 2933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DDR4 2933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DDR4 2933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DDR4 2933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2933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2933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DDR4 2933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DDR4 2933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2933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5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19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300n</a:t>
                      </a:r>
                    </a:p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300n</a:t>
                      </a:r>
                    </a:p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UHD 4K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UHD 4K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300n</a:t>
                      </a:r>
                    </a:p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05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Quadro </a:t>
                      </a:r>
                    </a:p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P620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Quadro </a:t>
                      </a:r>
                    </a:p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P620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Quadro </a:t>
                      </a:r>
                    </a:p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P620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Quadro </a:t>
                      </a:r>
                    </a:p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P620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Quadro </a:t>
                      </a:r>
                    </a:p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P620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Quadro </a:t>
                      </a:r>
                    </a:p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P620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Quadro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P620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Quadro </a:t>
                      </a:r>
                    </a:p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P620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Quadro </a:t>
                      </a:r>
                    </a:p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P620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Quadro </a:t>
                      </a:r>
                    </a:p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P620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Quadro </a:t>
                      </a:r>
                    </a:p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P620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9936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082386"/>
                  </a:ext>
                </a:extLst>
              </a:tr>
              <a:tr h="238032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F31169C-CBF7-403B-B37E-9A0E2373A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5824263"/>
              </p:ext>
            </p:extLst>
          </p:nvPr>
        </p:nvGraphicFramePr>
        <p:xfrm>
          <a:off x="585077" y="1390908"/>
          <a:ext cx="4153180" cy="2389870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390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0574">
                  <a:extLst>
                    <a:ext uri="{9D8B030D-6E8A-4147-A177-3AD203B41FA5}">
                      <a16:colId xmlns:a16="http://schemas.microsoft.com/office/drawing/2014/main" val="1111459891"/>
                    </a:ext>
                  </a:extLst>
                </a:gridCol>
                <a:gridCol w="940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05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0574">
                  <a:extLst>
                    <a:ext uri="{9D8B030D-6E8A-4147-A177-3AD203B41FA5}">
                      <a16:colId xmlns:a16="http://schemas.microsoft.com/office/drawing/2014/main" val="1097658945"/>
                    </a:ext>
                  </a:extLst>
                </a:gridCol>
              </a:tblGrid>
              <a:tr h="254200">
                <a:tc rowSpan="10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P15v Gen2 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Performance Value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$2,799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$1,819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$2,019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$2,639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55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75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21A9002XUS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21A9002VUS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21A90036US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21A9002WUS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9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i7-11850H </a:t>
                      </a:r>
                      <a:r>
                        <a:rPr lang="en-US" sz="8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vPro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8C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i5-11400H 6C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i7-11850H 8C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i7-11850H </a:t>
                      </a:r>
                      <a:r>
                        <a:rPr lang="en-US" sz="8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vPro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8C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5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8GB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5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19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300n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300n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300n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300n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05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RTX A2000 4GB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T600 4GB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T600 4GB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T1200 4GB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9936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082386"/>
                  </a:ext>
                </a:extLst>
              </a:tr>
              <a:tr h="238032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A1A69E5-EF4F-430F-8BBD-8194AB8D51AB}"/>
              </a:ext>
            </a:extLst>
          </p:cNvPr>
          <p:cNvSpPr txBox="1"/>
          <p:nvPr/>
        </p:nvSpPr>
        <p:spPr>
          <a:xfrm rot="16200000">
            <a:off x="-291596" y="2344089"/>
            <a:ext cx="1291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NEW!</a:t>
            </a:r>
          </a:p>
        </p:txBody>
      </p:sp>
      <p:pic>
        <p:nvPicPr>
          <p:cNvPr id="4" name="Picture 3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1A340D07-FE46-42F1-94D9-B2FF37C221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499" y="771838"/>
            <a:ext cx="5495681" cy="32937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C1650E-0E29-4B77-99C4-36A8A8B9B030}"/>
              </a:ext>
            </a:extLst>
          </p:cNvPr>
          <p:cNvSpPr txBox="1"/>
          <p:nvPr/>
        </p:nvSpPr>
        <p:spPr>
          <a:xfrm>
            <a:off x="8631231" y="2694982"/>
            <a:ext cx="1193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/>
              <a:t>P15v Gen2</a:t>
            </a:r>
          </a:p>
        </p:txBody>
      </p:sp>
    </p:spTree>
    <p:extLst>
      <p:ext uri="{BB962C8B-B14F-4D97-AF65-F5344CB8AC3E}">
        <p14:creationId xmlns:p14="http://schemas.microsoft.com/office/powerpoint/2010/main" val="1684672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1482" y="228600"/>
            <a:ext cx="6465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r>
              <a: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ThinkPad Mobile Workstations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62206" y="256716"/>
            <a:ext cx="744495" cy="744495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1051482" y="1032991"/>
            <a:ext cx="710451" cy="2308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sz="900" b="1">
                <a:latin typeface="Arial"/>
                <a:ea typeface="Arial" charset="0"/>
                <a:cs typeface="Arial"/>
              </a:rPr>
              <a:t>[  7 OF 7 ]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6862415"/>
              </p:ext>
            </p:extLst>
          </p:nvPr>
        </p:nvGraphicFramePr>
        <p:xfrm>
          <a:off x="585077" y="4031902"/>
          <a:ext cx="9620724" cy="2290008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274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47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52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8651">
                  <a:extLst>
                    <a:ext uri="{9D8B030D-6E8A-4147-A177-3AD203B41FA5}">
                      <a16:colId xmlns:a16="http://schemas.microsoft.com/office/drawing/2014/main" val="2398733482"/>
                    </a:ext>
                  </a:extLst>
                </a:gridCol>
                <a:gridCol w="9586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2669">
                  <a:extLst>
                    <a:ext uri="{9D8B030D-6E8A-4147-A177-3AD203B41FA5}">
                      <a16:colId xmlns:a16="http://schemas.microsoft.com/office/drawing/2014/main" val="1798791317"/>
                    </a:ext>
                  </a:extLst>
                </a:gridCol>
                <a:gridCol w="902669">
                  <a:extLst>
                    <a:ext uri="{9D8B030D-6E8A-4147-A177-3AD203B41FA5}">
                      <a16:colId xmlns:a16="http://schemas.microsoft.com/office/drawing/2014/main" val="2698820832"/>
                    </a:ext>
                  </a:extLst>
                </a:gridCol>
                <a:gridCol w="902669">
                  <a:extLst>
                    <a:ext uri="{9D8B030D-6E8A-4147-A177-3AD203B41FA5}">
                      <a16:colId xmlns:a16="http://schemas.microsoft.com/office/drawing/2014/main" val="3884777293"/>
                    </a:ext>
                  </a:extLst>
                </a:gridCol>
                <a:gridCol w="9026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2669">
                  <a:extLst>
                    <a:ext uri="{9D8B030D-6E8A-4147-A177-3AD203B41FA5}">
                      <a16:colId xmlns:a16="http://schemas.microsoft.com/office/drawing/2014/main" val="3850199413"/>
                    </a:ext>
                  </a:extLst>
                </a:gridCol>
                <a:gridCol w="90266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8684">
                <a:tc rowSpan="8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P1 Gen3 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 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Ultra-premium performance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$2,229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$2,479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$2,499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$2,739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$2,749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$2,759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$3,039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$3,099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$3,169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$3,399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428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$25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$25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$50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$50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$25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$25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$50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7936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20TH000XUS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20TH000DUS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20TH003DUS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20TH0037US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20TH003BUS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20TH001GUS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20TH0034US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20TH003HUS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20TH003KUS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20TH003MUS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52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i7-10750H 6C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i7-10850H 6C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i7-10750H</a:t>
                      </a:r>
                    </a:p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i7-10750H</a:t>
                      </a:r>
                    </a:p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i7-10850H 6C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i9-10885H 8C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i7-10850H 6C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i9-10885H 8C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Xeon W-10855M 6C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i9-10885H 8C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02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DDR4 2933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DDR4 2933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2933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2933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2933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2933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2933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2933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2933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2933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1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PCIe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52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UHD 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Non-Touch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OLED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OLED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27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Quadro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T1000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Quadro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T1000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Quadro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T2000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Quadro </a:t>
                      </a:r>
                    </a:p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T2000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Quadro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T2000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Intel UHD Graphics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Quadro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T2000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Quadro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T2000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Quadro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T2000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Quadro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T2000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7732">
                <a:tc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082386"/>
                  </a:ext>
                </a:extLst>
              </a:tr>
              <a:tr h="223503">
                <a:tc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DCC31DC-972B-4FE2-A9B0-C0DC0A72A7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1443379"/>
              </p:ext>
            </p:extLst>
          </p:nvPr>
        </p:nvGraphicFramePr>
        <p:xfrm>
          <a:off x="585077" y="1416051"/>
          <a:ext cx="9624293" cy="2536075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3853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3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38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3895">
                  <a:extLst>
                    <a:ext uri="{9D8B030D-6E8A-4147-A177-3AD203B41FA5}">
                      <a16:colId xmlns:a16="http://schemas.microsoft.com/office/drawing/2014/main" val="2398733482"/>
                    </a:ext>
                  </a:extLst>
                </a:gridCol>
                <a:gridCol w="9238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3895">
                  <a:extLst>
                    <a:ext uri="{9D8B030D-6E8A-4147-A177-3AD203B41FA5}">
                      <a16:colId xmlns:a16="http://schemas.microsoft.com/office/drawing/2014/main" val="1798791317"/>
                    </a:ext>
                  </a:extLst>
                </a:gridCol>
                <a:gridCol w="923895">
                  <a:extLst>
                    <a:ext uri="{9D8B030D-6E8A-4147-A177-3AD203B41FA5}">
                      <a16:colId xmlns:a16="http://schemas.microsoft.com/office/drawing/2014/main" val="2698820832"/>
                    </a:ext>
                  </a:extLst>
                </a:gridCol>
                <a:gridCol w="923895">
                  <a:extLst>
                    <a:ext uri="{9D8B030D-6E8A-4147-A177-3AD203B41FA5}">
                      <a16:colId xmlns:a16="http://schemas.microsoft.com/office/drawing/2014/main" val="2912081294"/>
                    </a:ext>
                  </a:extLst>
                </a:gridCol>
                <a:gridCol w="923895">
                  <a:extLst>
                    <a:ext uri="{9D8B030D-6E8A-4147-A177-3AD203B41FA5}">
                      <a16:colId xmlns:a16="http://schemas.microsoft.com/office/drawing/2014/main" val="3829274314"/>
                    </a:ext>
                  </a:extLst>
                </a:gridCol>
                <a:gridCol w="923895">
                  <a:extLst>
                    <a:ext uri="{9D8B030D-6E8A-4147-A177-3AD203B41FA5}">
                      <a16:colId xmlns:a16="http://schemas.microsoft.com/office/drawing/2014/main" val="859200556"/>
                    </a:ext>
                  </a:extLst>
                </a:gridCol>
                <a:gridCol w="923895">
                  <a:extLst>
                    <a:ext uri="{9D8B030D-6E8A-4147-A177-3AD203B41FA5}">
                      <a16:colId xmlns:a16="http://schemas.microsoft.com/office/drawing/2014/main" val="439849445"/>
                    </a:ext>
                  </a:extLst>
                </a:gridCol>
              </a:tblGrid>
              <a:tr h="252593">
                <a:tc rowSpan="9">
                  <a:txBody>
                    <a:bodyPr/>
                    <a:lstStyle/>
                    <a:p>
                      <a:pPr marL="0" marR="0" lvl="0" indent="0" algn="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P1 Gen4</a:t>
                      </a:r>
                      <a:r>
                        <a:rPr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  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 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Ultra-premium performance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</a:rPr>
                        <a:t>$2,319</a:t>
                      </a:r>
                      <a:endParaRPr kumimoji="0" lang="en-US"/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</a:rPr>
                        <a:t>$2,569</a:t>
                      </a:r>
                      <a:endParaRPr kumimoji="0" lang="en-US"/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</a:rPr>
                        <a:t>$2,689</a:t>
                      </a:r>
                      <a:endParaRPr kumimoji="0" lang="en-US"/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</a:rPr>
                        <a:t>$2,799</a:t>
                      </a:r>
                      <a:endParaRPr kumimoji="0" lang="en-US"/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</a:rPr>
                        <a:t>$2,939</a:t>
                      </a:r>
                      <a:endParaRPr kumimoji="0" lang="en-US"/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</a:rPr>
                        <a:t>$2,979</a:t>
                      </a:r>
                      <a:endParaRPr kumimoji="0" lang="en-US"/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defTabSz="121898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</a:rPr>
                        <a:t>$3,199</a:t>
                      </a:r>
                      <a:endParaRPr kumimoji="0" lang="en-US"/>
                    </a:p>
                  </a:txBody>
                  <a:tcPr marL="68597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defTabSz="121898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</a:rPr>
                        <a:t>$3,919</a:t>
                      </a:r>
                      <a:endParaRPr kumimoji="0" lang="en-US"/>
                    </a:p>
                  </a:txBody>
                  <a:tcPr marL="68597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defTabSz="121898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</a:rPr>
                        <a:t>$4,199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a:txBody>
                  <a:tcPr marL="68596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defTabSz="121898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</a:rPr>
                        <a:t>$5,189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a:txBody>
                  <a:tcPr marL="68596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612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defTabSz="121898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7" marR="9527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defTabSz="121898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7" marR="9527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defTabSz="121898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6" marR="9527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defTabSz="121898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6" marR="9527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219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9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20Y3003MUS</a:t>
                      </a:r>
                      <a:endParaRPr kumimoji="0" lang="en-US" b="1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9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20Y3003BUS</a:t>
                      </a:r>
                      <a:endParaRPr kumimoji="0" lang="en-US" b="1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9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20Y3003LUS</a:t>
                      </a:r>
                      <a:endParaRPr kumimoji="0" lang="en-US" b="1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9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20Y30038US</a:t>
                      </a:r>
                      <a:endParaRPr kumimoji="0" lang="en-US" b="1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9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20Y3003CUS</a:t>
                      </a:r>
                      <a:endParaRPr kumimoji="0" lang="en-US" b="1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9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20Y30033US</a:t>
                      </a:r>
                      <a:endParaRPr kumimoji="0" lang="en-US" b="1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9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20Y3003NUS</a:t>
                      </a:r>
                      <a:endParaRPr kumimoji="0" lang="en-US" b="1"/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9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20Y3003SUS</a:t>
                      </a:r>
                      <a:endParaRPr kumimoji="0" lang="en-US" b="1"/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9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20Y3003TUS</a:t>
                      </a:r>
                      <a:endParaRPr kumimoji="0" lang="en-US" b="1"/>
                    </a:p>
                  </a:txBody>
                  <a:tcPr marL="68596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9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20Y30048US</a:t>
                      </a:r>
                      <a:endParaRPr kumimoji="0" lang="en-US" b="1"/>
                    </a:p>
                  </a:txBody>
                  <a:tcPr marL="68596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93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Core i7-11800H 6C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Core i7-11850H 8C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Core i7-11800H 6C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Core i7-11800H 6C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Core i7-11850H 8C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Core i7-11800H 6C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Xeon W-11855M 6C</a:t>
                      </a:r>
                    </a:p>
                  </a:txBody>
                  <a:tcPr marL="68597" marR="9527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Core i9-11950H 8C</a:t>
                      </a:r>
                    </a:p>
                  </a:txBody>
                  <a:tcPr marL="68597" marR="9527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Core i9-11950H 8C</a:t>
                      </a:r>
                    </a:p>
                  </a:txBody>
                  <a:tcPr marL="68596" marR="9527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Core i9-11950H 8C</a:t>
                      </a:r>
                    </a:p>
                  </a:txBody>
                  <a:tcPr marL="68596" marR="9527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30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16GB DDR4 3200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16GB DDR4 3200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DDR4 3200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DDR4 3200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DDR4 3200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DDR4 3200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DDR4 3200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DDR4 3200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DDR4 3200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6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DDR4 3200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6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3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Gen4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Gen4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Gen4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Gen4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Gen4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Gen4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Gen4 SSD</a:t>
                      </a: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Gen4 SSD</a:t>
                      </a: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Gen4 SSD</a:t>
                      </a:r>
                    </a:p>
                  </a:txBody>
                  <a:tcPr marL="68596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Gen4 SSD</a:t>
                      </a:r>
                    </a:p>
                  </a:txBody>
                  <a:tcPr marL="68596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05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16" WQXGA (QHD+) IR Cam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16" WQXGA (QHD+) IR Cam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16" WQXGA (QHD+) IR Cam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16" WQUXGA (UHD+) </a:t>
                      </a:r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Touch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IR Cam</a:t>
                      </a:r>
                      <a:endParaRPr lang="en-US" sz="800" b="0" i="0" u="sng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16" WQXGA (QHD+) IR Cam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16" WQUXGA (UHD+) </a:t>
                      </a:r>
                      <a:r>
                        <a:rPr lang="en-US" sz="800" b="0" i="0" u="sng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Touch</a:t>
                      </a: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 IR Cam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16" WQXGA (QHD+) IR Cam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16" WQXGA (QHD+) IR Cam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16" WQUXGA (UHD+) </a:t>
                      </a:r>
                      <a:r>
                        <a:rPr lang="en-US" sz="800" b="0" i="0" u="sng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Touch</a:t>
                      </a: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 IR Cam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6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16" WQXGA (QHD+)  IR Cam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6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6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 T1200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 T1200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 RTX A2000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 T1200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 RTX A2000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 RTX A2000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 RTX A2000</a:t>
                      </a: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 RTX3080</a:t>
                      </a: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 RTX3080</a:t>
                      </a:r>
                    </a:p>
                  </a:txBody>
                  <a:tcPr marL="68596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 RTX A5000</a:t>
                      </a:r>
                    </a:p>
                  </a:txBody>
                  <a:tcPr marL="68596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65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 Support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 Support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 Support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 Support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 Support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 Support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 Support</a:t>
                      </a:r>
                      <a:endParaRPr lang="en-US"/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 Support</a:t>
                      </a:r>
                      <a:endParaRPr lang="en-US"/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 Support</a:t>
                      </a:r>
                      <a:endParaRPr lang="en-US"/>
                    </a:p>
                  </a:txBody>
                  <a:tcPr marL="68596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6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6527">
                <a:tc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Year Warranty</a:t>
                      </a:r>
                      <a:endParaRPr lang="en-US" sz="800" b="0" i="0" u="none" strike="noStrike" noProof="0">
                        <a:effectLst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Year Warranty</a:t>
                      </a:r>
                      <a:endParaRPr lang="en-US" sz="800" b="0" i="0" u="none" strike="noStrike" noProof="0">
                        <a:effectLst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Year Warranty</a:t>
                      </a:r>
                      <a:endParaRPr lang="en-US" sz="800" b="0" i="0" u="none" strike="noStrike" noProof="0">
                        <a:effectLst/>
                      </a:endParaRPr>
                    </a:p>
                  </a:txBody>
                  <a:tcPr marL="68596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</a:t>
                      </a:r>
                    </a:p>
                  </a:txBody>
                  <a:tcPr marL="68596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E3243FB-930D-42D8-BD2E-2DF5C81BFAE5}"/>
              </a:ext>
            </a:extLst>
          </p:cNvPr>
          <p:cNvSpPr txBox="1"/>
          <p:nvPr/>
        </p:nvSpPr>
        <p:spPr>
          <a:xfrm rot="16200000">
            <a:off x="-291596" y="2380672"/>
            <a:ext cx="1291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NEW!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5A827F-8F11-47A7-80EF-6BF264F92B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1184" y="1575527"/>
            <a:ext cx="3455047" cy="20719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D2FB5D-1E0F-4ADD-BD66-92BC9203DB59}"/>
              </a:ext>
            </a:extLst>
          </p:cNvPr>
          <p:cNvSpPr txBox="1"/>
          <p:nvPr/>
        </p:nvSpPr>
        <p:spPr>
          <a:xfrm>
            <a:off x="11188708" y="3290500"/>
            <a:ext cx="1193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/>
              <a:t>P1 Gen4</a:t>
            </a:r>
          </a:p>
        </p:txBody>
      </p:sp>
    </p:spTree>
    <p:extLst>
      <p:ext uri="{BB962C8B-B14F-4D97-AF65-F5344CB8AC3E}">
        <p14:creationId xmlns:p14="http://schemas.microsoft.com/office/powerpoint/2010/main" val="1265044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35D1F66-8314-49D0-B259-A45536A08E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8699241"/>
              </p:ext>
            </p:extLst>
          </p:nvPr>
        </p:nvGraphicFramePr>
        <p:xfrm>
          <a:off x="586730" y="1463285"/>
          <a:ext cx="11425476" cy="2346557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75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25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25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2533">
                  <a:extLst>
                    <a:ext uri="{9D8B030D-6E8A-4147-A177-3AD203B41FA5}">
                      <a16:colId xmlns:a16="http://schemas.microsoft.com/office/drawing/2014/main" val="2398733482"/>
                    </a:ext>
                  </a:extLst>
                </a:gridCol>
                <a:gridCol w="9125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2533">
                  <a:extLst>
                    <a:ext uri="{9D8B030D-6E8A-4147-A177-3AD203B41FA5}">
                      <a16:colId xmlns:a16="http://schemas.microsoft.com/office/drawing/2014/main" val="1798791317"/>
                    </a:ext>
                  </a:extLst>
                </a:gridCol>
                <a:gridCol w="912533">
                  <a:extLst>
                    <a:ext uri="{9D8B030D-6E8A-4147-A177-3AD203B41FA5}">
                      <a16:colId xmlns:a16="http://schemas.microsoft.com/office/drawing/2014/main" val="2698820832"/>
                    </a:ext>
                  </a:extLst>
                </a:gridCol>
                <a:gridCol w="912533">
                  <a:extLst>
                    <a:ext uri="{9D8B030D-6E8A-4147-A177-3AD203B41FA5}">
                      <a16:colId xmlns:a16="http://schemas.microsoft.com/office/drawing/2014/main" val="3884777293"/>
                    </a:ext>
                  </a:extLst>
                </a:gridCol>
                <a:gridCol w="9125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2533">
                  <a:extLst>
                    <a:ext uri="{9D8B030D-6E8A-4147-A177-3AD203B41FA5}">
                      <a16:colId xmlns:a16="http://schemas.microsoft.com/office/drawing/2014/main" val="3850199413"/>
                    </a:ext>
                  </a:extLst>
                </a:gridCol>
                <a:gridCol w="912533">
                  <a:extLst>
                    <a:ext uri="{9D8B030D-6E8A-4147-A177-3AD203B41FA5}">
                      <a16:colId xmlns:a16="http://schemas.microsoft.com/office/drawing/2014/main" val="3191362314"/>
                    </a:ext>
                  </a:extLst>
                </a:gridCol>
                <a:gridCol w="9125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12533">
                  <a:extLst>
                    <a:ext uri="{9D8B030D-6E8A-4147-A177-3AD203B41FA5}">
                      <a16:colId xmlns:a16="http://schemas.microsoft.com/office/drawing/2014/main" val="4066375838"/>
                    </a:ext>
                  </a:extLst>
                </a:gridCol>
              </a:tblGrid>
              <a:tr h="233666">
                <a:tc rowSpan="8">
                  <a:txBody>
                    <a:bodyPr/>
                    <a:lstStyle/>
                    <a:p>
                      <a:pPr marL="0" marR="0" lvl="0" indent="0" algn="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P15 Gen2                 </a:t>
                      </a:r>
                      <a:r>
                        <a:rPr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High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 Performance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</a:t>
                      </a:r>
                      <a:r>
                        <a:rPr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2,199</a:t>
                      </a:r>
                      <a:endParaRPr kumimoji="0" lang="en-US"/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$2,459</a:t>
                      </a:r>
                      <a:endParaRPr kumimoji="0" lang="en-US"/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$2,589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/>
                        <a:cs typeface="Arial"/>
                      </a:endParaRP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$2,619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$2,839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/>
                        <a:cs typeface="Arial"/>
                      </a:endParaRP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$2,949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/>
                        <a:cs typeface="Arial"/>
                      </a:endParaRP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$2,999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/>
                        <a:cs typeface="Arial"/>
                      </a:endParaRP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$3,059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$3,099</a:t>
                      </a:r>
                      <a:endParaRPr kumimoji="0" lang="en-US"/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$3,119</a:t>
                      </a:r>
                      <a:endParaRPr kumimoji="0" lang="en-US"/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$3,229</a:t>
                      </a:r>
                      <a:endParaRPr kumimoji="0" lang="en-US"/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$3,849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/>
                        <a:cs typeface="Arial"/>
                      </a:endParaRP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476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Rebate</a:t>
                      </a: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 $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Rebate $</a:t>
                      </a:r>
                      <a:endParaRPr kumimoji="0"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Rebate $</a:t>
                      </a:r>
                      <a:endParaRPr kumimoji="0"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Rebate $</a:t>
                      </a:r>
                      <a:endParaRPr kumimoji="0"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Rebate $</a:t>
                      </a:r>
                      <a:endParaRPr kumimoji="0"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Rebate $</a:t>
                      </a:r>
                      <a:endParaRPr kumimoji="0"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Rebate $</a:t>
                      </a:r>
                      <a:endParaRPr kumimoji="0"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Rebate $</a:t>
                      </a:r>
                      <a:endParaRPr kumimoji="0"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Rebate $</a:t>
                      </a:r>
                      <a:endParaRPr kumimoji="0"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Rebate $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Rebate $</a:t>
                      </a:r>
                      <a:endParaRPr kumimoji="0"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Rebate $</a:t>
                      </a:r>
                      <a:endParaRPr kumimoji="0"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145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9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20YQ0031US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9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20YQ0042US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9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20YQ003WUS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9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20YQ003AUS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9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20YQ0044US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9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20YQ003CUS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9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20YQ003JUS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9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/>
                        </a:rPr>
                        <a:t>20YQ003FUS</a:t>
                      </a:r>
                      <a:endParaRPr kumimoji="0" lang="en-US" sz="2000" b="1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9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20YQ0046US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9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20YQ003KUS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9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20YQ0030US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9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20YQ003NUS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6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Core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i7-11800H 8C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Core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i7-11850H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vPro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 8C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Core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i7-11800H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vPro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8C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Core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i7-11850H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vPro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 8C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Core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i7-11850H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vPro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 8C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Xeon W-11855M </a:t>
                      </a:r>
                      <a:r>
                        <a:rPr lang="en-US" sz="800" b="0" i="0" u="none" strike="noStrike" err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vPro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6C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Core i7-11850H </a:t>
                      </a:r>
                      <a:r>
                        <a:rPr lang="en-US" sz="800" b="0" i="0" u="none" strike="noStrike" noProof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vPro</a:t>
                      </a: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8C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Core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i9-11950H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vPro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8C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Xeon W-11855M </a:t>
                      </a:r>
                      <a:r>
                        <a:rPr lang="en-US" sz="800" b="0" i="0" u="none" strike="noStrike" baseline="0" noProof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vPro</a:t>
                      </a:r>
                      <a:r>
                        <a:rPr lang="en-US" sz="8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6C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Core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i7-11850H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vPro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8C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Core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i7-11850H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vPro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 8C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Core i9-11950H </a:t>
                      </a:r>
                      <a:r>
                        <a:rPr lang="en-US" sz="800" b="0" i="0" u="none" strike="noStrike" baseline="0" noProof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vPro</a:t>
                      </a:r>
                      <a:r>
                        <a:rPr lang="en-US" sz="8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8C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5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16GB DDR4 </a:t>
                      </a: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3200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16GB DDR4 3200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DDR4 3200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16GB DDR4 3200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DDR4 3200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DDR4 3200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DDR4 3200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DDR4 3200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DDR4 3200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DDR4 3200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DDR4 3200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DDR4 3200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4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Gen4 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Gen4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Gen4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Gen4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Gen4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Gen4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Gen4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Gen4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Gen4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Gen4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Gen4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Gen4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41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15.6” FHD 500n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15.6” FHD 500n IR Cam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15.6” FHD 500n IR Cam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15.6” FHD 500n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15.6” FHD 500n IR Cam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15.6” FHD 500n IR Cam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15.6” UHD HDR IR Cam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15.6” FHD 500n IR Cam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15.6” FHD 500n IR Cam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15.6” UHD OLED </a:t>
                      </a:r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Touch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IR Cam</a:t>
                      </a:r>
                      <a:endParaRPr lang="en-US" u="sng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15.6” FHD 500n IR Cam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15.6” FHD 500n IR Cam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39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 T1200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 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T1200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RTX</a:t>
                      </a:r>
                    </a:p>
                    <a:p>
                      <a:pPr lvl="0" algn="l">
                        <a:buNone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A2000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RTX</a:t>
                      </a:r>
                    </a:p>
                    <a:p>
                      <a:pPr lvl="0" algn="l">
                        <a:buNone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A2000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 RTX A2000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 T1200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RTX</a:t>
                      </a:r>
                    </a:p>
                    <a:p>
                      <a:pPr lvl="0" algn="l">
                        <a:buNone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A2000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RTX</a:t>
                      </a:r>
                    </a:p>
                    <a:p>
                      <a:pPr lvl="0" algn="l">
                        <a:buNone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A2000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 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RTX A2000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RTX</a:t>
                      </a:r>
                    </a:p>
                    <a:p>
                      <a:pPr lvl="0" algn="l">
                        <a:buNone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A2000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RTX A3000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 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RTX A4000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3786">
                <a:tc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Warranty 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Warranty 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Warranty 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Warranty 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Warranty 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Warranty 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Warranty 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Warranty 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Warranty 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Warranty 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Warranty 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082386"/>
                  </a:ext>
                </a:extLst>
              </a:tr>
              <a:tr h="218804">
                <a:tc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 Support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 Support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 Support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 Support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 Support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 Support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 Support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 Support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 Support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 Support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 Support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5D93150-0C53-42CD-9689-D237EA8231E2}"/>
              </a:ext>
            </a:extLst>
          </p:cNvPr>
          <p:cNvSpPr txBox="1"/>
          <p:nvPr/>
        </p:nvSpPr>
        <p:spPr>
          <a:xfrm>
            <a:off x="1051482" y="228600"/>
            <a:ext cx="6465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r>
              <a: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ThinkPad Mobile Workstations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E55240A8-69EF-4916-BCD2-A3A0A1BE6E56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62206" y="256716"/>
            <a:ext cx="744495" cy="74449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101D134-11E6-4CDC-8E4B-FCE4C669304D}"/>
              </a:ext>
            </a:extLst>
          </p:cNvPr>
          <p:cNvSpPr/>
          <p:nvPr/>
        </p:nvSpPr>
        <p:spPr>
          <a:xfrm>
            <a:off x="1051482" y="1032991"/>
            <a:ext cx="710451" cy="2308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sz="900" b="1">
                <a:solidFill>
                  <a:srgbClr val="FFFFFF"/>
                </a:solidFill>
                <a:latin typeface="Arial"/>
                <a:ea typeface="Arial" charset="0"/>
                <a:cs typeface="Arial"/>
              </a:rPr>
              <a:t>[  6 OF 7 ]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8242A9-4D95-4F2D-9549-B8C562F58769}"/>
              </a:ext>
            </a:extLst>
          </p:cNvPr>
          <p:cNvSpPr txBox="1"/>
          <p:nvPr/>
        </p:nvSpPr>
        <p:spPr>
          <a:xfrm rot="16200000">
            <a:off x="-289940" y="2311763"/>
            <a:ext cx="1291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NEW!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5BC52E7-2347-4424-91D3-C9BD2C1A9B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7357261"/>
              </p:ext>
            </p:extLst>
          </p:nvPr>
        </p:nvGraphicFramePr>
        <p:xfrm>
          <a:off x="586733" y="3934708"/>
          <a:ext cx="11425473" cy="2365215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639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1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38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7809">
                  <a:extLst>
                    <a:ext uri="{9D8B030D-6E8A-4147-A177-3AD203B41FA5}">
                      <a16:colId xmlns:a16="http://schemas.microsoft.com/office/drawing/2014/main" val="2398733482"/>
                    </a:ext>
                  </a:extLst>
                </a:gridCol>
                <a:gridCol w="9678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1293">
                  <a:extLst>
                    <a:ext uri="{9D8B030D-6E8A-4147-A177-3AD203B41FA5}">
                      <a16:colId xmlns:a16="http://schemas.microsoft.com/office/drawing/2014/main" val="1798791317"/>
                    </a:ext>
                  </a:extLst>
                </a:gridCol>
                <a:gridCol w="911293">
                  <a:extLst>
                    <a:ext uri="{9D8B030D-6E8A-4147-A177-3AD203B41FA5}">
                      <a16:colId xmlns:a16="http://schemas.microsoft.com/office/drawing/2014/main" val="2698820832"/>
                    </a:ext>
                  </a:extLst>
                </a:gridCol>
                <a:gridCol w="911293">
                  <a:extLst>
                    <a:ext uri="{9D8B030D-6E8A-4147-A177-3AD203B41FA5}">
                      <a16:colId xmlns:a16="http://schemas.microsoft.com/office/drawing/2014/main" val="3884777293"/>
                    </a:ext>
                  </a:extLst>
                </a:gridCol>
                <a:gridCol w="9112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1293">
                  <a:extLst>
                    <a:ext uri="{9D8B030D-6E8A-4147-A177-3AD203B41FA5}">
                      <a16:colId xmlns:a16="http://schemas.microsoft.com/office/drawing/2014/main" val="3850199413"/>
                    </a:ext>
                  </a:extLst>
                </a:gridCol>
                <a:gridCol w="911293">
                  <a:extLst>
                    <a:ext uri="{9D8B030D-6E8A-4147-A177-3AD203B41FA5}">
                      <a16:colId xmlns:a16="http://schemas.microsoft.com/office/drawing/2014/main" val="3191362314"/>
                    </a:ext>
                  </a:extLst>
                </a:gridCol>
                <a:gridCol w="91129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11293">
                  <a:extLst>
                    <a:ext uri="{9D8B030D-6E8A-4147-A177-3AD203B41FA5}">
                      <a16:colId xmlns:a16="http://schemas.microsoft.com/office/drawing/2014/main" val="4066375838"/>
                    </a:ext>
                  </a:extLst>
                </a:gridCol>
              </a:tblGrid>
              <a:tr h="244063">
                <a:tc rowSpan="8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P15 Gen1 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               </a:t>
                      </a:r>
                      <a:r>
                        <a:rPr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High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 Performance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$2,139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$2,389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$2,539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$2,699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$2,799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$2,799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$2,839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$2,879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$2,919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$2,939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$3,499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$3,719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592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$60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$60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$160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$10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$60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$60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$110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$60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$110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$60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$60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$110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3073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20ST003XUS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20ST004DUS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20ST006FUS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20ST0048US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20ST0042US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20ST0069US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20ST006KUS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20ST006GUS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20ST004GUS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20ST0050US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20ST004RUS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20ST0067US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35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i7-10750H 6C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i7-10750H 6C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i7-10850H </a:t>
                      </a:r>
                    </a:p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i7-10875H </a:t>
                      </a:r>
                    </a:p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i7-10850H </a:t>
                      </a:r>
                    </a:p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i7-10850H </a:t>
                      </a:r>
                    </a:p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i9-10885H 8C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Xeon W-10855M 6C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i7-10850H 6C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i7-10850H 6C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i7-10875H 8C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i9-10885H 8C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51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DDR4 2933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2933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DDR4 2933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2933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2933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2933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2933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DDR4 2933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2933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2933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2933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2933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1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PCIe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PCIe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PCIe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PCIe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35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UHD </a:t>
                      </a:r>
                    </a:p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Non-Touch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OLED Touch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9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Quadro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T1000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Quadro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T2000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Quadro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T2000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Quadro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T2000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Quadro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T2000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Quadro </a:t>
                      </a:r>
                    </a:p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T2000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Quadro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T2000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Quadro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T2000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Quadro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T2000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Quadro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RTX 3000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Quadro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RTX 4000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Quadro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RTX 4000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1964">
                <a:tc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082386"/>
                  </a:ext>
                </a:extLst>
              </a:tr>
              <a:tr h="228540">
                <a:tc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3" name="Picture 2" descr="A picture containing text, dark&#10;&#10;Description automatically generated">
            <a:extLst>
              <a:ext uri="{FF2B5EF4-FFF2-40B4-BE49-F238E27FC236}">
                <a16:creationId xmlns:a16="http://schemas.microsoft.com/office/drawing/2014/main" id="{51CE555C-AB8C-4A86-A692-D692190BCA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8307" y="4009304"/>
            <a:ext cx="4497573" cy="269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77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1482" y="228600"/>
            <a:ext cx="6465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r>
              <a: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ThinkPad Mobile Workstations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62206" y="256716"/>
            <a:ext cx="744495" cy="744495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1051482" y="1032991"/>
            <a:ext cx="710451" cy="2308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sz="900" b="1">
                <a:latin typeface="Arial"/>
                <a:ea typeface="Arial" charset="0"/>
                <a:cs typeface="Arial"/>
              </a:rPr>
              <a:t>[  7 OF 7 ]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DCC31DC-972B-4FE2-A9B0-C0DC0A72A7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6028689"/>
              </p:ext>
            </p:extLst>
          </p:nvPr>
        </p:nvGraphicFramePr>
        <p:xfrm>
          <a:off x="586733" y="3880119"/>
          <a:ext cx="6412822" cy="2143311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91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68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68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6897">
                  <a:extLst>
                    <a:ext uri="{9D8B030D-6E8A-4147-A177-3AD203B41FA5}">
                      <a16:colId xmlns:a16="http://schemas.microsoft.com/office/drawing/2014/main" val="2398733482"/>
                    </a:ext>
                  </a:extLst>
                </a:gridCol>
                <a:gridCol w="9868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6897">
                  <a:extLst>
                    <a:ext uri="{9D8B030D-6E8A-4147-A177-3AD203B41FA5}">
                      <a16:colId xmlns:a16="http://schemas.microsoft.com/office/drawing/2014/main" val="1798791317"/>
                    </a:ext>
                  </a:extLst>
                </a:gridCol>
                <a:gridCol w="986897">
                  <a:extLst>
                    <a:ext uri="{9D8B030D-6E8A-4147-A177-3AD203B41FA5}">
                      <a16:colId xmlns:a16="http://schemas.microsoft.com/office/drawing/2014/main" val="2698820832"/>
                    </a:ext>
                  </a:extLst>
                </a:gridCol>
              </a:tblGrid>
              <a:tr h="224039">
                <a:tc rowSpan="9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P17 Gen1  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               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17”</a:t>
                      </a: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Ultimate 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Performance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$2,099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$2,259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$2,589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$2,939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$3,079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$3,159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812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951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20SN003YUS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20SN0041US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20SN004PUS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20SN004TUS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20SN004SUS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20SN004NUS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1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i7-10750H 6C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i7-10750H</a:t>
                      </a:r>
                    </a:p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i7-10850H</a:t>
                      </a:r>
                    </a:p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i9-10885H</a:t>
                      </a:r>
                    </a:p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Xeon W-10855M 6C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i7-10850H</a:t>
                      </a:r>
                    </a:p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67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DDR4 2933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DDR4 2933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DDR4 2933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2933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2933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2933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16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PCIe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6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17.3” FHD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17.3” FHD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17.3” FHD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17.3” FHD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17.3” FHD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60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Quadro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T1000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Quadro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T2000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Quadro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T2000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Quadro </a:t>
                      </a:r>
                    </a:p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T2000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Quadro </a:t>
                      </a:r>
                    </a:p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T2000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Quadro </a:t>
                      </a:r>
                    </a:p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RTX 3000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97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9789">
                <a:tc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F764C45-C501-4D76-A0E4-6C6511E4FF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8802809"/>
              </p:ext>
            </p:extLst>
          </p:nvPr>
        </p:nvGraphicFramePr>
        <p:xfrm>
          <a:off x="2481021" y="1402412"/>
          <a:ext cx="4518534" cy="2143311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73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1323">
                  <a:extLst>
                    <a:ext uri="{9D8B030D-6E8A-4147-A177-3AD203B41FA5}">
                      <a16:colId xmlns:a16="http://schemas.microsoft.com/office/drawing/2014/main" val="2398733482"/>
                    </a:ext>
                  </a:extLst>
                </a:gridCol>
                <a:gridCol w="10113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1323">
                  <a:extLst>
                    <a:ext uri="{9D8B030D-6E8A-4147-A177-3AD203B41FA5}">
                      <a16:colId xmlns:a16="http://schemas.microsoft.com/office/drawing/2014/main" val="1798791317"/>
                    </a:ext>
                  </a:extLst>
                </a:gridCol>
                <a:gridCol w="1011323">
                  <a:extLst>
                    <a:ext uri="{9D8B030D-6E8A-4147-A177-3AD203B41FA5}">
                      <a16:colId xmlns:a16="http://schemas.microsoft.com/office/drawing/2014/main" val="2698820832"/>
                    </a:ext>
                  </a:extLst>
                </a:gridCol>
              </a:tblGrid>
              <a:tr h="224039">
                <a:tc rowSpan="9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P17 Gen2  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               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17”</a:t>
                      </a: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Ultimate 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Performance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$2,499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$2,819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$2,999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$3,389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812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951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20YU001LUS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20YU001SUS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20YU001NUS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20YU001RUS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1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i7-1185H </a:t>
                      </a:r>
                      <a:r>
                        <a:rPr lang="en-US" sz="8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vPro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8C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i7-1185H </a:t>
                      </a:r>
                      <a:r>
                        <a:rPr lang="en-US" sz="8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vPro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8C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i7-1185H </a:t>
                      </a:r>
                      <a:r>
                        <a:rPr lang="en-US" sz="8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vPro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8C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i7-1185H </a:t>
                      </a:r>
                      <a:r>
                        <a:rPr lang="en-US" sz="8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vPro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8C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67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8GB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16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Gen4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PCIe Gen4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PCIe Gen4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PCIe Gen4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6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17.3” FHD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17.3” FHD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17.3” FHD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17.3” FHD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60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T1200 4GB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T1200 4GB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RTX A2000 4GB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RTX A3000 6GB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97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9789">
                <a:tc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33143B6-ADFA-4A48-A393-31B0CCC7F5F1}"/>
              </a:ext>
            </a:extLst>
          </p:cNvPr>
          <p:cNvSpPr txBox="1"/>
          <p:nvPr/>
        </p:nvSpPr>
        <p:spPr>
          <a:xfrm rot="16200000">
            <a:off x="1538861" y="2073473"/>
            <a:ext cx="1291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NEW!</a:t>
            </a:r>
          </a:p>
        </p:txBody>
      </p:sp>
      <p:pic>
        <p:nvPicPr>
          <p:cNvPr id="4" name="Picture 3" descr="A picture containing text, computer, electronics, computer&#10;&#10;Description automatically generated">
            <a:extLst>
              <a:ext uri="{FF2B5EF4-FFF2-40B4-BE49-F238E27FC236}">
                <a16:creationId xmlns:a16="http://schemas.microsoft.com/office/drawing/2014/main" id="{36596D06-9984-4C1A-B1BA-53B78AE24B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5663" y="502472"/>
            <a:ext cx="5502773" cy="33016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E7DD03-E05B-405D-9936-7E067D24E339}"/>
              </a:ext>
            </a:extLst>
          </p:cNvPr>
          <p:cNvSpPr txBox="1"/>
          <p:nvPr/>
        </p:nvSpPr>
        <p:spPr>
          <a:xfrm>
            <a:off x="10869957" y="2324229"/>
            <a:ext cx="1193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/>
              <a:t>P17 Gen2</a:t>
            </a:r>
          </a:p>
        </p:txBody>
      </p:sp>
    </p:spTree>
    <p:extLst>
      <p:ext uri="{BB962C8B-B14F-4D97-AF65-F5344CB8AC3E}">
        <p14:creationId xmlns:p14="http://schemas.microsoft.com/office/powerpoint/2010/main" val="4294454374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accent2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9_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5_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Education models_no patter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Education models_patter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2_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US PCG Services Template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_Education models_no patter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2_Education models_no patter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3_Education models_no patter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_Blank">
  <a:themeElements>
    <a:clrScheme name="Lenovo Colors">
      <a:dk1>
        <a:srgbClr val="000000"/>
      </a:dk1>
      <a:lt1>
        <a:sysClr val="window" lastClr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accent2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ptops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1_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70CDF359F0084B8C93534DD35660C1" ma:contentTypeVersion="13" ma:contentTypeDescription="Create a new document." ma:contentTypeScope="" ma:versionID="fcd791c55f65b5c5c1f0adecd9648dc9">
  <xsd:schema xmlns:xsd="http://www.w3.org/2001/XMLSchema" xmlns:xs="http://www.w3.org/2001/XMLSchema" xmlns:p="http://schemas.microsoft.com/office/2006/metadata/properties" xmlns:ns2="92506069-0802-4cfb-afc8-b880dbf8e14a" xmlns:ns3="f9c9cba0-519a-4b69-8831-dcd17d136f37" targetNamespace="http://schemas.microsoft.com/office/2006/metadata/properties" ma:root="true" ma:fieldsID="c4df21bb3691044e50d51b3a45bd2aa8" ns2:_="" ns3:_="">
    <xsd:import namespace="92506069-0802-4cfb-afc8-b880dbf8e14a"/>
    <xsd:import namespace="f9c9cba0-519a-4b69-8831-dcd17d136f3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506069-0802-4cfb-afc8-b880dbf8e1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c9cba0-519a-4b69-8831-dcd17d136f37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EA9838D-D8C3-4726-944D-0DB3CA09E2B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78F03AC-6DA6-4475-A81E-709D5214A957}"/>
</file>

<file path=customXml/itemProps3.xml><?xml version="1.0" encoding="utf-8"?>
<ds:datastoreItem xmlns:ds="http://schemas.openxmlformats.org/officeDocument/2006/customXml" ds:itemID="{B266C118-41ED-4FEB-829D-9A8378D2BD9A}">
  <ds:schemaRefs>
    <ds:schemaRef ds:uri="http://purl.org/dc/terms/"/>
    <ds:schemaRef ds:uri="http://schemas.microsoft.com/office/2006/documentManagement/types"/>
    <ds:schemaRef ds:uri="http://www.w3.org/XML/1998/namespace"/>
    <ds:schemaRef ds:uri="http://purl.org/dc/dcmitype/"/>
    <ds:schemaRef ds:uri="http://schemas.openxmlformats.org/package/2006/metadata/core-properties"/>
    <ds:schemaRef ds:uri="http://schemas.microsoft.com/office/2006/metadata/properties"/>
    <ds:schemaRef ds:uri="8400b54b-2d98-440a-a193-b7cd69872e2e"/>
    <ds:schemaRef ds:uri="http://purl.org/dc/elements/1.1/"/>
    <ds:schemaRef ds:uri="http://schemas.microsoft.com/office/infopath/2007/PartnerControls"/>
    <ds:schemaRef ds:uri="338aea81-64d9-4501-b31a-b3578b97676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9</TotalTime>
  <Words>5477</Words>
  <Application>Microsoft Office PowerPoint</Application>
  <PresentationFormat>Custom</PresentationFormat>
  <Paragraphs>2038</Paragraphs>
  <Slides>14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20</vt:i4>
      </vt:variant>
      <vt:variant>
        <vt:lpstr>Slide Titles</vt:lpstr>
      </vt:variant>
      <vt:variant>
        <vt:i4>14</vt:i4>
      </vt:variant>
    </vt:vector>
  </HeadingPairs>
  <TitlesOfParts>
    <vt:vector size="34" baseType="lpstr">
      <vt:lpstr>Blank</vt:lpstr>
      <vt:lpstr>Custom Design</vt:lpstr>
      <vt:lpstr>Laptops</vt:lpstr>
      <vt:lpstr>6_Custom Design</vt:lpstr>
      <vt:lpstr>1_Custom Design</vt:lpstr>
      <vt:lpstr>7_Custom Design</vt:lpstr>
      <vt:lpstr>3_Custom Design</vt:lpstr>
      <vt:lpstr>11_Custom Design</vt:lpstr>
      <vt:lpstr>4_Custom Design</vt:lpstr>
      <vt:lpstr>9_Custom Design</vt:lpstr>
      <vt:lpstr>5_Custom Design</vt:lpstr>
      <vt:lpstr>10_Custom Design</vt:lpstr>
      <vt:lpstr>Education models_no pattern</vt:lpstr>
      <vt:lpstr>Education models_pattern</vt:lpstr>
      <vt:lpstr>2_Custom Design</vt:lpstr>
      <vt:lpstr>US PCG Services Template</vt:lpstr>
      <vt:lpstr>1_Education models_no pattern</vt:lpstr>
      <vt:lpstr>2_Education models_no pattern</vt:lpstr>
      <vt:lpstr>3_Education models_no pattern</vt:lpstr>
      <vt:lpstr>1_Blank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Lenovo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Goes Here and Goes up to Two Lines</dc:title>
  <dc:creator>Jerry Lampe</dc:creator>
  <cp:lastModifiedBy>Viviana Perenzin</cp:lastModifiedBy>
  <cp:revision>4</cp:revision>
  <cp:lastPrinted>2021-03-19T15:00:49Z</cp:lastPrinted>
  <dcterms:created xsi:type="dcterms:W3CDTF">2015-04-23T17:39:45Z</dcterms:created>
  <dcterms:modified xsi:type="dcterms:W3CDTF">2021-08-17T18:22:52Z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0x010100FE70CDF359F0084B8C93534DD35660C1</vt:lpwstr>
  </property>
</Properties>
</file>