
<file path=[Content_Types].xml><?xml version="1.0" encoding="utf-8"?>
<Types xmlns="http://schemas.openxmlformats.org/package/2006/content-types">
  <Default Extension="png" ContentType="image/png"/>
  <Default Extension="jfif" ContentType="image/jpeg"/>
  <Default Extension="bin" ContentType="application/vnd.openxmlformats-officedocument.oleObject"/>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theme/themeOverride1.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8.xml" ContentType="application/vnd.openxmlformats-officedocument.presentationml.notesSl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2.xml" ContentType="application/vnd.openxmlformats-officedocument.themeOverride+xml"/>
  <Override PartName="/ppt/notesSlides/notesSlide9.xml" ContentType="application/vnd.openxmlformats-officedocument.presentationml.notesSlid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3.xml" ContentType="application/vnd.openxmlformats-officedocument.themeOverride+xml"/>
  <Override PartName="/ppt/notesSlides/notesSlide13.xml" ContentType="application/vnd.openxmlformats-officedocument.presentationml.notesSlid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4.xml" ContentType="application/vnd.openxmlformats-officedocument.themeOverride+xml"/>
  <Override PartName="/ppt/notesSlides/notesSlide14.xml" ContentType="application/vnd.openxmlformats-officedocument.presentationml.notesSlid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5.xml" ContentType="application/vnd.openxmlformats-officedocument.presentationml.notesSlide+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6.xml" ContentType="application/vnd.openxmlformats-officedocument.presentationml.notesSlide+xml"/>
  <Override PartName="/ppt/charts/chart11.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5.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894" r:id="rId4"/>
  </p:sldMasterIdLst>
  <p:notesMasterIdLst>
    <p:notesMasterId r:id="rId24"/>
  </p:notesMasterIdLst>
  <p:handoutMasterIdLst>
    <p:handoutMasterId r:id="rId25"/>
  </p:handoutMasterIdLst>
  <p:sldIdLst>
    <p:sldId id="8051" r:id="rId5"/>
    <p:sldId id="8052" r:id="rId6"/>
    <p:sldId id="8053" r:id="rId7"/>
    <p:sldId id="8055" r:id="rId8"/>
    <p:sldId id="8054" r:id="rId9"/>
    <p:sldId id="8056" r:id="rId10"/>
    <p:sldId id="8059" r:id="rId11"/>
    <p:sldId id="8060" r:id="rId12"/>
    <p:sldId id="8061" r:id="rId13"/>
    <p:sldId id="8063" r:id="rId14"/>
    <p:sldId id="8064" r:id="rId15"/>
    <p:sldId id="8066" r:id="rId16"/>
    <p:sldId id="8067" r:id="rId17"/>
    <p:sldId id="8080" r:id="rId18"/>
    <p:sldId id="8073" r:id="rId19"/>
    <p:sldId id="8074" r:id="rId20"/>
    <p:sldId id="8079" r:id="rId21"/>
    <p:sldId id="8077" r:id="rId22"/>
    <p:sldId id="8068" r:id="rId23"/>
  </p:sldIdLst>
  <p:sldSz cx="10972800" cy="6172200"/>
  <p:notesSz cx="7010400" cy="9296400"/>
  <p:embeddedFontLst>
    <p:embeddedFont>
      <p:font typeface="Trebuchet MS" panose="020B0603020202020204" pitchFamily="34" charset="0"/>
      <p:regular r:id="rId26"/>
      <p:bold r:id="rId27"/>
      <p:italic r:id="rId28"/>
      <p:boldItalic r:id="rId29"/>
    </p:embeddedFont>
    <p:embeddedFont>
      <p:font typeface="GeForce" pitchFamily="2" charset="0"/>
      <p:regular r:id="rId30"/>
      <p:bold r:id="rId31"/>
    </p:embeddedFont>
    <p:embeddedFont>
      <p:font typeface="ＭＳ Ｐゴシック" panose="020B0600070205080204" pitchFamily="34" charset="-128"/>
      <p:regular r:id="rId32"/>
    </p:embeddedFont>
    <p:embeddedFont>
      <p:font typeface="Century Gothic" panose="020B0502020202020204" pitchFamily="34" charset="0"/>
      <p:regular r:id="rId33"/>
      <p:bold r:id="rId34"/>
      <p:italic r:id="rId35"/>
      <p:boldItalic r:id="rId36"/>
    </p:embeddedFont>
    <p:embeddedFont>
      <p:font typeface="ＭＳ Ｐゴシック" panose="020B0600070205080204" pitchFamily="34" charset="-128"/>
      <p:regular r:id="rId32"/>
    </p:embeddedFont>
  </p:embeddedFontLst>
  <p:defaultTextStyle>
    <a:defPPr>
      <a:defRPr lang="en-US"/>
    </a:defPPr>
    <a:lvl1pPr algn="l" defTabSz="457200" rtl="0" fontAlgn="base">
      <a:spcBef>
        <a:spcPct val="0"/>
      </a:spcBef>
      <a:spcAft>
        <a:spcPct val="0"/>
      </a:spcAft>
      <a:defRPr kern="1200">
        <a:solidFill>
          <a:schemeClr val="tx1"/>
        </a:solidFill>
        <a:latin typeface="Arial" charset="0"/>
        <a:ea typeface="MS PGothic" pitchFamily="34" charset="-128"/>
        <a:cs typeface="+mn-cs"/>
      </a:defRPr>
    </a:lvl1pPr>
    <a:lvl2pPr marL="457200" algn="l" defTabSz="457200" rtl="0" fontAlgn="base">
      <a:spcBef>
        <a:spcPct val="0"/>
      </a:spcBef>
      <a:spcAft>
        <a:spcPct val="0"/>
      </a:spcAft>
      <a:defRPr kern="1200">
        <a:solidFill>
          <a:schemeClr val="tx1"/>
        </a:solidFill>
        <a:latin typeface="Arial" charset="0"/>
        <a:ea typeface="MS PGothic" pitchFamily="34" charset="-128"/>
        <a:cs typeface="+mn-cs"/>
      </a:defRPr>
    </a:lvl2pPr>
    <a:lvl3pPr marL="914400" algn="l" defTabSz="457200" rtl="0" fontAlgn="base">
      <a:spcBef>
        <a:spcPct val="0"/>
      </a:spcBef>
      <a:spcAft>
        <a:spcPct val="0"/>
      </a:spcAft>
      <a:defRPr kern="1200">
        <a:solidFill>
          <a:schemeClr val="tx1"/>
        </a:solidFill>
        <a:latin typeface="Arial" charset="0"/>
        <a:ea typeface="MS PGothic" pitchFamily="34" charset="-128"/>
        <a:cs typeface="+mn-cs"/>
      </a:defRPr>
    </a:lvl3pPr>
    <a:lvl4pPr marL="1371600" algn="l" defTabSz="457200" rtl="0" fontAlgn="base">
      <a:spcBef>
        <a:spcPct val="0"/>
      </a:spcBef>
      <a:spcAft>
        <a:spcPct val="0"/>
      </a:spcAft>
      <a:defRPr kern="1200">
        <a:solidFill>
          <a:schemeClr val="tx1"/>
        </a:solidFill>
        <a:latin typeface="Arial" charset="0"/>
        <a:ea typeface="MS PGothic" pitchFamily="34" charset="-128"/>
        <a:cs typeface="+mn-cs"/>
      </a:defRPr>
    </a:lvl4pPr>
    <a:lvl5pPr marL="1828800" algn="l" defTabSz="457200"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p:defaultTextStyle>
  <p:extLst>
    <p:ext uri="{EFAFB233-063F-42B5-8137-9DF3F51BA10A}">
      <p15:sldGuideLst xmlns:p15="http://schemas.microsoft.com/office/powerpoint/2012/main">
        <p15:guide id="1" orient="horz" pos="1316">
          <p15:clr>
            <a:srgbClr val="A4A3A4"/>
          </p15:clr>
        </p15:guide>
        <p15:guide id="2" orient="horz" pos="3050">
          <p15:clr>
            <a:srgbClr val="A4A3A4"/>
          </p15:clr>
        </p15:guide>
        <p15:guide id="3" orient="horz" pos="3189">
          <p15:clr>
            <a:srgbClr val="A4A3A4"/>
          </p15:clr>
        </p15:guide>
        <p15:guide id="4" pos="5455">
          <p15:clr>
            <a:srgbClr val="A4A3A4"/>
          </p15:clr>
        </p15:guide>
        <p15:guide id="5" orient="horz" pos="975">
          <p15:clr>
            <a:srgbClr val="A4A3A4"/>
          </p15:clr>
        </p15:guide>
        <p15:guide id="6" pos="3457">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564"/>
    <a:srgbClr val="6E6E6E"/>
    <a:srgbClr val="6E6E64"/>
    <a:srgbClr val="F2F2F2"/>
    <a:srgbClr val="5A5A5A"/>
    <a:srgbClr val="868686"/>
    <a:srgbClr val="121212"/>
    <a:srgbClr val="1B2E00"/>
    <a:srgbClr val="3C6600"/>
    <a:srgbClr val="77B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00" autoAdjust="0"/>
    <p:restoredTop sz="72854" autoAdjust="0"/>
  </p:normalViewPr>
  <p:slideViewPr>
    <p:cSldViewPr snapToGrid="0">
      <p:cViewPr varScale="1">
        <p:scale>
          <a:sx n="73" d="100"/>
          <a:sy n="73" d="100"/>
        </p:scale>
        <p:origin x="1402" y="72"/>
      </p:cViewPr>
      <p:guideLst>
        <p:guide orient="horz" pos="1316"/>
        <p:guide orient="horz" pos="3050"/>
        <p:guide orient="horz" pos="3189"/>
        <p:guide pos="5455"/>
        <p:guide orient="horz" pos="975"/>
        <p:guide pos="3457"/>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snapToGrid="0">
      <p:cViewPr varScale="1">
        <p:scale>
          <a:sx n="98" d="100"/>
          <a:sy n="98" d="100"/>
        </p:scale>
        <p:origin x="4788" y="5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1.fntdata"/><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font" Target="fonts/font9.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33" Type="http://schemas.openxmlformats.org/officeDocument/2006/relationships/font" Target="fonts/font8.fntdata"/><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4.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32" Type="http://schemas.openxmlformats.org/officeDocument/2006/relationships/font" Target="fonts/font7.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6.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s>
</file>

<file path=ppt/charts/_rels/chart1.xml.rels><?xml version="1.0" encoding="UTF-8" standalone="yes"?>
<Relationships xmlns="http://schemas.openxmlformats.org/package/2006/relationships"><Relationship Id="rId3" Type="http://schemas.openxmlformats.org/officeDocument/2006/relationships/oleObject" Target="file:///G:\My%20Drive\PerfResults\Esports\TraingSlidesData.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10.xml.rels><?xml version="1.0" encoding="UTF-8" standalone="yes"?>
<Relationships xmlns="http://schemas.openxmlformats.org/package/2006/relationships"><Relationship Id="rId3" Type="http://schemas.openxmlformats.org/officeDocument/2006/relationships/oleObject" Target="file:///G:\Shared%20drives\Esports%20PM\Performance%20Results\Copy%20of%20WarZone_Esports.xlsx" TargetMode="External"/><Relationship Id="rId2" Type="http://schemas.microsoft.com/office/2011/relationships/chartColorStyle" Target="colors9.xml"/><Relationship Id="rId1" Type="http://schemas.microsoft.com/office/2011/relationships/chartStyle" Target="style9.xml"/></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oleObject" Target="../embeddings/oleObject4.bin"/></Relationships>
</file>

<file path=ppt/charts/_rels/chart2.xml.rels><?xml version="1.0" encoding="UTF-8" standalone="yes"?>
<Relationships xmlns="http://schemas.openxmlformats.org/package/2006/relationships"><Relationship Id="rId3" Type="http://schemas.openxmlformats.org/officeDocument/2006/relationships/oleObject" Target="file:///G:\My%20Drive\PerfResults\Esports\TraingSlidesData.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4.xml.rels><?xml version="1.0" encoding="UTF-8" standalone="yes"?>
<Relationships xmlns="http://schemas.openxmlformats.org/package/2006/relationships"><Relationship Id="rId3" Type="http://schemas.openxmlformats.org/officeDocument/2006/relationships/oleObject" Target="file:///G:\My%20Drive\PerfResults\Esports\360Hz_ResearchData.xlsx" TargetMode="External"/><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embeddings/oleObject1.bin"/></Relationships>
</file>

<file path=ppt/charts/_rels/chart6.xml.rels><?xml version="1.0" encoding="UTF-8" standalone="yes"?>
<Relationships xmlns="http://schemas.openxmlformats.org/package/2006/relationships"><Relationship Id="rId3" Type="http://schemas.openxmlformats.org/officeDocument/2006/relationships/oleObject" Target="file:///C:\Users\sschneider\AppData\Local\Microsoft\Windows\INetCache\Content.Outlook\YYT5VY3E\fps_hours_kd_data_allfps.csv" TargetMode="External"/><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oleObject" Target="../embeddings/oleObject2.bin"/></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oleObject" Target="../embeddings/oleObject3.bin"/></Relationships>
</file>

<file path=ppt/charts/_rels/chart9.xml.rels><?xml version="1.0" encoding="UTF-8" standalone="yes"?>
<Relationships xmlns="http://schemas.openxmlformats.org/package/2006/relationships"><Relationship Id="rId3" Type="http://schemas.openxmlformats.org/officeDocument/2006/relationships/oleObject" Target="file:///G:\Shared%20drives\Esports%20PM\Performance%20Results\Copy%20of%20Super_Refresh_Press_Deck_Laptop_Perf_Esports.xlsx" TargetMode="External"/><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spPr>
            <a:solidFill>
              <a:srgbClr val="76B900"/>
            </a:solidFill>
            <a:ln>
              <a:solidFill>
                <a:schemeClr val="tx1"/>
              </a:solidFill>
            </a:ln>
          </c:spPr>
          <c:dPt>
            <c:idx val="0"/>
            <c:bubble3D val="0"/>
            <c:spPr>
              <a:solidFill>
                <a:srgbClr val="76B900"/>
              </a:solidFill>
              <a:ln w="19050">
                <a:solidFill>
                  <a:schemeClr val="bg1"/>
                </a:solidFill>
              </a:ln>
              <a:effectLst/>
            </c:spPr>
            <c:extLst>
              <c:ext xmlns:c16="http://schemas.microsoft.com/office/drawing/2014/chart" uri="{C3380CC4-5D6E-409C-BE32-E72D297353CC}">
                <c16:uniqueId val="{00000001-529F-4E4F-814C-AC32759B9575}"/>
              </c:ext>
            </c:extLst>
          </c:dPt>
          <c:dPt>
            <c:idx val="1"/>
            <c:bubble3D val="0"/>
            <c:spPr>
              <a:solidFill>
                <a:srgbClr val="FF0000"/>
              </a:solidFill>
              <a:ln w="19050">
                <a:solidFill>
                  <a:schemeClr val="bg1"/>
                </a:solidFill>
              </a:ln>
              <a:effectLst/>
            </c:spPr>
            <c:extLst>
              <c:ext xmlns:c16="http://schemas.microsoft.com/office/drawing/2014/chart" uri="{C3380CC4-5D6E-409C-BE32-E72D297353CC}">
                <c16:uniqueId val="{00000003-529F-4E4F-814C-AC32759B9575}"/>
              </c:ext>
            </c:extLst>
          </c:dPt>
          <c:cat>
            <c:strRef>
              <c:f>Sheet1!$B$31:$C$31</c:f>
              <c:strCache>
                <c:ptCount val="2"/>
                <c:pt idx="0">
                  <c:v>NVIDIA</c:v>
                </c:pt>
                <c:pt idx="1">
                  <c:v>AMD</c:v>
                </c:pt>
              </c:strCache>
            </c:strRef>
          </c:cat>
          <c:val>
            <c:numRef>
              <c:f>Sheet1!$B$32:$C$32</c:f>
              <c:numCache>
                <c:formatCode>General</c:formatCode>
                <c:ptCount val="2"/>
                <c:pt idx="0">
                  <c:v>974</c:v>
                </c:pt>
                <c:pt idx="1">
                  <c:v>11</c:v>
                </c:pt>
              </c:numCache>
            </c:numRef>
          </c:val>
          <c:extLst>
            <c:ext xmlns:c16="http://schemas.microsoft.com/office/drawing/2014/chart" uri="{C3380CC4-5D6E-409C-BE32-E72D297353CC}">
              <c16:uniqueId val="{00000004-529F-4E4F-814C-AC32759B9575}"/>
            </c:ext>
          </c:extLst>
        </c:ser>
        <c:dLbls>
          <c:showLegendKey val="0"/>
          <c:showVal val="0"/>
          <c:showCatName val="0"/>
          <c:showSerName val="0"/>
          <c:showPercent val="0"/>
          <c:showBubbleSize val="0"/>
          <c:showLeaderLines val="1"/>
        </c:dLbls>
        <c:firstSliceAng val="44"/>
        <c:holeSize val="75"/>
      </c:doughnutChart>
      <c:spPr>
        <a:noFill/>
        <a:ln>
          <a:solidFill>
            <a:schemeClr val="bg1"/>
          </a:solid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3795996088724201E-2"/>
          <c:y val="4.9298607127724596E-2"/>
          <c:w val="0.87025629149297512"/>
          <c:h val="0.85645358432058893"/>
        </c:manualLayout>
      </c:layout>
      <c:barChart>
        <c:barDir val="col"/>
        <c:grouping val="clustered"/>
        <c:varyColors val="0"/>
        <c:ser>
          <c:idx val="0"/>
          <c:order val="0"/>
          <c:tx>
            <c:strRef>
              <c:f>Sheet1!$B$6</c:f>
              <c:strCache>
                <c:ptCount val="1"/>
                <c:pt idx="0">
                  <c:v>FPS</c:v>
                </c:pt>
              </c:strCache>
            </c:strRef>
          </c:tx>
          <c:spPr>
            <a:solidFill>
              <a:schemeClr val="accent1"/>
            </a:solidFill>
            <a:ln>
              <a:noFill/>
            </a:ln>
            <a:effectLst/>
          </c:spPr>
          <c:invertIfNegative val="0"/>
          <c:dPt>
            <c:idx val="0"/>
            <c:invertIfNegative val="0"/>
            <c:bubble3D val="0"/>
            <c:spPr>
              <a:solidFill>
                <a:srgbClr val="77B900"/>
              </a:solidFill>
              <a:ln>
                <a:noFill/>
              </a:ln>
              <a:effectLst/>
            </c:spPr>
            <c:extLst>
              <c:ext xmlns:c16="http://schemas.microsoft.com/office/drawing/2014/chart" uri="{C3380CC4-5D6E-409C-BE32-E72D297353CC}">
                <c16:uniqueId val="{00000001-36D3-4A13-82F3-E968AB2A77D9}"/>
              </c:ext>
            </c:extLst>
          </c:dPt>
          <c:dPt>
            <c:idx val="1"/>
            <c:invertIfNegative val="0"/>
            <c:bubble3D val="0"/>
            <c:spPr>
              <a:solidFill>
                <a:srgbClr val="5A8A00"/>
              </a:solidFill>
              <a:ln>
                <a:noFill/>
              </a:ln>
              <a:effectLst/>
            </c:spPr>
            <c:extLst>
              <c:ext xmlns:c16="http://schemas.microsoft.com/office/drawing/2014/chart" uri="{C3380CC4-5D6E-409C-BE32-E72D297353CC}">
                <c16:uniqueId val="{00000003-36D3-4A13-82F3-E968AB2A77D9}"/>
              </c:ext>
            </c:extLst>
          </c:dPt>
          <c:dPt>
            <c:idx val="2"/>
            <c:invertIfNegative val="0"/>
            <c:bubble3D val="0"/>
            <c:spPr>
              <a:solidFill>
                <a:srgbClr val="3C6600"/>
              </a:solidFill>
              <a:ln>
                <a:noFill/>
              </a:ln>
              <a:effectLst/>
            </c:spPr>
            <c:extLst>
              <c:ext xmlns:c16="http://schemas.microsoft.com/office/drawing/2014/chart" uri="{C3380CC4-5D6E-409C-BE32-E72D297353CC}">
                <c16:uniqueId val="{00000005-36D3-4A13-82F3-E968AB2A77D9}"/>
              </c:ext>
            </c:extLst>
          </c:dPt>
          <c:dPt>
            <c:idx val="3"/>
            <c:invertIfNegative val="0"/>
            <c:bubble3D val="0"/>
            <c:spPr>
              <a:solidFill>
                <a:srgbClr val="2C4A00"/>
              </a:solidFill>
              <a:ln>
                <a:noFill/>
              </a:ln>
              <a:effectLst/>
            </c:spPr>
            <c:extLst>
              <c:ext xmlns:c16="http://schemas.microsoft.com/office/drawing/2014/chart" uri="{C3380CC4-5D6E-409C-BE32-E72D297353CC}">
                <c16:uniqueId val="{00000007-36D3-4A13-82F3-E968AB2A77D9}"/>
              </c:ext>
            </c:extLst>
          </c:dPt>
          <c:dPt>
            <c:idx val="4"/>
            <c:invertIfNegative val="0"/>
            <c:bubble3D val="0"/>
            <c:spPr>
              <a:solidFill>
                <a:srgbClr val="1B2E00"/>
              </a:solidFill>
              <a:ln>
                <a:noFill/>
              </a:ln>
              <a:effectLst/>
            </c:spPr>
            <c:extLst>
              <c:ext xmlns:c16="http://schemas.microsoft.com/office/drawing/2014/chart" uri="{C3380CC4-5D6E-409C-BE32-E72D297353CC}">
                <c16:uniqueId val="{00000009-36D3-4A13-82F3-E968AB2A77D9}"/>
              </c:ext>
            </c:extLst>
          </c:dPt>
          <c:cat>
            <c:strRef>
              <c:f>Sheet1!$C$5:$G$5</c:f>
              <c:strCache>
                <c:ptCount val="5"/>
                <c:pt idx="0">
                  <c:v>2080 Ti</c:v>
                </c:pt>
                <c:pt idx="1">
                  <c:v> 2080 Super</c:v>
                </c:pt>
                <c:pt idx="2">
                  <c:v>2070 Super</c:v>
                </c:pt>
                <c:pt idx="3">
                  <c:v>2060 Super</c:v>
                </c:pt>
                <c:pt idx="4">
                  <c:v>1660 Super</c:v>
                </c:pt>
              </c:strCache>
            </c:strRef>
          </c:cat>
          <c:val>
            <c:numRef>
              <c:f>Sheet1!$C$6:$G$6</c:f>
              <c:numCache>
                <c:formatCode>0.0</c:formatCode>
                <c:ptCount val="5"/>
                <c:pt idx="0">
                  <c:v>229</c:v>
                </c:pt>
                <c:pt idx="1">
                  <c:v>216</c:v>
                </c:pt>
                <c:pt idx="2">
                  <c:v>186</c:v>
                </c:pt>
                <c:pt idx="3">
                  <c:v>162</c:v>
                </c:pt>
                <c:pt idx="4">
                  <c:v>128</c:v>
                </c:pt>
              </c:numCache>
            </c:numRef>
          </c:val>
          <c:extLst>
            <c:ext xmlns:c16="http://schemas.microsoft.com/office/drawing/2014/chart" uri="{C3380CC4-5D6E-409C-BE32-E72D297353CC}">
              <c16:uniqueId val="{0000000A-36D3-4A13-82F3-E968AB2A77D9}"/>
            </c:ext>
          </c:extLst>
        </c:ser>
        <c:dLbls>
          <c:showLegendKey val="0"/>
          <c:showVal val="0"/>
          <c:showCatName val="0"/>
          <c:showSerName val="0"/>
          <c:showPercent val="0"/>
          <c:showBubbleSize val="0"/>
        </c:dLbls>
        <c:gapWidth val="219"/>
        <c:overlap val="-27"/>
        <c:axId val="1793132975"/>
        <c:axId val="1784772959"/>
      </c:barChart>
      <c:catAx>
        <c:axId val="1793132975"/>
        <c:scaling>
          <c:orientation val="minMax"/>
        </c:scaling>
        <c:delete val="0"/>
        <c:axPos val="b"/>
        <c:numFmt formatCode="General" sourceLinked="1"/>
        <c:majorTickMark val="none"/>
        <c:minorTickMark val="none"/>
        <c:tickLblPos val="nextTo"/>
        <c:spPr>
          <a:noFill/>
          <a:ln w="9525" cap="flat" cmpd="sng" algn="ctr">
            <a:solidFill>
              <a:schemeClr val="bg2"/>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84772959"/>
        <c:crosses val="autoZero"/>
        <c:auto val="1"/>
        <c:lblAlgn val="ctr"/>
        <c:lblOffset val="100"/>
        <c:noMultiLvlLbl val="0"/>
      </c:catAx>
      <c:valAx>
        <c:axId val="1784772959"/>
        <c:scaling>
          <c:orientation val="minMax"/>
        </c:scaling>
        <c:delete val="0"/>
        <c:axPos val="l"/>
        <c:majorGridlines>
          <c:spPr>
            <a:ln w="9525" cap="flat" cmpd="sng" algn="ctr">
              <a:solidFill>
                <a:schemeClr val="accent4"/>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93132975"/>
        <c:crosses val="autoZero"/>
        <c:crossBetween val="between"/>
      </c:valAx>
      <c:spPr>
        <a:solidFill>
          <a:srgbClr val="121212"/>
        </a:solid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dk2" tx2="lt2" accent1="accent1" accent2="accent2" accent3="accent3" accent4="accent4" accent5="accent5" accent6="accent6" hlink="hlink" folHlink="folHlink"/>
  <c:chart>
    <c:autoTitleDeleted val="1"/>
    <c:plotArea>
      <c:layout>
        <c:manualLayout>
          <c:layoutTarget val="inner"/>
          <c:xMode val="edge"/>
          <c:yMode val="edge"/>
          <c:x val="0.19241180564205226"/>
          <c:y val="4.4201757068131432E-2"/>
          <c:w val="0.74794573128666708"/>
          <c:h val="0.83369769651057324"/>
        </c:manualLayout>
      </c:layout>
      <c:lineChart>
        <c:grouping val="standard"/>
        <c:varyColors val="0"/>
        <c:ser>
          <c:idx val="0"/>
          <c:order val="0"/>
          <c:tx>
            <c:strRef>
              <c:f>Round20Charts!$H$1</c:f>
              <c:strCache>
                <c:ptCount val="1"/>
                <c:pt idx="0">
                  <c:v>Relative Percentage Improvement</c:v>
                </c:pt>
              </c:strCache>
            </c:strRef>
          </c:tx>
          <c:spPr>
            <a:ln w="25400" cap="rnd">
              <a:solidFill>
                <a:srgbClr val="76B900"/>
              </a:solidFill>
              <a:round/>
            </a:ln>
            <a:effectLst/>
          </c:spPr>
          <c:marker>
            <c:symbol val="circle"/>
            <c:size val="5"/>
            <c:spPr>
              <a:solidFill>
                <a:schemeClr val="tx2"/>
              </a:solidFill>
              <a:ln w="28575">
                <a:solidFill>
                  <a:schemeClr val="tx2"/>
                </a:solidFill>
              </a:ln>
              <a:effectLst/>
            </c:spPr>
          </c:marker>
          <c:dLbls>
            <c:dLbl>
              <c:idx val="0"/>
              <c:delete val="1"/>
              <c:extLst>
                <c:ext xmlns:c15="http://schemas.microsoft.com/office/drawing/2012/chart" uri="{CE6537A1-D6FC-4f65-9D91-7224C49458BB}"/>
                <c:ext xmlns:c16="http://schemas.microsoft.com/office/drawing/2014/chart" uri="{C3380CC4-5D6E-409C-BE32-E72D297353CC}">
                  <c16:uniqueId val="{00000000-2FA3-4311-9067-FFFF0F80BA5C}"/>
                </c:ext>
              </c:extLst>
            </c:dLbl>
            <c:dLbl>
              <c:idx val="1"/>
              <c:tx>
                <c:rich>
                  <a:bodyPr/>
                  <a:lstStyle/>
                  <a:p>
                    <a:r>
                      <a:rPr lang="en-US"/>
                      <a:t>+</a:t>
                    </a:r>
                    <a:fld id="{2D032AB7-8274-4BE1-8DDB-B8337106F61F}" type="VALUE">
                      <a:rPr lang="en-US" smtClean="0"/>
                      <a:pPr/>
                      <a:t>[VALUE]</a:t>
                    </a:fld>
                    <a:endParaRPr lang="en-US"/>
                  </a:p>
                </c:rich>
              </c:tx>
              <c:dLblPos val="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2FA3-4311-9067-FFFF0F80BA5C}"/>
                </c:ext>
              </c:extLst>
            </c:dLbl>
            <c:dLbl>
              <c:idx val="2"/>
              <c:tx>
                <c:rich>
                  <a:bodyPr/>
                  <a:lstStyle/>
                  <a:p>
                    <a:r>
                      <a:rPr lang="en-US"/>
                      <a:t>+</a:t>
                    </a:r>
                    <a:fld id="{242FE626-36C9-4E71-A442-D32DB01AB796}" type="VALUE">
                      <a:rPr lang="en-US" smtClean="0"/>
                      <a:pPr/>
                      <a:t>[VALUE]</a:t>
                    </a:fld>
                    <a:endParaRPr lang="en-US"/>
                  </a:p>
                </c:rich>
              </c:tx>
              <c:dLblPos val="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2FA3-4311-9067-FFFF0F80BA5C}"/>
                </c:ext>
              </c:extLst>
            </c:dLbl>
            <c:dLbl>
              <c:idx val="3"/>
              <c:tx>
                <c:rich>
                  <a:bodyPr/>
                  <a:lstStyle/>
                  <a:p>
                    <a:r>
                      <a:rPr lang="en-US"/>
                      <a:t>+</a:t>
                    </a:r>
                    <a:fld id="{26186BB3-59F6-47DB-AFB3-C00CAA77CE36}" type="VALUE">
                      <a:rPr lang="en-US" smtClean="0"/>
                      <a:pPr/>
                      <a:t>[VALUE]</a:t>
                    </a:fld>
                    <a:endParaRPr lang="en-US"/>
                  </a:p>
                </c:rich>
              </c:tx>
              <c:dLblPos val="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2FA3-4311-9067-FFFF0F80BA5C}"/>
                </c:ext>
              </c:extLst>
            </c:dLbl>
            <c:dLbl>
              <c:idx val="4"/>
              <c:tx>
                <c:rich>
                  <a:bodyPr/>
                  <a:lstStyle/>
                  <a:p>
                    <a:r>
                      <a:rPr lang="en-US"/>
                      <a:t>+</a:t>
                    </a:r>
                    <a:fld id="{F82952C8-5CA1-4DBB-BB7C-F7D6F01902D2}" type="VALUE">
                      <a:rPr lang="en-US" smtClean="0"/>
                      <a:pPr/>
                      <a:t>[VALUE]</a:t>
                    </a:fld>
                    <a:endParaRPr lang="en-US"/>
                  </a:p>
                </c:rich>
              </c:tx>
              <c:dLblPos val="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2FA3-4311-9067-FFFF0F80BA5C}"/>
                </c:ext>
              </c:extLst>
            </c:dLbl>
            <c:dLbl>
              <c:idx val="5"/>
              <c:tx>
                <c:rich>
                  <a:bodyPr/>
                  <a:lstStyle/>
                  <a:p>
                    <a:r>
                      <a:rPr lang="en-US"/>
                      <a:t>+</a:t>
                    </a:r>
                    <a:fld id="{D1C8C0C4-2ACC-4635-9793-8A98878DC2EA}" type="VALUE">
                      <a:rPr lang="en-US" smtClean="0"/>
                      <a:pPr/>
                      <a:t>[VALUE]</a:t>
                    </a:fld>
                    <a:endParaRPr lang="en-US"/>
                  </a:p>
                </c:rich>
              </c:tx>
              <c:dLblPos val="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2FA3-4311-9067-FFFF0F80BA5C}"/>
                </c:ext>
              </c:extLst>
            </c:dLbl>
            <c:dLbl>
              <c:idx val="6"/>
              <c:tx>
                <c:rich>
                  <a:bodyPr/>
                  <a:lstStyle/>
                  <a:p>
                    <a:r>
                      <a:rPr lang="en-US"/>
                      <a:t>+</a:t>
                    </a:r>
                    <a:fld id="{9C0E5241-575C-479D-847B-8CE9D7D481C7}" type="VALUE">
                      <a:rPr lang="en-US" smtClean="0"/>
                      <a:pPr/>
                      <a:t>[VALUE]</a:t>
                    </a:fld>
                    <a:endParaRPr lang="en-US"/>
                  </a:p>
                </c:rich>
              </c:tx>
              <c:dLblPos val="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2FA3-4311-9067-FFFF0F80BA5C}"/>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2"/>
                    </a:solidFill>
                    <a:latin typeface="Trebuchet MS" panose="020B06030202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Round20Charts!$A$2:$A$11</c:f>
              <c:numCache>
                <c:formatCode>General</c:formatCode>
                <c:ptCount val="7"/>
                <c:pt idx="0">
                  <c:v>60</c:v>
                </c:pt>
                <c:pt idx="1">
                  <c:v>80</c:v>
                </c:pt>
                <c:pt idx="2">
                  <c:v>100</c:v>
                </c:pt>
                <c:pt idx="3">
                  <c:v>120</c:v>
                </c:pt>
                <c:pt idx="4">
                  <c:v>140</c:v>
                </c:pt>
                <c:pt idx="5">
                  <c:v>160</c:v>
                </c:pt>
                <c:pt idx="6">
                  <c:v>180</c:v>
                </c:pt>
              </c:numCache>
            </c:numRef>
          </c:cat>
          <c:val>
            <c:numRef>
              <c:f>Round20Charts!$H$2:$H$11</c:f>
              <c:numCache>
                <c:formatCode>0.00%</c:formatCode>
                <c:ptCount val="7"/>
                <c:pt idx="0">
                  <c:v>0</c:v>
                </c:pt>
                <c:pt idx="1">
                  <c:v>0.21415013339294803</c:v>
                </c:pt>
                <c:pt idx="2">
                  <c:v>0.36753135198673414</c:v>
                </c:pt>
                <c:pt idx="3">
                  <c:v>0.59064939431437813</c:v>
                </c:pt>
                <c:pt idx="4">
                  <c:v>0.77878816989216693</c:v>
                </c:pt>
                <c:pt idx="5">
                  <c:v>0.84708086443196751</c:v>
                </c:pt>
                <c:pt idx="6">
                  <c:v>0.89987199168180798</c:v>
                </c:pt>
              </c:numCache>
            </c:numRef>
          </c:val>
          <c:smooth val="0"/>
          <c:extLst>
            <c:ext xmlns:c16="http://schemas.microsoft.com/office/drawing/2014/chart" uri="{C3380CC4-5D6E-409C-BE32-E72D297353CC}">
              <c16:uniqueId val="{00000007-2FA3-4311-9067-FFFF0F80BA5C}"/>
            </c:ext>
          </c:extLst>
        </c:ser>
        <c:dLbls>
          <c:dLblPos val="t"/>
          <c:showLegendKey val="0"/>
          <c:showVal val="1"/>
          <c:showCatName val="0"/>
          <c:showSerName val="0"/>
          <c:showPercent val="0"/>
          <c:showBubbleSize val="0"/>
        </c:dLbls>
        <c:marker val="1"/>
        <c:smooth val="0"/>
        <c:axId val="1005869416"/>
        <c:axId val="1005869744"/>
      </c:lineChart>
      <c:catAx>
        <c:axId val="1005869416"/>
        <c:scaling>
          <c:orientation val="minMax"/>
        </c:scaling>
        <c:delete val="0"/>
        <c:axPos val="b"/>
        <c:numFmt formatCode="General" sourceLinked="1"/>
        <c:majorTickMark val="none"/>
        <c:minorTickMark val="none"/>
        <c:tickLblPos val="nextTo"/>
        <c:spPr>
          <a:noFill/>
          <a:ln w="19050" cap="flat" cmpd="sng" algn="ctr">
            <a:noFill/>
            <a:round/>
          </a:ln>
          <a:effectLst/>
        </c:spPr>
        <c:txPr>
          <a:bodyPr rot="-60000000" spcFirstLastPara="1" vertOverflow="ellipsis" vert="horz" wrap="square" anchor="ctr" anchorCtr="1"/>
          <a:lstStyle/>
          <a:p>
            <a:pPr>
              <a:defRPr sz="900" b="0" i="0" u="none" strike="noStrike" kern="1200" baseline="0">
                <a:solidFill>
                  <a:srgbClr val="FFFFFF"/>
                </a:solidFill>
                <a:latin typeface="Trebuchet MS" panose="020B0603020202020204" pitchFamily="34" charset="0"/>
                <a:ea typeface="+mn-ea"/>
                <a:cs typeface="+mn-cs"/>
              </a:defRPr>
            </a:pPr>
            <a:endParaRPr lang="en-US"/>
          </a:p>
        </c:txPr>
        <c:crossAx val="1005869744"/>
        <c:crosses val="autoZero"/>
        <c:auto val="1"/>
        <c:lblAlgn val="ctr"/>
        <c:lblOffset val="100"/>
        <c:noMultiLvlLbl val="0"/>
      </c:catAx>
      <c:valAx>
        <c:axId val="1005869744"/>
        <c:scaling>
          <c:orientation val="minMax"/>
          <c:max val="1.2"/>
        </c:scaling>
        <c:delete val="0"/>
        <c:axPos val="l"/>
        <c:majorGridlines>
          <c:spPr>
            <a:ln w="3175" cap="flat" cmpd="sng" algn="ctr">
              <a:solidFill>
                <a:srgbClr val="FFFFFF">
                  <a:alpha val="15000"/>
                </a:srgbClr>
              </a:solidFill>
              <a:round/>
            </a:ln>
            <a:effectLst/>
          </c:spPr>
        </c:majorGridlines>
        <c:numFmt formatCode="0%" sourceLinked="0"/>
        <c:majorTickMark val="none"/>
        <c:minorTickMark val="none"/>
        <c:tickLblPos val="nextTo"/>
        <c:spPr>
          <a:noFill/>
          <a:ln w="19050" cap="flat" cmpd="sng" algn="ctr">
            <a:solidFill>
              <a:srgbClr val="6E6E6E"/>
            </a:solidFill>
            <a:round/>
          </a:ln>
          <a:effectLst/>
        </c:spPr>
        <c:txPr>
          <a:bodyPr rot="-60000000" spcFirstLastPara="1" vertOverflow="ellipsis" vert="horz" wrap="square" anchor="ctr" anchorCtr="1"/>
          <a:lstStyle/>
          <a:p>
            <a:pPr>
              <a:defRPr sz="900" b="0" i="0" u="none" strike="noStrike" kern="1200" baseline="0">
                <a:solidFill>
                  <a:srgbClr val="FFFFFF"/>
                </a:solidFill>
                <a:latin typeface="Trebuchet MS" panose="020B0603020202020204" pitchFamily="34" charset="0"/>
                <a:ea typeface="+mn-ea"/>
                <a:cs typeface="+mn-cs"/>
              </a:defRPr>
            </a:pPr>
            <a:endParaRPr lang="en-US"/>
          </a:p>
        </c:txPr>
        <c:crossAx val="1005869416"/>
        <c:crosses val="autoZero"/>
        <c:crossBetween val="midCat"/>
        <c:majorUnit val="0.4"/>
      </c:valAx>
      <c:spPr>
        <a:solidFill>
          <a:srgbClr val="B3B3B3">
            <a:alpha val="10000"/>
          </a:srgbClr>
        </a:solid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US" sz="1200" b="0" i="0" u="none" strike="noStrike" kern="1200" spc="0" baseline="0">
                <a:solidFill>
                  <a:schemeClr val="tx1"/>
                </a:solidFill>
                <a:latin typeface="Trebuchet MS" panose="020B0603020202020204" pitchFamily="34" charset="0"/>
                <a:ea typeface="+mn-ea"/>
                <a:cs typeface="+mn-cs"/>
              </a:defRPr>
            </a:pPr>
            <a:r>
              <a:rPr lang="en-US" sz="1400" b="0" i="0" baseline="0" dirty="0">
                <a:effectLst/>
                <a:latin typeface="Trebuchet MS" panose="020B0603020202020204" pitchFamily="34" charset="0"/>
              </a:rPr>
              <a:t>8 of the Top 10 Games Played are Competitive!</a:t>
            </a:r>
            <a:endParaRPr lang="en-US" sz="1050" dirty="0">
              <a:effectLst/>
              <a:latin typeface="Trebuchet MS" panose="020B0603020202020204" pitchFamily="34" charset="0"/>
            </a:endParaRPr>
          </a:p>
        </c:rich>
      </c:tx>
      <c:layout>
        <c:manualLayout>
          <c:xMode val="edge"/>
          <c:yMode val="edge"/>
          <c:x val="0.23271119045098532"/>
          <c:y val="6.4499964448838487E-2"/>
        </c:manualLayout>
      </c:layout>
      <c:overlay val="0"/>
      <c:spPr>
        <a:noFill/>
        <a:ln>
          <a:noFill/>
        </a:ln>
        <a:effectLst/>
      </c:spPr>
      <c:txPr>
        <a:bodyPr rot="0" spcFirstLastPara="1" vertOverflow="ellipsis" vert="horz" wrap="square" anchor="ctr" anchorCtr="1"/>
        <a:lstStyle/>
        <a:p>
          <a:pPr>
            <a:defRPr lang="en-US" sz="1200" b="0" i="0" u="none" strike="noStrike" kern="1200" spc="0" baseline="0">
              <a:solidFill>
                <a:schemeClr val="tx1"/>
              </a:solidFill>
              <a:latin typeface="Trebuchet MS" panose="020B0603020202020204" pitchFamily="34" charset="0"/>
              <a:ea typeface="+mn-ea"/>
              <a:cs typeface="+mn-cs"/>
            </a:defRPr>
          </a:pPr>
          <a:endParaRPr lang="en-US"/>
        </a:p>
      </c:txPr>
    </c:title>
    <c:autoTitleDeleted val="0"/>
    <c:plotArea>
      <c:layout>
        <c:manualLayout>
          <c:layoutTarget val="inner"/>
          <c:xMode val="edge"/>
          <c:yMode val="edge"/>
          <c:x val="0.21319294091032354"/>
          <c:y val="0.19799711527718056"/>
          <c:w val="0.7284250607979651"/>
          <c:h val="0.58272727067525765"/>
        </c:manualLayout>
      </c:layout>
      <c:barChart>
        <c:barDir val="bar"/>
        <c:grouping val="clustered"/>
        <c:varyColors val="0"/>
        <c:ser>
          <c:idx val="0"/>
          <c:order val="0"/>
          <c:spPr>
            <a:solidFill>
              <a:srgbClr val="76B900"/>
            </a:solidFill>
            <a:ln>
              <a:noFill/>
            </a:ln>
            <a:effectLst/>
          </c:spPr>
          <c:invertIfNegative val="0"/>
          <c:dPt>
            <c:idx val="0"/>
            <c:invertIfNegative val="0"/>
            <c:bubble3D val="0"/>
            <c:spPr>
              <a:solidFill>
                <a:srgbClr val="76B900"/>
              </a:solidFill>
              <a:ln>
                <a:noFill/>
              </a:ln>
              <a:effectLst/>
            </c:spPr>
            <c:extLst>
              <c:ext xmlns:c16="http://schemas.microsoft.com/office/drawing/2014/chart" uri="{C3380CC4-5D6E-409C-BE32-E72D297353CC}">
                <c16:uniqueId val="{00000002-9E49-431A-9647-784D04012760}"/>
              </c:ext>
            </c:extLst>
          </c:dPt>
          <c:dPt>
            <c:idx val="2"/>
            <c:invertIfNegative val="0"/>
            <c:bubble3D val="0"/>
            <c:spPr>
              <a:solidFill>
                <a:srgbClr val="76B900"/>
              </a:solidFill>
              <a:ln>
                <a:noFill/>
              </a:ln>
              <a:effectLst/>
            </c:spPr>
            <c:extLst>
              <c:ext xmlns:c16="http://schemas.microsoft.com/office/drawing/2014/chart" uri="{C3380CC4-5D6E-409C-BE32-E72D297353CC}">
                <c16:uniqueId val="{00000001-9E49-431A-9647-784D04012760}"/>
              </c:ext>
            </c:extLst>
          </c:dPt>
          <c:dPt>
            <c:idx val="5"/>
            <c:invertIfNegative val="0"/>
            <c:bubble3D val="0"/>
            <c:spPr>
              <a:solidFill>
                <a:srgbClr val="6E6E6E"/>
              </a:solidFill>
              <a:ln>
                <a:noFill/>
              </a:ln>
              <a:effectLst/>
            </c:spPr>
            <c:extLst>
              <c:ext xmlns:c16="http://schemas.microsoft.com/office/drawing/2014/chart" uri="{C3380CC4-5D6E-409C-BE32-E72D297353CC}">
                <c16:uniqueId val="{00000007-BA4F-428C-829D-304150A12A8F}"/>
              </c:ext>
            </c:extLst>
          </c:dPt>
          <c:dPt>
            <c:idx val="6"/>
            <c:invertIfNegative val="0"/>
            <c:bubble3D val="0"/>
            <c:spPr>
              <a:solidFill>
                <a:srgbClr val="6E6E6E"/>
              </a:solidFill>
              <a:ln>
                <a:noFill/>
              </a:ln>
              <a:effectLst/>
            </c:spPr>
            <c:extLst>
              <c:ext xmlns:c16="http://schemas.microsoft.com/office/drawing/2014/chart" uri="{C3380CC4-5D6E-409C-BE32-E72D297353CC}">
                <c16:uniqueId val="{00000006-BA4F-428C-829D-304150A12A8F}"/>
              </c:ext>
            </c:extLst>
          </c:dPt>
          <c:dPt>
            <c:idx val="7"/>
            <c:invertIfNegative val="0"/>
            <c:bubble3D val="0"/>
            <c:spPr>
              <a:solidFill>
                <a:srgbClr val="76B900"/>
              </a:solidFill>
              <a:ln>
                <a:noFill/>
              </a:ln>
              <a:effectLst/>
            </c:spPr>
            <c:extLst>
              <c:ext xmlns:c16="http://schemas.microsoft.com/office/drawing/2014/chart" uri="{C3380CC4-5D6E-409C-BE32-E72D297353CC}">
                <c16:uniqueId val="{00000003-9E49-431A-9647-784D04012760}"/>
              </c:ext>
            </c:extLst>
          </c:dPt>
          <c:dPt>
            <c:idx val="9"/>
            <c:invertIfNegative val="0"/>
            <c:bubble3D val="0"/>
            <c:spPr>
              <a:solidFill>
                <a:schemeClr val="tx2"/>
              </a:solidFill>
              <a:ln>
                <a:noFill/>
              </a:ln>
              <a:effectLst/>
            </c:spPr>
            <c:extLst>
              <c:ext xmlns:c16="http://schemas.microsoft.com/office/drawing/2014/chart" uri="{C3380CC4-5D6E-409C-BE32-E72D297353CC}">
                <c16:uniqueId val="{0000000A-9F69-4BF3-B9E5-5CF09782FFA6}"/>
              </c:ext>
            </c:extLst>
          </c:dPt>
          <c:cat>
            <c:strRef>
              <c:f>Sheet1!$B$12:$B$21</c:f>
              <c:strCache>
                <c:ptCount val="10"/>
                <c:pt idx="0">
                  <c:v>Dota2</c:v>
                </c:pt>
                <c:pt idx="1">
                  <c:v>Rainbow Six: Siege </c:v>
                </c:pt>
                <c:pt idx="2">
                  <c:v>Overwatch</c:v>
                </c:pt>
                <c:pt idx="3">
                  <c:v>Apex Legends</c:v>
                </c:pt>
                <c:pt idx="4">
                  <c:v>Fortnite</c:v>
                </c:pt>
                <c:pt idx="5">
                  <c:v>Minecraft</c:v>
                </c:pt>
                <c:pt idx="6">
                  <c:v>GTAV</c:v>
                </c:pt>
                <c:pt idx="7">
                  <c:v>PUBG</c:v>
                </c:pt>
                <c:pt idx="8">
                  <c:v>Counter Strike: GO</c:v>
                </c:pt>
                <c:pt idx="9">
                  <c:v>League of Legends</c:v>
                </c:pt>
              </c:strCache>
            </c:strRef>
          </c:cat>
          <c:val>
            <c:numRef>
              <c:f>Sheet1!$C$12:$C$21</c:f>
              <c:numCache>
                <c:formatCode>0.00</c:formatCode>
                <c:ptCount val="10"/>
                <c:pt idx="0">
                  <c:v>1</c:v>
                </c:pt>
                <c:pt idx="1">
                  <c:v>1.1978021978021978</c:v>
                </c:pt>
                <c:pt idx="2">
                  <c:v>1.2747252747252746</c:v>
                </c:pt>
                <c:pt idx="3">
                  <c:v>1.3076923076923075</c:v>
                </c:pt>
                <c:pt idx="4">
                  <c:v>1.4725274725274726</c:v>
                </c:pt>
                <c:pt idx="5">
                  <c:v>1.5384615384615383</c:v>
                </c:pt>
                <c:pt idx="6">
                  <c:v>1.5934065934065933</c:v>
                </c:pt>
                <c:pt idx="7">
                  <c:v>1.6593406593406592</c:v>
                </c:pt>
                <c:pt idx="8">
                  <c:v>3.285714285714286</c:v>
                </c:pt>
                <c:pt idx="9">
                  <c:v>6.0439560439560438</c:v>
                </c:pt>
              </c:numCache>
            </c:numRef>
          </c:val>
          <c:extLst>
            <c:ext xmlns:c16="http://schemas.microsoft.com/office/drawing/2014/chart" uri="{C3380CC4-5D6E-409C-BE32-E72D297353CC}">
              <c16:uniqueId val="{00000000-9E49-431A-9647-784D04012760}"/>
            </c:ext>
          </c:extLst>
        </c:ser>
        <c:dLbls>
          <c:showLegendKey val="0"/>
          <c:showVal val="0"/>
          <c:showCatName val="0"/>
          <c:showSerName val="0"/>
          <c:showPercent val="0"/>
          <c:showBubbleSize val="0"/>
        </c:dLbls>
        <c:gapWidth val="182"/>
        <c:axId val="901430120"/>
        <c:axId val="901430776"/>
      </c:barChart>
      <c:catAx>
        <c:axId val="9014301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900" b="0" i="0" u="none" strike="noStrike" kern="1200" baseline="0">
                <a:solidFill>
                  <a:schemeClr val="tx1"/>
                </a:solidFill>
                <a:latin typeface="Trebuchet MS" panose="020B0603020202020204" pitchFamily="34" charset="0"/>
                <a:ea typeface="+mn-ea"/>
                <a:cs typeface="+mn-cs"/>
              </a:defRPr>
            </a:pPr>
            <a:endParaRPr lang="en-US"/>
          </a:p>
        </c:txPr>
        <c:crossAx val="901430776"/>
        <c:crosses val="autoZero"/>
        <c:auto val="1"/>
        <c:lblAlgn val="ctr"/>
        <c:lblOffset val="100"/>
        <c:noMultiLvlLbl val="0"/>
      </c:catAx>
      <c:valAx>
        <c:axId val="901430776"/>
        <c:scaling>
          <c:orientation val="minMax"/>
          <c:max val="7"/>
        </c:scaling>
        <c:delete val="0"/>
        <c:axPos val="b"/>
        <c:majorGridlines>
          <c:spPr>
            <a:ln w="9525" cap="flat" cmpd="sng" algn="ctr">
              <a:solidFill>
                <a:schemeClr val="bg2">
                  <a:lumMod val="50000"/>
                  <a:alpha val="46000"/>
                </a:schemeClr>
              </a:solidFill>
              <a:round/>
            </a:ln>
            <a:effectLst/>
          </c:spPr>
        </c:majorGridlines>
        <c:title>
          <c:tx>
            <c:rich>
              <a:bodyPr rot="0" spcFirstLastPara="1" vertOverflow="ellipsis" vert="horz" wrap="square" anchor="ctr" anchorCtr="1"/>
              <a:lstStyle/>
              <a:p>
                <a:pPr>
                  <a:defRPr lang="en-US" sz="1000" b="0" i="0" u="none" strike="noStrike" kern="1200" baseline="0">
                    <a:solidFill>
                      <a:schemeClr val="tx1"/>
                    </a:solidFill>
                    <a:latin typeface="Trebuchet MS" panose="020B0603020202020204" pitchFamily="34" charset="0"/>
                    <a:ea typeface="+mn-ea"/>
                    <a:cs typeface="+mn-cs"/>
                  </a:defRPr>
                </a:pPr>
                <a:r>
                  <a:rPr lang="en-US" sz="1000" dirty="0">
                    <a:latin typeface="Trebuchet MS" panose="020B0603020202020204" pitchFamily="34" charset="0"/>
                  </a:rPr>
                  <a:t>Relative</a:t>
                </a:r>
                <a:r>
                  <a:rPr lang="en-US" sz="1000" baseline="0" dirty="0">
                    <a:latin typeface="Trebuchet MS" panose="020B0603020202020204" pitchFamily="34" charset="0"/>
                  </a:rPr>
                  <a:t> Players</a:t>
                </a:r>
                <a:endParaRPr lang="en-US" sz="1000" dirty="0">
                  <a:latin typeface="Trebuchet MS" panose="020B0603020202020204" pitchFamily="34" charset="0"/>
                </a:endParaRPr>
              </a:p>
            </c:rich>
          </c:tx>
          <c:layout>
            <c:manualLayout>
              <c:xMode val="edge"/>
              <c:yMode val="edge"/>
              <c:x val="0.48559646537960116"/>
              <c:y val="0.86164757625724142"/>
            </c:manualLayout>
          </c:layout>
          <c:overlay val="0"/>
          <c:spPr>
            <a:noFill/>
            <a:ln>
              <a:noFill/>
            </a:ln>
            <a:effectLst/>
          </c:spPr>
          <c:txPr>
            <a:bodyPr rot="0" spcFirstLastPara="1" vertOverflow="ellipsis" vert="horz" wrap="square" anchor="ctr" anchorCtr="1"/>
            <a:lstStyle/>
            <a:p>
              <a:pPr>
                <a:defRPr lang="en-US" sz="1000" b="0" i="0" u="none" strike="noStrike" kern="1200" baseline="0">
                  <a:solidFill>
                    <a:schemeClr val="tx1"/>
                  </a:solidFill>
                  <a:latin typeface="Trebuchet MS" panose="020B0603020202020204" pitchFamily="34" charset="0"/>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lang="en-US" sz="900" b="0" i="0" u="none" strike="noStrike" kern="1200" baseline="0">
                <a:solidFill>
                  <a:schemeClr val="tx1"/>
                </a:solidFill>
                <a:latin typeface="Trebuchet MS" panose="020B0603020202020204" pitchFamily="34" charset="0"/>
                <a:ea typeface="+mn-ea"/>
                <a:cs typeface="+mn-cs"/>
              </a:defRPr>
            </a:pPr>
            <a:endParaRPr lang="en-US"/>
          </a:p>
        </c:txPr>
        <c:crossAx val="901430120"/>
        <c:crosses val="autoZero"/>
        <c:crossBetween val="between"/>
        <c:majorUnit val="1"/>
      </c:valAx>
      <c:spPr>
        <a:solidFill>
          <a:srgbClr val="191919"/>
        </a:solidFill>
        <a:ln>
          <a:noFill/>
        </a:ln>
        <a:effectLst/>
      </c:spPr>
    </c:plotArea>
    <c:plotVisOnly val="1"/>
    <c:dispBlanksAs val="gap"/>
    <c:showDLblsOverMax val="0"/>
  </c:chart>
  <c:spPr>
    <a:noFill/>
    <a:ln>
      <a:noFill/>
    </a:ln>
    <a:effectLst/>
  </c:spPr>
  <c:txPr>
    <a:bodyPr/>
    <a:lstStyle/>
    <a:p>
      <a:pPr>
        <a:defRPr lang="en-US" sz="1000" b="0" i="0" u="none" strike="noStrike" kern="1200" baseline="0">
          <a:solidFill>
            <a:schemeClr val="tx1"/>
          </a:solidFill>
          <a:latin typeface="+mn-lt"/>
          <a:ea typeface="+mn-ea"/>
          <a:cs typeface="+mn-cs"/>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2" tx1="lt1" bg2="dk1" tx2="lt2" accent1="accent1" accent2="accent2" accent3="accent3" accent4="accent4" accent5="accent5" accent6="accent6" hlink="hlink" folHlink="folHlink"/>
  <c:chart>
    <c:autoTitleDeleted val="1"/>
    <c:plotArea>
      <c:layout>
        <c:manualLayout>
          <c:layoutTarget val="inner"/>
          <c:xMode val="edge"/>
          <c:yMode val="edge"/>
          <c:x val="5.3198557449943742E-2"/>
          <c:y val="0.15113261491093027"/>
          <c:w val="0.86127203230606519"/>
          <c:h val="0.75008396210708916"/>
        </c:manualLayout>
      </c:layout>
      <c:doughnutChart>
        <c:varyColors val="1"/>
        <c:ser>
          <c:idx val="0"/>
          <c:order val="0"/>
          <c:tx>
            <c:strRef>
              <c:f>Sheet1!$C$2</c:f>
              <c:strCache>
                <c:ptCount val="1"/>
              </c:strCache>
            </c:strRef>
          </c:tx>
          <c:spPr>
            <a:solidFill>
              <a:srgbClr val="B3B3B3">
                <a:lumMod val="50000"/>
              </a:srgbClr>
            </a:solidFill>
            <a:ln>
              <a:solidFill>
                <a:srgbClr val="000000"/>
              </a:solidFill>
            </a:ln>
          </c:spPr>
          <c:explosion val="1"/>
          <c:dPt>
            <c:idx val="0"/>
            <c:bubble3D val="0"/>
            <c:explosion val="0"/>
            <c:spPr>
              <a:solidFill>
                <a:srgbClr val="76B900"/>
              </a:solidFill>
              <a:ln w="19050">
                <a:solidFill>
                  <a:srgbClr val="000000"/>
                </a:solidFill>
              </a:ln>
            </c:spPr>
            <c:extLst>
              <c:ext xmlns:c16="http://schemas.microsoft.com/office/drawing/2014/chart" uri="{C3380CC4-5D6E-409C-BE32-E72D297353CC}">
                <c16:uniqueId val="{00000001-1C55-4D2E-8487-CD8C2F2D3732}"/>
              </c:ext>
            </c:extLst>
          </c:dPt>
          <c:dPt>
            <c:idx val="1"/>
            <c:bubble3D val="0"/>
            <c:explosion val="0"/>
            <c:spPr>
              <a:solidFill>
                <a:srgbClr val="6E6E6E"/>
              </a:solidFill>
              <a:ln w="19050">
                <a:solidFill>
                  <a:srgbClr val="000000"/>
                </a:solidFill>
              </a:ln>
            </c:spPr>
            <c:extLst>
              <c:ext xmlns:c16="http://schemas.microsoft.com/office/drawing/2014/chart" uri="{C3380CC4-5D6E-409C-BE32-E72D297353CC}">
                <c16:uniqueId val="{00000003-1C55-4D2E-8487-CD8C2F2D3732}"/>
              </c:ext>
            </c:extLst>
          </c:dPt>
          <c:dPt>
            <c:idx val="2"/>
            <c:bubble3D val="0"/>
            <c:explosion val="0"/>
            <c:spPr>
              <a:solidFill>
                <a:srgbClr val="5D1682"/>
              </a:solidFill>
              <a:ln w="19050">
                <a:solidFill>
                  <a:srgbClr val="000000"/>
                </a:solidFill>
              </a:ln>
            </c:spPr>
            <c:extLst>
              <c:ext xmlns:c16="http://schemas.microsoft.com/office/drawing/2014/chart" uri="{C3380CC4-5D6E-409C-BE32-E72D297353CC}">
                <c16:uniqueId val="{00000005-1C55-4D2E-8487-CD8C2F2D3732}"/>
              </c:ext>
            </c:extLst>
          </c:dPt>
          <c:dPt>
            <c:idx val="3"/>
            <c:bubble3D val="0"/>
            <c:explosion val="0"/>
            <c:spPr>
              <a:solidFill>
                <a:srgbClr val="0C34BD"/>
              </a:solidFill>
              <a:ln w="19050">
                <a:solidFill>
                  <a:srgbClr val="000000"/>
                </a:solidFill>
              </a:ln>
            </c:spPr>
            <c:extLst>
              <c:ext xmlns:c16="http://schemas.microsoft.com/office/drawing/2014/chart" uri="{C3380CC4-5D6E-409C-BE32-E72D297353CC}">
                <c16:uniqueId val="{00000007-1C55-4D2E-8487-CD8C2F2D3732}"/>
              </c:ext>
            </c:extLst>
          </c:dPt>
          <c:dPt>
            <c:idx val="4"/>
            <c:bubble3D val="0"/>
            <c:explosion val="0"/>
            <c:spPr>
              <a:solidFill>
                <a:srgbClr val="4A4A4A"/>
              </a:solidFill>
              <a:ln w="19050">
                <a:solidFill>
                  <a:srgbClr val="000000"/>
                </a:solidFill>
              </a:ln>
            </c:spPr>
            <c:extLst>
              <c:ext xmlns:c16="http://schemas.microsoft.com/office/drawing/2014/chart" uri="{C3380CC4-5D6E-409C-BE32-E72D297353CC}">
                <c16:uniqueId val="{00000009-1C55-4D2E-8487-CD8C2F2D3732}"/>
              </c:ext>
            </c:extLst>
          </c:dPt>
          <c:cat>
            <c:strRef>
              <c:f>Sheet1!$B$3:$B$4</c:f>
              <c:strCache>
                <c:ptCount val="2"/>
                <c:pt idx="0">
                  <c:v>One</c:v>
                </c:pt>
                <c:pt idx="1">
                  <c:v>Two</c:v>
                </c:pt>
              </c:strCache>
            </c:strRef>
          </c:cat>
          <c:val>
            <c:numRef>
              <c:f>Sheet1!$C$3:$C$4</c:f>
              <c:numCache>
                <c:formatCode>General</c:formatCode>
                <c:ptCount val="2"/>
                <c:pt idx="0">
                  <c:v>76</c:v>
                </c:pt>
                <c:pt idx="1">
                  <c:v>24</c:v>
                </c:pt>
              </c:numCache>
            </c:numRef>
          </c:val>
          <c:extLst>
            <c:ext xmlns:c16="http://schemas.microsoft.com/office/drawing/2014/chart" uri="{C3380CC4-5D6E-409C-BE32-E72D297353CC}">
              <c16:uniqueId val="{0000000A-1C55-4D2E-8487-CD8C2F2D3732}"/>
            </c:ext>
          </c:extLst>
        </c:ser>
        <c:dLbls>
          <c:showLegendKey val="0"/>
          <c:showVal val="0"/>
          <c:showCatName val="0"/>
          <c:showSerName val="0"/>
          <c:showPercent val="0"/>
          <c:showBubbleSize val="0"/>
          <c:showLeaderLines val="1"/>
        </c:dLbls>
        <c:firstSliceAng val="0"/>
        <c:holeSize val="75"/>
      </c:doughnutChart>
      <c:spPr>
        <a:noFill/>
      </c:spPr>
    </c:plotArea>
    <c:plotVisOnly val="1"/>
    <c:dispBlanksAs val="gap"/>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271358318569076"/>
          <c:y val="4.0335621071750732E-2"/>
          <c:w val="0.76323937200139169"/>
          <c:h val="0.81849939186196397"/>
        </c:manualLayout>
      </c:layout>
      <c:lineChart>
        <c:grouping val="standard"/>
        <c:varyColors val="0"/>
        <c:ser>
          <c:idx val="0"/>
          <c:order val="0"/>
          <c:tx>
            <c:strRef>
              <c:f>Sheet1!$B$16</c:f>
              <c:strCache>
                <c:ptCount val="1"/>
                <c:pt idx="0">
                  <c:v>Relative Task Compltion Time Improvement</c:v>
                </c:pt>
              </c:strCache>
            </c:strRef>
          </c:tx>
          <c:spPr>
            <a:ln w="28575" cap="rnd">
              <a:solidFill>
                <a:schemeClr val="tx2"/>
              </a:solidFill>
              <a:round/>
            </a:ln>
            <a:effectLst/>
          </c:spPr>
          <c:marker>
            <c:symbol val="circle"/>
            <c:size val="7"/>
            <c:spPr>
              <a:solidFill>
                <a:schemeClr val="tx2"/>
              </a:solidFill>
              <a:ln w="9525">
                <a:noFill/>
              </a:ln>
              <a:effectLst/>
            </c:spPr>
          </c:marker>
          <c:dLbls>
            <c:dLbl>
              <c:idx val="0"/>
              <c:delete val="1"/>
              <c:extLst>
                <c:ext xmlns:c15="http://schemas.microsoft.com/office/drawing/2012/chart" uri="{CE6537A1-D6FC-4f65-9D91-7224C49458BB}"/>
                <c:ext xmlns:c16="http://schemas.microsoft.com/office/drawing/2014/chart" uri="{C3380CC4-5D6E-409C-BE32-E72D297353CC}">
                  <c16:uniqueId val="{00000000-F211-4E95-B31A-2DAFB5349ED9}"/>
                </c:ext>
              </c:extLst>
            </c:dLbl>
            <c:dLbl>
              <c:idx val="1"/>
              <c:tx>
                <c:rich>
                  <a:bodyPr/>
                  <a:lstStyle/>
                  <a:p>
                    <a:r>
                      <a:rPr lang="en-US"/>
                      <a:t>+28%</a:t>
                    </a:r>
                    <a:endParaRPr lang="en-US" dirty="0"/>
                  </a:p>
                </c:rich>
              </c:tx>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211-4E95-B31A-2DAFB5349ED9}"/>
                </c:ext>
              </c:extLst>
            </c:dLbl>
            <c:dLbl>
              <c:idx val="2"/>
              <c:tx>
                <c:rich>
                  <a:bodyPr/>
                  <a:lstStyle/>
                  <a:p>
                    <a:r>
                      <a:rPr lang="en-US"/>
                      <a:t>+33%</a:t>
                    </a:r>
                    <a:endParaRPr lang="en-US" dirty="0"/>
                  </a:p>
                </c:rich>
              </c:tx>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211-4E95-B31A-2DAFB5349ED9}"/>
                </c:ext>
              </c:extLst>
            </c:dLbl>
            <c:dLbl>
              <c:idx val="3"/>
              <c:tx>
                <c:rich>
                  <a:bodyPr/>
                  <a:lstStyle/>
                  <a:p>
                    <a:r>
                      <a:rPr lang="en-US"/>
                      <a:t>+37%</a:t>
                    </a:r>
                    <a:endParaRPr lang="en-US" dirty="0"/>
                  </a:p>
                </c:rich>
              </c:tx>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211-4E95-B31A-2DAFB5349ED9}"/>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2"/>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Sheet1!$A$17:$A$20</c:f>
              <c:strCache>
                <c:ptCount val="4"/>
                <c:pt idx="0">
                  <c:v>60Hz/FPS | 100ms</c:v>
                </c:pt>
                <c:pt idx="1">
                  <c:v>120Hz/FPS | 54.7ms</c:v>
                </c:pt>
                <c:pt idx="2">
                  <c:v>240Hz/FPS | 34.5ms</c:v>
                </c:pt>
                <c:pt idx="3">
                  <c:v>360Hz/FPS | 20ms</c:v>
                </c:pt>
              </c:strCache>
            </c:strRef>
          </c:cat>
          <c:val>
            <c:numRef>
              <c:f>Sheet1!$B$17:$B$20</c:f>
              <c:numCache>
                <c:formatCode>0.00</c:formatCode>
                <c:ptCount val="4"/>
                <c:pt idx="0">
                  <c:v>0</c:v>
                </c:pt>
                <c:pt idx="1">
                  <c:v>0.27549295774647886</c:v>
                </c:pt>
                <c:pt idx="2">
                  <c:v>0.32788732394366199</c:v>
                </c:pt>
                <c:pt idx="3">
                  <c:v>0.36619718309859156</c:v>
                </c:pt>
              </c:numCache>
            </c:numRef>
          </c:val>
          <c:smooth val="0"/>
          <c:extLst>
            <c:ext xmlns:c16="http://schemas.microsoft.com/office/drawing/2014/chart" uri="{C3380CC4-5D6E-409C-BE32-E72D297353CC}">
              <c16:uniqueId val="{00000004-F211-4E95-B31A-2DAFB5349ED9}"/>
            </c:ext>
          </c:extLst>
        </c:ser>
        <c:dLbls>
          <c:showLegendKey val="0"/>
          <c:showVal val="0"/>
          <c:showCatName val="0"/>
          <c:showSerName val="0"/>
          <c:showPercent val="0"/>
          <c:showBubbleSize val="0"/>
        </c:dLbls>
        <c:marker val="1"/>
        <c:smooth val="0"/>
        <c:axId val="450412088"/>
        <c:axId val="450413072"/>
      </c:lineChart>
      <c:catAx>
        <c:axId val="450412088"/>
        <c:scaling>
          <c:orientation val="minMax"/>
        </c:scaling>
        <c:delete val="0"/>
        <c:axPos val="b"/>
        <c:numFmt formatCode="General" sourceLinked="1"/>
        <c:majorTickMark val="none"/>
        <c:minorTickMark val="none"/>
        <c:tickLblPos val="nextTo"/>
        <c:spPr>
          <a:noFill/>
          <a:ln w="19050" cap="flat" cmpd="sng" algn="ctr">
            <a:solidFill>
              <a:srgbClr val="6E6E6E"/>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450413072"/>
        <c:crosses val="autoZero"/>
        <c:auto val="1"/>
        <c:lblAlgn val="ctr"/>
        <c:lblOffset val="100"/>
        <c:noMultiLvlLbl val="0"/>
      </c:catAx>
      <c:valAx>
        <c:axId val="450413072"/>
        <c:scaling>
          <c:orientation val="minMax"/>
        </c:scaling>
        <c:delete val="0"/>
        <c:axPos val="l"/>
        <c:majorGridlines>
          <c:spPr>
            <a:ln w="3175" cap="flat" cmpd="sng" algn="ctr">
              <a:solidFill>
                <a:schemeClr val="tx1">
                  <a:alpha val="1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sz="1200" b="0" i="0" baseline="0" dirty="0">
                    <a:effectLst/>
                  </a:rPr>
                  <a:t>% Flick Shot Improvement</a:t>
                </a:r>
                <a:endParaRPr lang="en-US" sz="1200" dirty="0">
                  <a:effectLst/>
                </a:endParaRPr>
              </a:p>
            </c:rich>
          </c:tx>
          <c:layout>
            <c:manualLayout>
              <c:xMode val="edge"/>
              <c:yMode val="edge"/>
              <c:x val="4.4275338218262772E-3"/>
              <c:y val="0.2144385212651925"/>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450412088"/>
        <c:crosses val="autoZero"/>
        <c:crossBetween val="between"/>
        <c:majorUnit val="0.1"/>
      </c:valAx>
      <c:spPr>
        <a:solidFill>
          <a:srgbClr val="F2F2F2">
            <a:alpha val="10000"/>
          </a:srgb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dk2" tx2="lt2" accent1="accent1" accent2="accent2" accent3="accent3" accent4="accent4" accent5="accent5" accent6="accent6" hlink="hlink" folHlink="folHlink"/>
  <c:chart>
    <c:autoTitleDeleted val="1"/>
    <c:plotArea>
      <c:layout>
        <c:manualLayout>
          <c:layoutTarget val="inner"/>
          <c:xMode val="edge"/>
          <c:yMode val="edge"/>
          <c:x val="7.0151754175645106E-2"/>
          <c:y val="2.757042354043672E-2"/>
          <c:w val="0.8748860609225998"/>
          <c:h val="0.80708744218621054"/>
        </c:manualLayout>
      </c:layout>
      <c:lineChart>
        <c:grouping val="standard"/>
        <c:varyColors val="0"/>
        <c:ser>
          <c:idx val="0"/>
          <c:order val="0"/>
          <c:tx>
            <c:strRef>
              <c:f>Round20Charts!$H$1</c:f>
              <c:strCache>
                <c:ptCount val="1"/>
                <c:pt idx="0">
                  <c:v>Relative Percentage Improvement</c:v>
                </c:pt>
              </c:strCache>
            </c:strRef>
          </c:tx>
          <c:spPr>
            <a:ln w="25400" cap="rnd">
              <a:solidFill>
                <a:srgbClr val="76B900"/>
              </a:solidFill>
              <a:round/>
            </a:ln>
            <a:effectLst/>
          </c:spPr>
          <c:marker>
            <c:symbol val="circle"/>
            <c:size val="5"/>
            <c:spPr>
              <a:solidFill>
                <a:schemeClr val="tx2"/>
              </a:solidFill>
              <a:ln w="28575">
                <a:solidFill>
                  <a:schemeClr val="tx2"/>
                </a:solidFill>
              </a:ln>
              <a:effectLst/>
            </c:spPr>
          </c:marker>
          <c:dLbls>
            <c:dLbl>
              <c:idx val="0"/>
              <c:delete val="1"/>
              <c:extLst>
                <c:ext xmlns:c15="http://schemas.microsoft.com/office/drawing/2012/chart" uri="{CE6537A1-D6FC-4f65-9D91-7224C49458BB}"/>
                <c:ext xmlns:c16="http://schemas.microsoft.com/office/drawing/2014/chart" uri="{C3380CC4-5D6E-409C-BE32-E72D297353CC}">
                  <c16:uniqueId val="{00000000-546F-48A4-9FD3-80775BABFD7F}"/>
                </c:ext>
              </c:extLst>
            </c:dLbl>
            <c:dLbl>
              <c:idx val="1"/>
              <c:tx>
                <c:rich>
                  <a:bodyPr/>
                  <a:lstStyle/>
                  <a:p>
                    <a:r>
                      <a:rPr lang="en-US"/>
                      <a:t>+</a:t>
                    </a:r>
                    <a:fld id="{2D032AB7-8274-4BE1-8DDB-B8337106F61F}" type="VALUE">
                      <a:rPr lang="en-US" smtClean="0"/>
                      <a:pPr/>
                      <a:t>[VALUE]</a:t>
                    </a:fld>
                    <a:endParaRPr lang="en-US"/>
                  </a:p>
                </c:rich>
              </c:tx>
              <c:dLblPos val="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546F-48A4-9FD3-80775BABFD7F}"/>
                </c:ext>
              </c:extLst>
            </c:dLbl>
            <c:dLbl>
              <c:idx val="2"/>
              <c:tx>
                <c:rich>
                  <a:bodyPr/>
                  <a:lstStyle/>
                  <a:p>
                    <a:r>
                      <a:rPr lang="en-US"/>
                      <a:t>+</a:t>
                    </a:r>
                    <a:fld id="{242FE626-36C9-4E71-A442-D32DB01AB796}" type="VALUE">
                      <a:rPr lang="en-US" smtClean="0"/>
                      <a:pPr/>
                      <a:t>[VALUE]</a:t>
                    </a:fld>
                    <a:endParaRPr lang="en-US"/>
                  </a:p>
                </c:rich>
              </c:tx>
              <c:dLblPos val="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546F-48A4-9FD3-80775BABFD7F}"/>
                </c:ext>
              </c:extLst>
            </c:dLbl>
            <c:dLbl>
              <c:idx val="3"/>
              <c:tx>
                <c:rich>
                  <a:bodyPr/>
                  <a:lstStyle/>
                  <a:p>
                    <a:r>
                      <a:rPr lang="en-US"/>
                      <a:t>+</a:t>
                    </a:r>
                    <a:fld id="{26186BB3-59F6-47DB-AFB3-C00CAA77CE36}" type="VALUE">
                      <a:rPr lang="en-US" smtClean="0"/>
                      <a:pPr/>
                      <a:t>[VALUE]</a:t>
                    </a:fld>
                    <a:endParaRPr lang="en-US"/>
                  </a:p>
                </c:rich>
              </c:tx>
              <c:dLblPos val="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546F-48A4-9FD3-80775BABFD7F}"/>
                </c:ext>
              </c:extLst>
            </c:dLbl>
            <c:dLbl>
              <c:idx val="4"/>
              <c:tx>
                <c:rich>
                  <a:bodyPr/>
                  <a:lstStyle/>
                  <a:p>
                    <a:r>
                      <a:rPr lang="en-US"/>
                      <a:t>+</a:t>
                    </a:r>
                    <a:fld id="{F82952C8-5CA1-4DBB-BB7C-F7D6F01902D2}" type="VALUE">
                      <a:rPr lang="en-US" smtClean="0"/>
                      <a:pPr/>
                      <a:t>[VALUE]</a:t>
                    </a:fld>
                    <a:endParaRPr lang="en-US"/>
                  </a:p>
                </c:rich>
              </c:tx>
              <c:dLblPos val="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546F-48A4-9FD3-80775BABFD7F}"/>
                </c:ext>
              </c:extLst>
            </c:dLbl>
            <c:dLbl>
              <c:idx val="5"/>
              <c:tx>
                <c:rich>
                  <a:bodyPr/>
                  <a:lstStyle/>
                  <a:p>
                    <a:r>
                      <a:rPr lang="en-US"/>
                      <a:t>+</a:t>
                    </a:r>
                    <a:fld id="{D1C8C0C4-2ACC-4635-9793-8A98878DC2EA}" type="VALUE">
                      <a:rPr lang="en-US" smtClean="0"/>
                      <a:pPr/>
                      <a:t>[VALUE]</a:t>
                    </a:fld>
                    <a:endParaRPr lang="en-US"/>
                  </a:p>
                </c:rich>
              </c:tx>
              <c:dLblPos val="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546F-48A4-9FD3-80775BABFD7F}"/>
                </c:ext>
              </c:extLst>
            </c:dLbl>
            <c:dLbl>
              <c:idx val="6"/>
              <c:tx>
                <c:rich>
                  <a:bodyPr/>
                  <a:lstStyle/>
                  <a:p>
                    <a:r>
                      <a:rPr lang="en-US"/>
                      <a:t>+</a:t>
                    </a:r>
                    <a:fld id="{9C0E5241-575C-479D-847B-8CE9D7D481C7}" type="VALUE">
                      <a:rPr lang="en-US" smtClean="0"/>
                      <a:pPr/>
                      <a:t>[VALUE]</a:t>
                    </a:fld>
                    <a:endParaRPr lang="en-US"/>
                  </a:p>
                </c:rich>
              </c:tx>
              <c:dLblPos val="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546F-48A4-9FD3-80775BABFD7F}"/>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2"/>
                    </a:solidFill>
                    <a:latin typeface="Trebuchet MS" panose="020B06030202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Round20Charts!$A$2:$A$11</c:f>
              <c:numCache>
                <c:formatCode>General</c:formatCode>
                <c:ptCount val="7"/>
                <c:pt idx="0">
                  <c:v>60</c:v>
                </c:pt>
                <c:pt idx="1">
                  <c:v>80</c:v>
                </c:pt>
                <c:pt idx="2">
                  <c:v>100</c:v>
                </c:pt>
                <c:pt idx="3">
                  <c:v>120</c:v>
                </c:pt>
                <c:pt idx="4">
                  <c:v>140</c:v>
                </c:pt>
                <c:pt idx="5">
                  <c:v>160</c:v>
                </c:pt>
                <c:pt idx="6">
                  <c:v>180</c:v>
                </c:pt>
              </c:numCache>
            </c:numRef>
          </c:cat>
          <c:val>
            <c:numRef>
              <c:f>Round20Charts!$H$2:$H$11</c:f>
              <c:numCache>
                <c:formatCode>0.00%</c:formatCode>
                <c:ptCount val="7"/>
                <c:pt idx="0">
                  <c:v>0</c:v>
                </c:pt>
                <c:pt idx="1">
                  <c:v>0.21415013339294803</c:v>
                </c:pt>
                <c:pt idx="2">
                  <c:v>0.36753135198673414</c:v>
                </c:pt>
                <c:pt idx="3">
                  <c:v>0.59064939431437813</c:v>
                </c:pt>
                <c:pt idx="4">
                  <c:v>0.77878816989216693</c:v>
                </c:pt>
                <c:pt idx="5">
                  <c:v>0.84708086443196751</c:v>
                </c:pt>
                <c:pt idx="6">
                  <c:v>0.89987199168180798</c:v>
                </c:pt>
              </c:numCache>
            </c:numRef>
          </c:val>
          <c:smooth val="0"/>
          <c:extLst>
            <c:ext xmlns:c16="http://schemas.microsoft.com/office/drawing/2014/chart" uri="{C3380CC4-5D6E-409C-BE32-E72D297353CC}">
              <c16:uniqueId val="{00000007-546F-48A4-9FD3-80775BABFD7F}"/>
            </c:ext>
          </c:extLst>
        </c:ser>
        <c:dLbls>
          <c:dLblPos val="t"/>
          <c:showLegendKey val="0"/>
          <c:showVal val="1"/>
          <c:showCatName val="0"/>
          <c:showSerName val="0"/>
          <c:showPercent val="0"/>
          <c:showBubbleSize val="0"/>
        </c:dLbls>
        <c:marker val="1"/>
        <c:smooth val="0"/>
        <c:axId val="1005869416"/>
        <c:axId val="1005869744"/>
      </c:lineChart>
      <c:catAx>
        <c:axId val="1005869416"/>
        <c:scaling>
          <c:orientation val="minMax"/>
        </c:scaling>
        <c:delete val="0"/>
        <c:axPos val="b"/>
        <c:numFmt formatCode="General" sourceLinked="1"/>
        <c:majorTickMark val="none"/>
        <c:minorTickMark val="none"/>
        <c:tickLblPos val="nextTo"/>
        <c:spPr>
          <a:noFill/>
          <a:ln w="19050" cap="flat" cmpd="sng" algn="ctr">
            <a:noFill/>
            <a:round/>
          </a:ln>
          <a:effectLst/>
        </c:spPr>
        <c:txPr>
          <a:bodyPr rot="-60000000" spcFirstLastPara="1" vertOverflow="ellipsis" vert="horz" wrap="square" anchor="ctr" anchorCtr="1"/>
          <a:lstStyle/>
          <a:p>
            <a:pPr>
              <a:defRPr sz="1200" b="0" i="0" u="none" strike="noStrike" kern="1200" baseline="0">
                <a:solidFill>
                  <a:srgbClr val="FFFFFF"/>
                </a:solidFill>
                <a:latin typeface="Trebuchet MS" panose="020B0603020202020204" pitchFamily="34" charset="0"/>
                <a:ea typeface="+mn-ea"/>
                <a:cs typeface="+mn-cs"/>
              </a:defRPr>
            </a:pPr>
            <a:endParaRPr lang="en-US"/>
          </a:p>
        </c:txPr>
        <c:crossAx val="1005869744"/>
        <c:crosses val="autoZero"/>
        <c:auto val="1"/>
        <c:lblAlgn val="ctr"/>
        <c:lblOffset val="100"/>
        <c:noMultiLvlLbl val="0"/>
      </c:catAx>
      <c:valAx>
        <c:axId val="1005869744"/>
        <c:scaling>
          <c:orientation val="minMax"/>
          <c:max val="1.2"/>
        </c:scaling>
        <c:delete val="0"/>
        <c:axPos val="l"/>
        <c:majorGridlines>
          <c:spPr>
            <a:ln w="3175" cap="flat" cmpd="sng" algn="ctr">
              <a:solidFill>
                <a:srgbClr val="FFFFFF">
                  <a:alpha val="15000"/>
                </a:srgbClr>
              </a:solidFill>
              <a:round/>
            </a:ln>
            <a:effectLst/>
          </c:spPr>
        </c:majorGridlines>
        <c:numFmt formatCode="0%" sourceLinked="0"/>
        <c:majorTickMark val="none"/>
        <c:minorTickMark val="none"/>
        <c:tickLblPos val="nextTo"/>
        <c:spPr>
          <a:noFill/>
          <a:ln w="19050" cap="flat" cmpd="sng" algn="ctr">
            <a:solidFill>
              <a:srgbClr val="6E6E6E"/>
            </a:solidFill>
            <a:round/>
          </a:ln>
          <a:effectLst/>
        </c:spPr>
        <c:txPr>
          <a:bodyPr rot="-60000000" spcFirstLastPara="1" vertOverflow="ellipsis" vert="horz" wrap="square" anchor="ctr" anchorCtr="1"/>
          <a:lstStyle/>
          <a:p>
            <a:pPr>
              <a:defRPr sz="1200" b="0" i="0" u="none" strike="noStrike" kern="1200" baseline="0">
                <a:solidFill>
                  <a:srgbClr val="FFFFFF"/>
                </a:solidFill>
                <a:latin typeface="Trebuchet MS" panose="020B0603020202020204" pitchFamily="34" charset="0"/>
                <a:ea typeface="+mn-ea"/>
                <a:cs typeface="+mn-cs"/>
              </a:defRPr>
            </a:pPr>
            <a:endParaRPr lang="en-US"/>
          </a:p>
        </c:txPr>
        <c:crossAx val="1005869416"/>
        <c:crosses val="autoZero"/>
        <c:crossBetween val="midCat"/>
        <c:majorUnit val="0.4"/>
      </c:valAx>
      <c:spPr>
        <a:solidFill>
          <a:srgbClr val="B3B3B3">
            <a:alpha val="10000"/>
          </a:srgbClr>
        </a:solid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036686414112019"/>
          <c:y val="0.10053763440860214"/>
          <c:w val="0.80023864897419195"/>
          <c:h val="0.65409956819913639"/>
        </c:manualLayout>
      </c:layout>
      <c:scatterChart>
        <c:scatterStyle val="lineMarker"/>
        <c:varyColors val="0"/>
        <c:ser>
          <c:idx val="0"/>
          <c:order val="0"/>
          <c:tx>
            <c:strRef>
              <c:f>FPS_KD_Hours!$G$12</c:f>
              <c:strCache>
                <c:ptCount val="1"/>
                <c:pt idx="0">
                  <c:v>5-10 Hours per week</c:v>
                </c:pt>
              </c:strCache>
            </c:strRef>
          </c:tx>
          <c:spPr>
            <a:ln w="19050" cap="rnd">
              <a:noFill/>
              <a:round/>
            </a:ln>
            <a:effectLst/>
          </c:spPr>
          <c:marker>
            <c:symbol val="circle"/>
            <c:size val="5"/>
            <c:spPr>
              <a:solidFill>
                <a:schemeClr val="accent2"/>
              </a:solidFill>
              <a:ln w="9525">
                <a:noFill/>
              </a:ln>
              <a:effectLst/>
            </c:spPr>
          </c:marker>
          <c:trendline>
            <c:spPr>
              <a:ln w="19050" cap="rnd">
                <a:solidFill>
                  <a:schemeClr val="accent2"/>
                </a:solidFill>
                <a:prstDash val="solid"/>
              </a:ln>
              <a:effectLst/>
            </c:spPr>
            <c:trendlineType val="poly"/>
            <c:order val="2"/>
            <c:dispRSqr val="0"/>
            <c:dispEq val="0"/>
          </c:trendline>
          <c:xVal>
            <c:numRef>
              <c:f>FPS_KD_Hours!$H$11:$DX$11</c:f>
              <c:numCache>
                <c:formatCode>General</c:formatCode>
                <c:ptCount val="121"/>
                <c:pt idx="0">
                  <c:v>60</c:v>
                </c:pt>
                <c:pt idx="1">
                  <c:v>61</c:v>
                </c:pt>
                <c:pt idx="2">
                  <c:v>62</c:v>
                </c:pt>
                <c:pt idx="3">
                  <c:v>63</c:v>
                </c:pt>
                <c:pt idx="4">
                  <c:v>64</c:v>
                </c:pt>
                <c:pt idx="5">
                  <c:v>65</c:v>
                </c:pt>
                <c:pt idx="6">
                  <c:v>66</c:v>
                </c:pt>
                <c:pt idx="7">
                  <c:v>67</c:v>
                </c:pt>
                <c:pt idx="8">
                  <c:v>68</c:v>
                </c:pt>
                <c:pt idx="9">
                  <c:v>69</c:v>
                </c:pt>
                <c:pt idx="10">
                  <c:v>70</c:v>
                </c:pt>
                <c:pt idx="11">
                  <c:v>71</c:v>
                </c:pt>
                <c:pt idx="12">
                  <c:v>72</c:v>
                </c:pt>
                <c:pt idx="13">
                  <c:v>73</c:v>
                </c:pt>
                <c:pt idx="14">
                  <c:v>74</c:v>
                </c:pt>
                <c:pt idx="15">
                  <c:v>75</c:v>
                </c:pt>
                <c:pt idx="16">
                  <c:v>76</c:v>
                </c:pt>
                <c:pt idx="17">
                  <c:v>77</c:v>
                </c:pt>
                <c:pt idx="18">
                  <c:v>78</c:v>
                </c:pt>
                <c:pt idx="19">
                  <c:v>79</c:v>
                </c:pt>
                <c:pt idx="20">
                  <c:v>80</c:v>
                </c:pt>
                <c:pt idx="21">
                  <c:v>81</c:v>
                </c:pt>
                <c:pt idx="22">
                  <c:v>82</c:v>
                </c:pt>
                <c:pt idx="23">
                  <c:v>83</c:v>
                </c:pt>
                <c:pt idx="24">
                  <c:v>84</c:v>
                </c:pt>
                <c:pt idx="25">
                  <c:v>85</c:v>
                </c:pt>
                <c:pt idx="26">
                  <c:v>86</c:v>
                </c:pt>
                <c:pt idx="27">
                  <c:v>87</c:v>
                </c:pt>
                <c:pt idx="28">
                  <c:v>88</c:v>
                </c:pt>
                <c:pt idx="29">
                  <c:v>89</c:v>
                </c:pt>
                <c:pt idx="30">
                  <c:v>90</c:v>
                </c:pt>
                <c:pt idx="31">
                  <c:v>91</c:v>
                </c:pt>
                <c:pt idx="32">
                  <c:v>92</c:v>
                </c:pt>
                <c:pt idx="33">
                  <c:v>93</c:v>
                </c:pt>
                <c:pt idx="34">
                  <c:v>94</c:v>
                </c:pt>
                <c:pt idx="35">
                  <c:v>95</c:v>
                </c:pt>
                <c:pt idx="36">
                  <c:v>96</c:v>
                </c:pt>
                <c:pt idx="37">
                  <c:v>97</c:v>
                </c:pt>
                <c:pt idx="38">
                  <c:v>98</c:v>
                </c:pt>
                <c:pt idx="39">
                  <c:v>99</c:v>
                </c:pt>
                <c:pt idx="40">
                  <c:v>100</c:v>
                </c:pt>
                <c:pt idx="41">
                  <c:v>101</c:v>
                </c:pt>
                <c:pt idx="42">
                  <c:v>102</c:v>
                </c:pt>
                <c:pt idx="43">
                  <c:v>103</c:v>
                </c:pt>
                <c:pt idx="44">
                  <c:v>104</c:v>
                </c:pt>
                <c:pt idx="45">
                  <c:v>105</c:v>
                </c:pt>
                <c:pt idx="46">
                  <c:v>106</c:v>
                </c:pt>
                <c:pt idx="47">
                  <c:v>107</c:v>
                </c:pt>
                <c:pt idx="48">
                  <c:v>108</c:v>
                </c:pt>
                <c:pt idx="49">
                  <c:v>109</c:v>
                </c:pt>
                <c:pt idx="50">
                  <c:v>110</c:v>
                </c:pt>
                <c:pt idx="51">
                  <c:v>111</c:v>
                </c:pt>
                <c:pt idx="52">
                  <c:v>112</c:v>
                </c:pt>
                <c:pt idx="53">
                  <c:v>113</c:v>
                </c:pt>
                <c:pt idx="54">
                  <c:v>114</c:v>
                </c:pt>
                <c:pt idx="55">
                  <c:v>115</c:v>
                </c:pt>
                <c:pt idx="56">
                  <c:v>116</c:v>
                </c:pt>
                <c:pt idx="57">
                  <c:v>117</c:v>
                </c:pt>
                <c:pt idx="58">
                  <c:v>118</c:v>
                </c:pt>
                <c:pt idx="59">
                  <c:v>119</c:v>
                </c:pt>
                <c:pt idx="60">
                  <c:v>120</c:v>
                </c:pt>
                <c:pt idx="61">
                  <c:v>121</c:v>
                </c:pt>
                <c:pt idx="62">
                  <c:v>122</c:v>
                </c:pt>
                <c:pt idx="63">
                  <c:v>123</c:v>
                </c:pt>
                <c:pt idx="64">
                  <c:v>124</c:v>
                </c:pt>
                <c:pt idx="65">
                  <c:v>125</c:v>
                </c:pt>
                <c:pt idx="66">
                  <c:v>126</c:v>
                </c:pt>
                <c:pt idx="67">
                  <c:v>127</c:v>
                </c:pt>
                <c:pt idx="68">
                  <c:v>128</c:v>
                </c:pt>
                <c:pt idx="69">
                  <c:v>129</c:v>
                </c:pt>
                <c:pt idx="70">
                  <c:v>130</c:v>
                </c:pt>
                <c:pt idx="71">
                  <c:v>131</c:v>
                </c:pt>
                <c:pt idx="72">
                  <c:v>132</c:v>
                </c:pt>
                <c:pt idx="73">
                  <c:v>133</c:v>
                </c:pt>
                <c:pt idx="74">
                  <c:v>134</c:v>
                </c:pt>
                <c:pt idx="75">
                  <c:v>135</c:v>
                </c:pt>
                <c:pt idx="76">
                  <c:v>136</c:v>
                </c:pt>
                <c:pt idx="77">
                  <c:v>137</c:v>
                </c:pt>
                <c:pt idx="78">
                  <c:v>138</c:v>
                </c:pt>
                <c:pt idx="79">
                  <c:v>139</c:v>
                </c:pt>
                <c:pt idx="80">
                  <c:v>140</c:v>
                </c:pt>
                <c:pt idx="81">
                  <c:v>141</c:v>
                </c:pt>
                <c:pt idx="82">
                  <c:v>142</c:v>
                </c:pt>
                <c:pt idx="83">
                  <c:v>143</c:v>
                </c:pt>
                <c:pt idx="84">
                  <c:v>144</c:v>
                </c:pt>
                <c:pt idx="85">
                  <c:v>145</c:v>
                </c:pt>
                <c:pt idx="86">
                  <c:v>146</c:v>
                </c:pt>
                <c:pt idx="87">
                  <c:v>147</c:v>
                </c:pt>
                <c:pt idx="88">
                  <c:v>148</c:v>
                </c:pt>
                <c:pt idx="89">
                  <c:v>149</c:v>
                </c:pt>
                <c:pt idx="90">
                  <c:v>150</c:v>
                </c:pt>
                <c:pt idx="91">
                  <c:v>151</c:v>
                </c:pt>
                <c:pt idx="92">
                  <c:v>152</c:v>
                </c:pt>
                <c:pt idx="93">
                  <c:v>153</c:v>
                </c:pt>
                <c:pt idx="94">
                  <c:v>154</c:v>
                </c:pt>
                <c:pt idx="95">
                  <c:v>155</c:v>
                </c:pt>
                <c:pt idx="96">
                  <c:v>156</c:v>
                </c:pt>
                <c:pt idx="97">
                  <c:v>157</c:v>
                </c:pt>
                <c:pt idx="98">
                  <c:v>158</c:v>
                </c:pt>
                <c:pt idx="99">
                  <c:v>159</c:v>
                </c:pt>
                <c:pt idx="100">
                  <c:v>160</c:v>
                </c:pt>
                <c:pt idx="101">
                  <c:v>161</c:v>
                </c:pt>
                <c:pt idx="102">
                  <c:v>162</c:v>
                </c:pt>
                <c:pt idx="103">
                  <c:v>163</c:v>
                </c:pt>
                <c:pt idx="104">
                  <c:v>164</c:v>
                </c:pt>
                <c:pt idx="105">
                  <c:v>165</c:v>
                </c:pt>
                <c:pt idx="106">
                  <c:v>166</c:v>
                </c:pt>
                <c:pt idx="107">
                  <c:v>167</c:v>
                </c:pt>
                <c:pt idx="108">
                  <c:v>168</c:v>
                </c:pt>
                <c:pt idx="109">
                  <c:v>169</c:v>
                </c:pt>
                <c:pt idx="110">
                  <c:v>170</c:v>
                </c:pt>
                <c:pt idx="111">
                  <c:v>171</c:v>
                </c:pt>
                <c:pt idx="112">
                  <c:v>172</c:v>
                </c:pt>
                <c:pt idx="113">
                  <c:v>173</c:v>
                </c:pt>
                <c:pt idx="114">
                  <c:v>174</c:v>
                </c:pt>
                <c:pt idx="115">
                  <c:v>175</c:v>
                </c:pt>
                <c:pt idx="116">
                  <c:v>176</c:v>
                </c:pt>
                <c:pt idx="117">
                  <c:v>177</c:v>
                </c:pt>
                <c:pt idx="118">
                  <c:v>178</c:v>
                </c:pt>
                <c:pt idx="119">
                  <c:v>179</c:v>
                </c:pt>
                <c:pt idx="120">
                  <c:v>180</c:v>
                </c:pt>
              </c:numCache>
            </c:numRef>
          </c:xVal>
          <c:yVal>
            <c:numRef>
              <c:f>FPS_KD_Hours!$H$12:$DX$12</c:f>
              <c:numCache>
                <c:formatCode>0.00%</c:formatCode>
                <c:ptCount val="121"/>
                <c:pt idx="0">
                  <c:v>0.3863288205</c:v>
                </c:pt>
                <c:pt idx="1">
                  <c:v>0.40384293400000004</c:v>
                </c:pt>
                <c:pt idx="2">
                  <c:v>0.424287839</c:v>
                </c:pt>
                <c:pt idx="3">
                  <c:v>0.398500782</c:v>
                </c:pt>
                <c:pt idx="4">
                  <c:v>0.421243594</c:v>
                </c:pt>
                <c:pt idx="5">
                  <c:v>0.44682526349999996</c:v>
                </c:pt>
                <c:pt idx="6">
                  <c:v>0.43821741449999996</c:v>
                </c:pt>
                <c:pt idx="7">
                  <c:v>0.43246253199999996</c:v>
                </c:pt>
                <c:pt idx="8">
                  <c:v>0.41982875250000001</c:v>
                </c:pt>
                <c:pt idx="9">
                  <c:v>0.46934236000000001</c:v>
                </c:pt>
                <c:pt idx="10">
                  <c:v>0.48296673649999999</c:v>
                </c:pt>
                <c:pt idx="11">
                  <c:v>0.46552159199999998</c:v>
                </c:pt>
                <c:pt idx="12">
                  <c:v>0.49272205349999998</c:v>
                </c:pt>
                <c:pt idx="13">
                  <c:v>0.48056737599999999</c:v>
                </c:pt>
                <c:pt idx="14">
                  <c:v>0.48723404250000002</c:v>
                </c:pt>
                <c:pt idx="15">
                  <c:v>0.50241476549999997</c:v>
                </c:pt>
                <c:pt idx="16">
                  <c:v>0.48594818699999998</c:v>
                </c:pt>
                <c:pt idx="17">
                  <c:v>0.51286036300000004</c:v>
                </c:pt>
                <c:pt idx="18">
                  <c:v>0.52088156100000005</c:v>
                </c:pt>
                <c:pt idx="19">
                  <c:v>0.52132652400000001</c:v>
                </c:pt>
                <c:pt idx="20">
                  <c:v>0.55556383399999998</c:v>
                </c:pt>
                <c:pt idx="21">
                  <c:v>0.54568435599999998</c:v>
                </c:pt>
                <c:pt idx="22">
                  <c:v>0.54238521799999995</c:v>
                </c:pt>
                <c:pt idx="23">
                  <c:v>0.55899907999999998</c:v>
                </c:pt>
                <c:pt idx="24">
                  <c:v>0.57042260950000001</c:v>
                </c:pt>
                <c:pt idx="25">
                  <c:v>0.58231185900000004</c:v>
                </c:pt>
                <c:pt idx="26">
                  <c:v>0.59187364999999992</c:v>
                </c:pt>
                <c:pt idx="27">
                  <c:v>0.60483970500000006</c:v>
                </c:pt>
                <c:pt idx="28">
                  <c:v>0.6212971035</c:v>
                </c:pt>
                <c:pt idx="29">
                  <c:v>0.58556744799999993</c:v>
                </c:pt>
                <c:pt idx="30">
                  <c:v>0.62386011149999998</c:v>
                </c:pt>
                <c:pt idx="31">
                  <c:v>0.64942633650000003</c:v>
                </c:pt>
                <c:pt idx="32">
                  <c:v>0.63159944050000005</c:v>
                </c:pt>
                <c:pt idx="33">
                  <c:v>0.66673902500000004</c:v>
                </c:pt>
                <c:pt idx="34">
                  <c:v>0.66315622149999998</c:v>
                </c:pt>
                <c:pt idx="35">
                  <c:v>0.70413937049999997</c:v>
                </c:pt>
                <c:pt idx="36">
                  <c:v>0.68563829799999998</c:v>
                </c:pt>
                <c:pt idx="37">
                  <c:v>0.72781154999999997</c:v>
                </c:pt>
                <c:pt idx="38">
                  <c:v>0.71843971650000005</c:v>
                </c:pt>
                <c:pt idx="39">
                  <c:v>0.73091632949999996</c:v>
                </c:pt>
                <c:pt idx="40">
                  <c:v>0.72284999099999991</c:v>
                </c:pt>
                <c:pt idx="41">
                  <c:v>0.75651517049999994</c:v>
                </c:pt>
                <c:pt idx="42">
                  <c:v>0.75320828950000007</c:v>
                </c:pt>
                <c:pt idx="43">
                  <c:v>0.76721466050000009</c:v>
                </c:pt>
                <c:pt idx="44">
                  <c:v>0.79530234850000003</c:v>
                </c:pt>
                <c:pt idx="45">
                  <c:v>0.80568426400000004</c:v>
                </c:pt>
                <c:pt idx="46">
                  <c:v>0.78229293700000002</c:v>
                </c:pt>
                <c:pt idx="47">
                  <c:v>0.83435750949999998</c:v>
                </c:pt>
                <c:pt idx="48">
                  <c:v>0.81300631300000004</c:v>
                </c:pt>
                <c:pt idx="49">
                  <c:v>0.82748170450000003</c:v>
                </c:pt>
                <c:pt idx="50">
                  <c:v>0.86664701899999996</c:v>
                </c:pt>
                <c:pt idx="51">
                  <c:v>0.87677825599999992</c:v>
                </c:pt>
                <c:pt idx="52">
                  <c:v>0.90655177799999997</c:v>
                </c:pt>
                <c:pt idx="53">
                  <c:v>0.93448427999999994</c:v>
                </c:pt>
                <c:pt idx="54">
                  <c:v>0.89803881699999999</c:v>
                </c:pt>
                <c:pt idx="55">
                  <c:v>0.92197358749999991</c:v>
                </c:pt>
                <c:pt idx="56">
                  <c:v>0.95900408950000005</c:v>
                </c:pt>
                <c:pt idx="57">
                  <c:v>0.97520930550000007</c:v>
                </c:pt>
                <c:pt idx="58">
                  <c:v>0.97745005149999997</c:v>
                </c:pt>
                <c:pt idx="59">
                  <c:v>0.95530653649999997</c:v>
                </c:pt>
                <c:pt idx="60">
                  <c:v>0.96617078150000002</c:v>
                </c:pt>
                <c:pt idx="61">
                  <c:v>0.97587342850000003</c:v>
                </c:pt>
                <c:pt idx="62">
                  <c:v>0.98105567900000001</c:v>
                </c:pt>
                <c:pt idx="63">
                  <c:v>0.99068873300000004</c:v>
                </c:pt>
                <c:pt idx="64">
                  <c:v>0.976506757</c:v>
                </c:pt>
                <c:pt idx="65">
                  <c:v>1.0024850249999999</c:v>
                </c:pt>
                <c:pt idx="66">
                  <c:v>1.0165780145000001</c:v>
                </c:pt>
                <c:pt idx="67">
                  <c:v>1.0587182524999998</c:v>
                </c:pt>
                <c:pt idx="68">
                  <c:v>1.0574372345</c:v>
                </c:pt>
                <c:pt idx="69">
                  <c:v>1.0454510265000001</c:v>
                </c:pt>
                <c:pt idx="70">
                  <c:v>1.0569760145</c:v>
                </c:pt>
                <c:pt idx="71">
                  <c:v>1.059273736</c:v>
                </c:pt>
                <c:pt idx="72">
                  <c:v>1.0835479779999999</c:v>
                </c:pt>
                <c:pt idx="73">
                  <c:v>1.1025904340000001</c:v>
                </c:pt>
                <c:pt idx="74">
                  <c:v>1.0865564735</c:v>
                </c:pt>
                <c:pt idx="75">
                  <c:v>1.114840992</c:v>
                </c:pt>
                <c:pt idx="76">
                  <c:v>1.0765110615</c:v>
                </c:pt>
                <c:pt idx="77">
                  <c:v>1.1147200580000001</c:v>
                </c:pt>
                <c:pt idx="78">
                  <c:v>1.141653577</c:v>
                </c:pt>
                <c:pt idx="79">
                  <c:v>1.1624638875</c:v>
                </c:pt>
                <c:pt idx="80">
                  <c:v>1.1379578075000001</c:v>
                </c:pt>
                <c:pt idx="81">
                  <c:v>1.1952574304999999</c:v>
                </c:pt>
                <c:pt idx="82">
                  <c:v>1.088753734</c:v>
                </c:pt>
                <c:pt idx="83">
                  <c:v>1.0982831480000002</c:v>
                </c:pt>
                <c:pt idx="84">
                  <c:v>1.1516717325000001</c:v>
                </c:pt>
                <c:pt idx="85">
                  <c:v>1.147039151</c:v>
                </c:pt>
                <c:pt idx="86">
                  <c:v>1.0889799505</c:v>
                </c:pt>
                <c:pt idx="87">
                  <c:v>1.1074975710000001</c:v>
                </c:pt>
                <c:pt idx="88">
                  <c:v>1.0881803495</c:v>
                </c:pt>
                <c:pt idx="89">
                  <c:v>1.1234406235000001</c:v>
                </c:pt>
                <c:pt idx="90">
                  <c:v>1.2554779295</c:v>
                </c:pt>
                <c:pt idx="91">
                  <c:v>1.1819148935000001</c:v>
                </c:pt>
                <c:pt idx="92">
                  <c:v>1.1905723419999998</c:v>
                </c:pt>
                <c:pt idx="93">
                  <c:v>1.1768080859999999</c:v>
                </c:pt>
                <c:pt idx="94">
                  <c:v>1.1401676334999999</c:v>
                </c:pt>
                <c:pt idx="95">
                  <c:v>1.1424692525000002</c:v>
                </c:pt>
                <c:pt idx="96">
                  <c:v>1.1983512169999999</c:v>
                </c:pt>
                <c:pt idx="97">
                  <c:v>1.1215833035</c:v>
                </c:pt>
                <c:pt idx="98">
                  <c:v>1.1581902964999999</c:v>
                </c:pt>
                <c:pt idx="99">
                  <c:v>1.1023223639999999</c:v>
                </c:pt>
                <c:pt idx="100">
                  <c:v>1.2407791430000001</c:v>
                </c:pt>
                <c:pt idx="101">
                  <c:v>1.144466199</c:v>
                </c:pt>
                <c:pt idx="102">
                  <c:v>1.151499198</c:v>
                </c:pt>
                <c:pt idx="103">
                  <c:v>1.160359111</c:v>
                </c:pt>
                <c:pt idx="104">
                  <c:v>1.0947125710000001</c:v>
                </c:pt>
                <c:pt idx="105">
                  <c:v>1.1150466635</c:v>
                </c:pt>
                <c:pt idx="106">
                  <c:v>1.1976466795</c:v>
                </c:pt>
                <c:pt idx="107">
                  <c:v>1.2210666560000001</c:v>
                </c:pt>
                <c:pt idx="108">
                  <c:v>1.2051597285</c:v>
                </c:pt>
                <c:pt idx="109">
                  <c:v>1.2006583100000001</c:v>
                </c:pt>
                <c:pt idx="110">
                  <c:v>1.1680053190000002</c:v>
                </c:pt>
                <c:pt idx="111">
                  <c:v>1.1496453899999999</c:v>
                </c:pt>
                <c:pt idx="112">
                  <c:v>1.084042553</c:v>
                </c:pt>
                <c:pt idx="113">
                  <c:v>1.158118701</c:v>
                </c:pt>
                <c:pt idx="114">
                  <c:v>1.1004862310000001</c:v>
                </c:pt>
                <c:pt idx="115">
                  <c:v>0.98633708799999997</c:v>
                </c:pt>
                <c:pt idx="116">
                  <c:v>1.12971051</c:v>
                </c:pt>
                <c:pt idx="117">
                  <c:v>1.206159341</c:v>
                </c:pt>
                <c:pt idx="118">
                  <c:v>1.1509855435</c:v>
                </c:pt>
                <c:pt idx="119">
                  <c:v>1.1679160595</c:v>
                </c:pt>
                <c:pt idx="120">
                  <c:v>1.1425445015</c:v>
                </c:pt>
              </c:numCache>
            </c:numRef>
          </c:yVal>
          <c:smooth val="0"/>
          <c:extLst>
            <c:ext xmlns:c16="http://schemas.microsoft.com/office/drawing/2014/chart" uri="{C3380CC4-5D6E-409C-BE32-E72D297353CC}">
              <c16:uniqueId val="{00000001-AAF0-40A3-BF9F-CB6218357284}"/>
            </c:ext>
          </c:extLst>
        </c:ser>
        <c:ser>
          <c:idx val="1"/>
          <c:order val="1"/>
          <c:tx>
            <c:strRef>
              <c:f>FPS_KD_Hours!$G$13</c:f>
              <c:strCache>
                <c:ptCount val="1"/>
                <c:pt idx="0">
                  <c:v>10-20 Hours per week</c:v>
                </c:pt>
              </c:strCache>
            </c:strRef>
          </c:tx>
          <c:spPr>
            <a:ln w="19050" cap="rnd">
              <a:noFill/>
              <a:round/>
            </a:ln>
            <a:effectLst/>
          </c:spPr>
          <c:marker>
            <c:symbol val="circle"/>
            <c:size val="5"/>
            <c:spPr>
              <a:solidFill>
                <a:schemeClr val="accent1"/>
              </a:solidFill>
              <a:ln w="9525">
                <a:noFill/>
              </a:ln>
              <a:effectLst/>
            </c:spPr>
          </c:marker>
          <c:trendline>
            <c:spPr>
              <a:ln w="19050" cap="rnd">
                <a:solidFill>
                  <a:srgbClr val="008564"/>
                </a:solidFill>
                <a:prstDash val="solid"/>
              </a:ln>
              <a:effectLst/>
            </c:spPr>
            <c:trendlineType val="poly"/>
            <c:order val="2"/>
            <c:dispRSqr val="0"/>
            <c:dispEq val="0"/>
          </c:trendline>
          <c:xVal>
            <c:numRef>
              <c:f>FPS_KD_Hours!$H$11:$DX$11</c:f>
              <c:numCache>
                <c:formatCode>General</c:formatCode>
                <c:ptCount val="121"/>
                <c:pt idx="0">
                  <c:v>60</c:v>
                </c:pt>
                <c:pt idx="1">
                  <c:v>61</c:v>
                </c:pt>
                <c:pt idx="2">
                  <c:v>62</c:v>
                </c:pt>
                <c:pt idx="3">
                  <c:v>63</c:v>
                </c:pt>
                <c:pt idx="4">
                  <c:v>64</c:v>
                </c:pt>
                <c:pt idx="5">
                  <c:v>65</c:v>
                </c:pt>
                <c:pt idx="6">
                  <c:v>66</c:v>
                </c:pt>
                <c:pt idx="7">
                  <c:v>67</c:v>
                </c:pt>
                <c:pt idx="8">
                  <c:v>68</c:v>
                </c:pt>
                <c:pt idx="9">
                  <c:v>69</c:v>
                </c:pt>
                <c:pt idx="10">
                  <c:v>70</c:v>
                </c:pt>
                <c:pt idx="11">
                  <c:v>71</c:v>
                </c:pt>
                <c:pt idx="12">
                  <c:v>72</c:v>
                </c:pt>
                <c:pt idx="13">
                  <c:v>73</c:v>
                </c:pt>
                <c:pt idx="14">
                  <c:v>74</c:v>
                </c:pt>
                <c:pt idx="15">
                  <c:v>75</c:v>
                </c:pt>
                <c:pt idx="16">
                  <c:v>76</c:v>
                </c:pt>
                <c:pt idx="17">
                  <c:v>77</c:v>
                </c:pt>
                <c:pt idx="18">
                  <c:v>78</c:v>
                </c:pt>
                <c:pt idx="19">
                  <c:v>79</c:v>
                </c:pt>
                <c:pt idx="20">
                  <c:v>80</c:v>
                </c:pt>
                <c:pt idx="21">
                  <c:v>81</c:v>
                </c:pt>
                <c:pt idx="22">
                  <c:v>82</c:v>
                </c:pt>
                <c:pt idx="23">
                  <c:v>83</c:v>
                </c:pt>
                <c:pt idx="24">
                  <c:v>84</c:v>
                </c:pt>
                <c:pt idx="25">
                  <c:v>85</c:v>
                </c:pt>
                <c:pt idx="26">
                  <c:v>86</c:v>
                </c:pt>
                <c:pt idx="27">
                  <c:v>87</c:v>
                </c:pt>
                <c:pt idx="28">
                  <c:v>88</c:v>
                </c:pt>
                <c:pt idx="29">
                  <c:v>89</c:v>
                </c:pt>
                <c:pt idx="30">
                  <c:v>90</c:v>
                </c:pt>
                <c:pt idx="31">
                  <c:v>91</c:v>
                </c:pt>
                <c:pt idx="32">
                  <c:v>92</c:v>
                </c:pt>
                <c:pt idx="33">
                  <c:v>93</c:v>
                </c:pt>
                <c:pt idx="34">
                  <c:v>94</c:v>
                </c:pt>
                <c:pt idx="35">
                  <c:v>95</c:v>
                </c:pt>
                <c:pt idx="36">
                  <c:v>96</c:v>
                </c:pt>
                <c:pt idx="37">
                  <c:v>97</c:v>
                </c:pt>
                <c:pt idx="38">
                  <c:v>98</c:v>
                </c:pt>
                <c:pt idx="39">
                  <c:v>99</c:v>
                </c:pt>
                <c:pt idx="40">
                  <c:v>100</c:v>
                </c:pt>
                <c:pt idx="41">
                  <c:v>101</c:v>
                </c:pt>
                <c:pt idx="42">
                  <c:v>102</c:v>
                </c:pt>
                <c:pt idx="43">
                  <c:v>103</c:v>
                </c:pt>
                <c:pt idx="44">
                  <c:v>104</c:v>
                </c:pt>
                <c:pt idx="45">
                  <c:v>105</c:v>
                </c:pt>
                <c:pt idx="46">
                  <c:v>106</c:v>
                </c:pt>
                <c:pt idx="47">
                  <c:v>107</c:v>
                </c:pt>
                <c:pt idx="48">
                  <c:v>108</c:v>
                </c:pt>
                <c:pt idx="49">
                  <c:v>109</c:v>
                </c:pt>
                <c:pt idx="50">
                  <c:v>110</c:v>
                </c:pt>
                <c:pt idx="51">
                  <c:v>111</c:v>
                </c:pt>
                <c:pt idx="52">
                  <c:v>112</c:v>
                </c:pt>
                <c:pt idx="53">
                  <c:v>113</c:v>
                </c:pt>
                <c:pt idx="54">
                  <c:v>114</c:v>
                </c:pt>
                <c:pt idx="55">
                  <c:v>115</c:v>
                </c:pt>
                <c:pt idx="56">
                  <c:v>116</c:v>
                </c:pt>
                <c:pt idx="57">
                  <c:v>117</c:v>
                </c:pt>
                <c:pt idx="58">
                  <c:v>118</c:v>
                </c:pt>
                <c:pt idx="59">
                  <c:v>119</c:v>
                </c:pt>
                <c:pt idx="60">
                  <c:v>120</c:v>
                </c:pt>
                <c:pt idx="61">
                  <c:v>121</c:v>
                </c:pt>
                <c:pt idx="62">
                  <c:v>122</c:v>
                </c:pt>
                <c:pt idx="63">
                  <c:v>123</c:v>
                </c:pt>
                <c:pt idx="64">
                  <c:v>124</c:v>
                </c:pt>
                <c:pt idx="65">
                  <c:v>125</c:v>
                </c:pt>
                <c:pt idx="66">
                  <c:v>126</c:v>
                </c:pt>
                <c:pt idx="67">
                  <c:v>127</c:v>
                </c:pt>
                <c:pt idx="68">
                  <c:v>128</c:v>
                </c:pt>
                <c:pt idx="69">
                  <c:v>129</c:v>
                </c:pt>
                <c:pt idx="70">
                  <c:v>130</c:v>
                </c:pt>
                <c:pt idx="71">
                  <c:v>131</c:v>
                </c:pt>
                <c:pt idx="72">
                  <c:v>132</c:v>
                </c:pt>
                <c:pt idx="73">
                  <c:v>133</c:v>
                </c:pt>
                <c:pt idx="74">
                  <c:v>134</c:v>
                </c:pt>
                <c:pt idx="75">
                  <c:v>135</c:v>
                </c:pt>
                <c:pt idx="76">
                  <c:v>136</c:v>
                </c:pt>
                <c:pt idx="77">
                  <c:v>137</c:v>
                </c:pt>
                <c:pt idx="78">
                  <c:v>138</c:v>
                </c:pt>
                <c:pt idx="79">
                  <c:v>139</c:v>
                </c:pt>
                <c:pt idx="80">
                  <c:v>140</c:v>
                </c:pt>
                <c:pt idx="81">
                  <c:v>141</c:v>
                </c:pt>
                <c:pt idx="82">
                  <c:v>142</c:v>
                </c:pt>
                <c:pt idx="83">
                  <c:v>143</c:v>
                </c:pt>
                <c:pt idx="84">
                  <c:v>144</c:v>
                </c:pt>
                <c:pt idx="85">
                  <c:v>145</c:v>
                </c:pt>
                <c:pt idx="86">
                  <c:v>146</c:v>
                </c:pt>
                <c:pt idx="87">
                  <c:v>147</c:v>
                </c:pt>
                <c:pt idx="88">
                  <c:v>148</c:v>
                </c:pt>
                <c:pt idx="89">
                  <c:v>149</c:v>
                </c:pt>
                <c:pt idx="90">
                  <c:v>150</c:v>
                </c:pt>
                <c:pt idx="91">
                  <c:v>151</c:v>
                </c:pt>
                <c:pt idx="92">
                  <c:v>152</c:v>
                </c:pt>
                <c:pt idx="93">
                  <c:v>153</c:v>
                </c:pt>
                <c:pt idx="94">
                  <c:v>154</c:v>
                </c:pt>
                <c:pt idx="95">
                  <c:v>155</c:v>
                </c:pt>
                <c:pt idx="96">
                  <c:v>156</c:v>
                </c:pt>
                <c:pt idx="97">
                  <c:v>157</c:v>
                </c:pt>
                <c:pt idx="98">
                  <c:v>158</c:v>
                </c:pt>
                <c:pt idx="99">
                  <c:v>159</c:v>
                </c:pt>
                <c:pt idx="100">
                  <c:v>160</c:v>
                </c:pt>
                <c:pt idx="101">
                  <c:v>161</c:v>
                </c:pt>
                <c:pt idx="102">
                  <c:v>162</c:v>
                </c:pt>
                <c:pt idx="103">
                  <c:v>163</c:v>
                </c:pt>
                <c:pt idx="104">
                  <c:v>164</c:v>
                </c:pt>
                <c:pt idx="105">
                  <c:v>165</c:v>
                </c:pt>
                <c:pt idx="106">
                  <c:v>166</c:v>
                </c:pt>
                <c:pt idx="107">
                  <c:v>167</c:v>
                </c:pt>
                <c:pt idx="108">
                  <c:v>168</c:v>
                </c:pt>
                <c:pt idx="109">
                  <c:v>169</c:v>
                </c:pt>
                <c:pt idx="110">
                  <c:v>170</c:v>
                </c:pt>
                <c:pt idx="111">
                  <c:v>171</c:v>
                </c:pt>
                <c:pt idx="112">
                  <c:v>172</c:v>
                </c:pt>
                <c:pt idx="113">
                  <c:v>173</c:v>
                </c:pt>
                <c:pt idx="114">
                  <c:v>174</c:v>
                </c:pt>
                <c:pt idx="115">
                  <c:v>175</c:v>
                </c:pt>
                <c:pt idx="116">
                  <c:v>176</c:v>
                </c:pt>
                <c:pt idx="117">
                  <c:v>177</c:v>
                </c:pt>
                <c:pt idx="118">
                  <c:v>178</c:v>
                </c:pt>
                <c:pt idx="119">
                  <c:v>179</c:v>
                </c:pt>
                <c:pt idx="120">
                  <c:v>180</c:v>
                </c:pt>
              </c:numCache>
            </c:numRef>
          </c:xVal>
          <c:yVal>
            <c:numRef>
              <c:f>FPS_KD_Hours!$H$13:$DX$13</c:f>
              <c:numCache>
                <c:formatCode>0.00%</c:formatCode>
                <c:ptCount val="121"/>
                <c:pt idx="0">
                  <c:v>0.59432043749999997</c:v>
                </c:pt>
                <c:pt idx="1">
                  <c:v>0.61398471399999999</c:v>
                </c:pt>
                <c:pt idx="2">
                  <c:v>0.60739705249999998</c:v>
                </c:pt>
                <c:pt idx="3">
                  <c:v>0.59141113300000003</c:v>
                </c:pt>
                <c:pt idx="4">
                  <c:v>0.64346504549999994</c:v>
                </c:pt>
                <c:pt idx="5">
                  <c:v>0.64201755650000003</c:v>
                </c:pt>
                <c:pt idx="6">
                  <c:v>0.60741548099999998</c:v>
                </c:pt>
                <c:pt idx="7">
                  <c:v>0.66063077300000006</c:v>
                </c:pt>
                <c:pt idx="8">
                  <c:v>0.661591504</c:v>
                </c:pt>
                <c:pt idx="9">
                  <c:v>0.68563829799999998</c:v>
                </c:pt>
                <c:pt idx="10">
                  <c:v>0.66225297950000006</c:v>
                </c:pt>
                <c:pt idx="11">
                  <c:v>0.65074604050000007</c:v>
                </c:pt>
                <c:pt idx="12">
                  <c:v>0.67838558550000005</c:v>
                </c:pt>
                <c:pt idx="13">
                  <c:v>0.69645499500000008</c:v>
                </c:pt>
                <c:pt idx="14">
                  <c:v>0.68101777949999998</c:v>
                </c:pt>
                <c:pt idx="15">
                  <c:v>0.720953803</c:v>
                </c:pt>
                <c:pt idx="16">
                  <c:v>0.72357078050000001</c:v>
                </c:pt>
                <c:pt idx="17">
                  <c:v>0.71882806200000005</c:v>
                </c:pt>
                <c:pt idx="18">
                  <c:v>0.75976310050000007</c:v>
                </c:pt>
                <c:pt idx="19">
                  <c:v>0.737251078</c:v>
                </c:pt>
                <c:pt idx="20">
                  <c:v>0.76000780400000001</c:v>
                </c:pt>
                <c:pt idx="21">
                  <c:v>0.78256631350000005</c:v>
                </c:pt>
                <c:pt idx="22">
                  <c:v>0.75717188550000003</c:v>
                </c:pt>
                <c:pt idx="23">
                  <c:v>0.7820876175</c:v>
                </c:pt>
                <c:pt idx="24">
                  <c:v>0.77668085100000006</c:v>
                </c:pt>
                <c:pt idx="25">
                  <c:v>0.80408541150000001</c:v>
                </c:pt>
                <c:pt idx="26">
                  <c:v>0.79623884499999997</c:v>
                </c:pt>
                <c:pt idx="27">
                  <c:v>0.80868259500000006</c:v>
                </c:pt>
                <c:pt idx="28">
                  <c:v>0.83003269349999997</c:v>
                </c:pt>
                <c:pt idx="29">
                  <c:v>0.82507471050000003</c:v>
                </c:pt>
                <c:pt idx="30">
                  <c:v>0.89478773649999999</c:v>
                </c:pt>
                <c:pt idx="31">
                  <c:v>0.83884308500000004</c:v>
                </c:pt>
                <c:pt idx="32">
                  <c:v>0.88488532699999989</c:v>
                </c:pt>
                <c:pt idx="33">
                  <c:v>0.88482878050000002</c:v>
                </c:pt>
                <c:pt idx="34">
                  <c:v>0.95166704899999999</c:v>
                </c:pt>
                <c:pt idx="35">
                  <c:v>0.91197456850000003</c:v>
                </c:pt>
                <c:pt idx="36">
                  <c:v>0.95301023299999998</c:v>
                </c:pt>
                <c:pt idx="37">
                  <c:v>0.9767460765</c:v>
                </c:pt>
                <c:pt idx="38">
                  <c:v>0.96597855300000002</c:v>
                </c:pt>
                <c:pt idx="39">
                  <c:v>0.94935918699999999</c:v>
                </c:pt>
                <c:pt idx="40">
                  <c:v>0.93362068249999997</c:v>
                </c:pt>
                <c:pt idx="41">
                  <c:v>1.0249332309999999</c:v>
                </c:pt>
                <c:pt idx="42">
                  <c:v>1.020897296</c:v>
                </c:pt>
                <c:pt idx="43">
                  <c:v>1.054827586</c:v>
                </c:pt>
                <c:pt idx="44">
                  <c:v>1.063137601</c:v>
                </c:pt>
                <c:pt idx="45">
                  <c:v>1.0638653220000001</c:v>
                </c:pt>
                <c:pt idx="46">
                  <c:v>1.1489700935</c:v>
                </c:pt>
                <c:pt idx="47">
                  <c:v>1.0844700795</c:v>
                </c:pt>
                <c:pt idx="48">
                  <c:v>1.1490460365000001</c:v>
                </c:pt>
                <c:pt idx="49">
                  <c:v>1.150706931</c:v>
                </c:pt>
                <c:pt idx="50">
                  <c:v>1.1808510640000001</c:v>
                </c:pt>
                <c:pt idx="51">
                  <c:v>1.1874634815</c:v>
                </c:pt>
                <c:pt idx="52">
                  <c:v>1.1623479765</c:v>
                </c:pt>
                <c:pt idx="53">
                  <c:v>1.2331188824999999</c:v>
                </c:pt>
                <c:pt idx="54">
                  <c:v>1.227953045</c:v>
                </c:pt>
                <c:pt idx="55">
                  <c:v>1.2371415959999998</c:v>
                </c:pt>
                <c:pt idx="56">
                  <c:v>1.2464574260000001</c:v>
                </c:pt>
                <c:pt idx="57">
                  <c:v>1.2399007755</c:v>
                </c:pt>
                <c:pt idx="58">
                  <c:v>1.2938055395000001</c:v>
                </c:pt>
                <c:pt idx="59">
                  <c:v>1.2653005504999999</c:v>
                </c:pt>
                <c:pt idx="60">
                  <c:v>1.2497543040000001</c:v>
                </c:pt>
                <c:pt idx="61">
                  <c:v>1.3123258710000001</c:v>
                </c:pt>
                <c:pt idx="62">
                  <c:v>1.2851910245</c:v>
                </c:pt>
                <c:pt idx="63">
                  <c:v>1.230413746</c:v>
                </c:pt>
                <c:pt idx="64">
                  <c:v>1.3255132894999999</c:v>
                </c:pt>
                <c:pt idx="65">
                  <c:v>1.2954721870000001</c:v>
                </c:pt>
                <c:pt idx="66">
                  <c:v>1.4037921005</c:v>
                </c:pt>
                <c:pt idx="67">
                  <c:v>1.339893617</c:v>
                </c:pt>
                <c:pt idx="68">
                  <c:v>1.3751003815</c:v>
                </c:pt>
                <c:pt idx="69">
                  <c:v>1.421314341</c:v>
                </c:pt>
                <c:pt idx="70">
                  <c:v>1.3892019154999999</c:v>
                </c:pt>
                <c:pt idx="71">
                  <c:v>1.3804743474999999</c:v>
                </c:pt>
                <c:pt idx="72">
                  <c:v>1.3879284085000001</c:v>
                </c:pt>
                <c:pt idx="73">
                  <c:v>1.4484155374999999</c:v>
                </c:pt>
                <c:pt idx="74">
                  <c:v>1.4312784280000002</c:v>
                </c:pt>
                <c:pt idx="75">
                  <c:v>1.4725411865</c:v>
                </c:pt>
                <c:pt idx="76">
                  <c:v>1.4628901325000001</c:v>
                </c:pt>
                <c:pt idx="77">
                  <c:v>1.5241034695</c:v>
                </c:pt>
                <c:pt idx="78">
                  <c:v>1.4665653839999999</c:v>
                </c:pt>
                <c:pt idx="79">
                  <c:v>1.504710953</c:v>
                </c:pt>
                <c:pt idx="80">
                  <c:v>1.5210887634999999</c:v>
                </c:pt>
                <c:pt idx="81">
                  <c:v>1.4870164149999998</c:v>
                </c:pt>
                <c:pt idx="82">
                  <c:v>1.5120567375</c:v>
                </c:pt>
                <c:pt idx="83">
                  <c:v>1.4648584595</c:v>
                </c:pt>
                <c:pt idx="84">
                  <c:v>1.4703126344999999</c:v>
                </c:pt>
                <c:pt idx="85">
                  <c:v>1.5168860005</c:v>
                </c:pt>
                <c:pt idx="86">
                  <c:v>1.4854420510000002</c:v>
                </c:pt>
                <c:pt idx="87">
                  <c:v>1.421622886</c:v>
                </c:pt>
                <c:pt idx="88">
                  <c:v>1.5232945904999999</c:v>
                </c:pt>
                <c:pt idx="89">
                  <c:v>1.6032487145000001</c:v>
                </c:pt>
                <c:pt idx="90">
                  <c:v>1.5490812345</c:v>
                </c:pt>
                <c:pt idx="91">
                  <c:v>1.5815849</c:v>
                </c:pt>
                <c:pt idx="92">
                  <c:v>1.5882559944999999</c:v>
                </c:pt>
                <c:pt idx="93">
                  <c:v>1.445294474</c:v>
                </c:pt>
                <c:pt idx="94">
                  <c:v>1.5141923935000001</c:v>
                </c:pt>
                <c:pt idx="95">
                  <c:v>1.6170212765</c:v>
                </c:pt>
                <c:pt idx="96">
                  <c:v>1.7613184395000001</c:v>
                </c:pt>
                <c:pt idx="97">
                  <c:v>1.548420374</c:v>
                </c:pt>
                <c:pt idx="98">
                  <c:v>1.4691263779999999</c:v>
                </c:pt>
                <c:pt idx="99">
                  <c:v>1.5318063335000001</c:v>
                </c:pt>
                <c:pt idx="100">
                  <c:v>1.6511034575000001</c:v>
                </c:pt>
                <c:pt idx="101">
                  <c:v>1.5609808869999999</c:v>
                </c:pt>
                <c:pt idx="102">
                  <c:v>1.617710875</c:v>
                </c:pt>
                <c:pt idx="103">
                  <c:v>1.5277098035000001</c:v>
                </c:pt>
                <c:pt idx="104">
                  <c:v>1.556884967</c:v>
                </c:pt>
                <c:pt idx="105">
                  <c:v>1.5906230474999998</c:v>
                </c:pt>
                <c:pt idx="106">
                  <c:v>1.618869643</c:v>
                </c:pt>
                <c:pt idx="107">
                  <c:v>1.6482841015</c:v>
                </c:pt>
                <c:pt idx="108">
                  <c:v>1.3911320950000001</c:v>
                </c:pt>
                <c:pt idx="109">
                  <c:v>1.5885993859999998</c:v>
                </c:pt>
                <c:pt idx="110">
                  <c:v>1.6294429400000001</c:v>
                </c:pt>
                <c:pt idx="111">
                  <c:v>1.6126146339999998</c:v>
                </c:pt>
                <c:pt idx="112">
                  <c:v>1.5617907805</c:v>
                </c:pt>
                <c:pt idx="113">
                  <c:v>1.671354966</c:v>
                </c:pt>
                <c:pt idx="114">
                  <c:v>1.672563735</c:v>
                </c:pt>
                <c:pt idx="115">
                  <c:v>1.6373124960000001</c:v>
                </c:pt>
                <c:pt idx="116">
                  <c:v>1.808127576</c:v>
                </c:pt>
                <c:pt idx="117">
                  <c:v>1.661942598</c:v>
                </c:pt>
                <c:pt idx="118">
                  <c:v>1.4379939209999999</c:v>
                </c:pt>
                <c:pt idx="119">
                  <c:v>1.4824507279999999</c:v>
                </c:pt>
                <c:pt idx="120">
                  <c:v>1.7117238960000001</c:v>
                </c:pt>
              </c:numCache>
            </c:numRef>
          </c:yVal>
          <c:smooth val="0"/>
          <c:extLst>
            <c:ext xmlns:c16="http://schemas.microsoft.com/office/drawing/2014/chart" uri="{C3380CC4-5D6E-409C-BE32-E72D297353CC}">
              <c16:uniqueId val="{00000003-AAF0-40A3-BF9F-CB6218357284}"/>
            </c:ext>
          </c:extLst>
        </c:ser>
        <c:ser>
          <c:idx val="2"/>
          <c:order val="2"/>
          <c:tx>
            <c:strRef>
              <c:f>FPS_KD_Hours!$G$14</c:f>
              <c:strCache>
                <c:ptCount val="1"/>
                <c:pt idx="0">
                  <c:v>20 Hours or more per week</c:v>
                </c:pt>
              </c:strCache>
            </c:strRef>
          </c:tx>
          <c:spPr>
            <a:ln w="19050" cap="rnd">
              <a:noFill/>
              <a:round/>
            </a:ln>
            <a:effectLst/>
          </c:spPr>
          <c:marker>
            <c:symbol val="circle"/>
            <c:size val="5"/>
            <c:spPr>
              <a:solidFill>
                <a:schemeClr val="tx2"/>
              </a:solidFill>
              <a:ln w="9525">
                <a:noFill/>
              </a:ln>
              <a:effectLst/>
            </c:spPr>
          </c:marker>
          <c:trendline>
            <c:spPr>
              <a:ln w="19050" cap="rnd">
                <a:solidFill>
                  <a:srgbClr val="77B900"/>
                </a:solidFill>
                <a:prstDash val="solid"/>
              </a:ln>
              <a:effectLst/>
            </c:spPr>
            <c:trendlineType val="poly"/>
            <c:order val="2"/>
            <c:dispRSqr val="0"/>
            <c:dispEq val="0"/>
          </c:trendline>
          <c:xVal>
            <c:numRef>
              <c:f>FPS_KD_Hours!$H$11:$DX$11</c:f>
              <c:numCache>
                <c:formatCode>General</c:formatCode>
                <c:ptCount val="121"/>
                <c:pt idx="0">
                  <c:v>60</c:v>
                </c:pt>
                <c:pt idx="1">
                  <c:v>61</c:v>
                </c:pt>
                <c:pt idx="2">
                  <c:v>62</c:v>
                </c:pt>
                <c:pt idx="3">
                  <c:v>63</c:v>
                </c:pt>
                <c:pt idx="4">
                  <c:v>64</c:v>
                </c:pt>
                <c:pt idx="5">
                  <c:v>65</c:v>
                </c:pt>
                <c:pt idx="6">
                  <c:v>66</c:v>
                </c:pt>
                <c:pt idx="7">
                  <c:v>67</c:v>
                </c:pt>
                <c:pt idx="8">
                  <c:v>68</c:v>
                </c:pt>
                <c:pt idx="9">
                  <c:v>69</c:v>
                </c:pt>
                <c:pt idx="10">
                  <c:v>70</c:v>
                </c:pt>
                <c:pt idx="11">
                  <c:v>71</c:v>
                </c:pt>
                <c:pt idx="12">
                  <c:v>72</c:v>
                </c:pt>
                <c:pt idx="13">
                  <c:v>73</c:v>
                </c:pt>
                <c:pt idx="14">
                  <c:v>74</c:v>
                </c:pt>
                <c:pt idx="15">
                  <c:v>75</c:v>
                </c:pt>
                <c:pt idx="16">
                  <c:v>76</c:v>
                </c:pt>
                <c:pt idx="17">
                  <c:v>77</c:v>
                </c:pt>
                <c:pt idx="18">
                  <c:v>78</c:v>
                </c:pt>
                <c:pt idx="19">
                  <c:v>79</c:v>
                </c:pt>
                <c:pt idx="20">
                  <c:v>80</c:v>
                </c:pt>
                <c:pt idx="21">
                  <c:v>81</c:v>
                </c:pt>
                <c:pt idx="22">
                  <c:v>82</c:v>
                </c:pt>
                <c:pt idx="23">
                  <c:v>83</c:v>
                </c:pt>
                <c:pt idx="24">
                  <c:v>84</c:v>
                </c:pt>
                <c:pt idx="25">
                  <c:v>85</c:v>
                </c:pt>
                <c:pt idx="26">
                  <c:v>86</c:v>
                </c:pt>
                <c:pt idx="27">
                  <c:v>87</c:v>
                </c:pt>
                <c:pt idx="28">
                  <c:v>88</c:v>
                </c:pt>
                <c:pt idx="29">
                  <c:v>89</c:v>
                </c:pt>
                <c:pt idx="30">
                  <c:v>90</c:v>
                </c:pt>
                <c:pt idx="31">
                  <c:v>91</c:v>
                </c:pt>
                <c:pt idx="32">
                  <c:v>92</c:v>
                </c:pt>
                <c:pt idx="33">
                  <c:v>93</c:v>
                </c:pt>
                <c:pt idx="34">
                  <c:v>94</c:v>
                </c:pt>
                <c:pt idx="35">
                  <c:v>95</c:v>
                </c:pt>
                <c:pt idx="36">
                  <c:v>96</c:v>
                </c:pt>
                <c:pt idx="37">
                  <c:v>97</c:v>
                </c:pt>
                <c:pt idx="38">
                  <c:v>98</c:v>
                </c:pt>
                <c:pt idx="39">
                  <c:v>99</c:v>
                </c:pt>
                <c:pt idx="40">
                  <c:v>100</c:v>
                </c:pt>
                <c:pt idx="41">
                  <c:v>101</c:v>
                </c:pt>
                <c:pt idx="42">
                  <c:v>102</c:v>
                </c:pt>
                <c:pt idx="43">
                  <c:v>103</c:v>
                </c:pt>
                <c:pt idx="44">
                  <c:v>104</c:v>
                </c:pt>
                <c:pt idx="45">
                  <c:v>105</c:v>
                </c:pt>
                <c:pt idx="46">
                  <c:v>106</c:v>
                </c:pt>
                <c:pt idx="47">
                  <c:v>107</c:v>
                </c:pt>
                <c:pt idx="48">
                  <c:v>108</c:v>
                </c:pt>
                <c:pt idx="49">
                  <c:v>109</c:v>
                </c:pt>
                <c:pt idx="50">
                  <c:v>110</c:v>
                </c:pt>
                <c:pt idx="51">
                  <c:v>111</c:v>
                </c:pt>
                <c:pt idx="52">
                  <c:v>112</c:v>
                </c:pt>
                <c:pt idx="53">
                  <c:v>113</c:v>
                </c:pt>
                <c:pt idx="54">
                  <c:v>114</c:v>
                </c:pt>
                <c:pt idx="55">
                  <c:v>115</c:v>
                </c:pt>
                <c:pt idx="56">
                  <c:v>116</c:v>
                </c:pt>
                <c:pt idx="57">
                  <c:v>117</c:v>
                </c:pt>
                <c:pt idx="58">
                  <c:v>118</c:v>
                </c:pt>
                <c:pt idx="59">
                  <c:v>119</c:v>
                </c:pt>
                <c:pt idx="60">
                  <c:v>120</c:v>
                </c:pt>
                <c:pt idx="61">
                  <c:v>121</c:v>
                </c:pt>
                <c:pt idx="62">
                  <c:v>122</c:v>
                </c:pt>
                <c:pt idx="63">
                  <c:v>123</c:v>
                </c:pt>
                <c:pt idx="64">
                  <c:v>124</c:v>
                </c:pt>
                <c:pt idx="65">
                  <c:v>125</c:v>
                </c:pt>
                <c:pt idx="66">
                  <c:v>126</c:v>
                </c:pt>
                <c:pt idx="67">
                  <c:v>127</c:v>
                </c:pt>
                <c:pt idx="68">
                  <c:v>128</c:v>
                </c:pt>
                <c:pt idx="69">
                  <c:v>129</c:v>
                </c:pt>
                <c:pt idx="70">
                  <c:v>130</c:v>
                </c:pt>
                <c:pt idx="71">
                  <c:v>131</c:v>
                </c:pt>
                <c:pt idx="72">
                  <c:v>132</c:v>
                </c:pt>
                <c:pt idx="73">
                  <c:v>133</c:v>
                </c:pt>
                <c:pt idx="74">
                  <c:v>134</c:v>
                </c:pt>
                <c:pt idx="75">
                  <c:v>135</c:v>
                </c:pt>
                <c:pt idx="76">
                  <c:v>136</c:v>
                </c:pt>
                <c:pt idx="77">
                  <c:v>137</c:v>
                </c:pt>
                <c:pt idx="78">
                  <c:v>138</c:v>
                </c:pt>
                <c:pt idx="79">
                  <c:v>139</c:v>
                </c:pt>
                <c:pt idx="80">
                  <c:v>140</c:v>
                </c:pt>
                <c:pt idx="81">
                  <c:v>141</c:v>
                </c:pt>
                <c:pt idx="82">
                  <c:v>142</c:v>
                </c:pt>
                <c:pt idx="83">
                  <c:v>143</c:v>
                </c:pt>
                <c:pt idx="84">
                  <c:v>144</c:v>
                </c:pt>
                <c:pt idx="85">
                  <c:v>145</c:v>
                </c:pt>
                <c:pt idx="86">
                  <c:v>146</c:v>
                </c:pt>
                <c:pt idx="87">
                  <c:v>147</c:v>
                </c:pt>
                <c:pt idx="88">
                  <c:v>148</c:v>
                </c:pt>
                <c:pt idx="89">
                  <c:v>149</c:v>
                </c:pt>
                <c:pt idx="90">
                  <c:v>150</c:v>
                </c:pt>
                <c:pt idx="91">
                  <c:v>151</c:v>
                </c:pt>
                <c:pt idx="92">
                  <c:v>152</c:v>
                </c:pt>
                <c:pt idx="93">
                  <c:v>153</c:v>
                </c:pt>
                <c:pt idx="94">
                  <c:v>154</c:v>
                </c:pt>
                <c:pt idx="95">
                  <c:v>155</c:v>
                </c:pt>
                <c:pt idx="96">
                  <c:v>156</c:v>
                </c:pt>
                <c:pt idx="97">
                  <c:v>157</c:v>
                </c:pt>
                <c:pt idx="98">
                  <c:v>158</c:v>
                </c:pt>
                <c:pt idx="99">
                  <c:v>159</c:v>
                </c:pt>
                <c:pt idx="100">
                  <c:v>160</c:v>
                </c:pt>
                <c:pt idx="101">
                  <c:v>161</c:v>
                </c:pt>
                <c:pt idx="102">
                  <c:v>162</c:v>
                </c:pt>
                <c:pt idx="103">
                  <c:v>163</c:v>
                </c:pt>
                <c:pt idx="104">
                  <c:v>164</c:v>
                </c:pt>
                <c:pt idx="105">
                  <c:v>165</c:v>
                </c:pt>
                <c:pt idx="106">
                  <c:v>166</c:v>
                </c:pt>
                <c:pt idx="107">
                  <c:v>167</c:v>
                </c:pt>
                <c:pt idx="108">
                  <c:v>168</c:v>
                </c:pt>
                <c:pt idx="109">
                  <c:v>169</c:v>
                </c:pt>
                <c:pt idx="110">
                  <c:v>170</c:v>
                </c:pt>
                <c:pt idx="111">
                  <c:v>171</c:v>
                </c:pt>
                <c:pt idx="112">
                  <c:v>172</c:v>
                </c:pt>
                <c:pt idx="113">
                  <c:v>173</c:v>
                </c:pt>
                <c:pt idx="114">
                  <c:v>174</c:v>
                </c:pt>
                <c:pt idx="115">
                  <c:v>175</c:v>
                </c:pt>
                <c:pt idx="116">
                  <c:v>176</c:v>
                </c:pt>
                <c:pt idx="117">
                  <c:v>177</c:v>
                </c:pt>
                <c:pt idx="118">
                  <c:v>178</c:v>
                </c:pt>
                <c:pt idx="119">
                  <c:v>179</c:v>
                </c:pt>
                <c:pt idx="120">
                  <c:v>180</c:v>
                </c:pt>
              </c:numCache>
            </c:numRef>
          </c:xVal>
          <c:yVal>
            <c:numRef>
              <c:f>FPS_KD_Hours!$H$14:$DX$14</c:f>
              <c:numCache>
                <c:formatCode>0.00%</c:formatCode>
                <c:ptCount val="121"/>
                <c:pt idx="0">
                  <c:v>0.79371164400000005</c:v>
                </c:pt>
                <c:pt idx="1">
                  <c:v>0.80023884899999997</c:v>
                </c:pt>
                <c:pt idx="2">
                  <c:v>0.74705765299999993</c:v>
                </c:pt>
                <c:pt idx="3">
                  <c:v>0.68936873900000006</c:v>
                </c:pt>
                <c:pt idx="4">
                  <c:v>0.701847534</c:v>
                </c:pt>
                <c:pt idx="5">
                  <c:v>0.84461976999999999</c:v>
                </c:pt>
                <c:pt idx="6">
                  <c:v>0.78786804249999998</c:v>
                </c:pt>
                <c:pt idx="7">
                  <c:v>0.84891348</c:v>
                </c:pt>
                <c:pt idx="8">
                  <c:v>0.86005530299999999</c:v>
                </c:pt>
                <c:pt idx="9">
                  <c:v>0.86012677450000008</c:v>
                </c:pt>
                <c:pt idx="10">
                  <c:v>0.75796710649999999</c:v>
                </c:pt>
                <c:pt idx="11">
                  <c:v>0.85999460449999998</c:v>
                </c:pt>
                <c:pt idx="12">
                  <c:v>0.86713906150000009</c:v>
                </c:pt>
                <c:pt idx="13">
                  <c:v>0.91428623599999992</c:v>
                </c:pt>
                <c:pt idx="14">
                  <c:v>0.88100267600000004</c:v>
                </c:pt>
                <c:pt idx="15">
                  <c:v>0.86687026850000004</c:v>
                </c:pt>
                <c:pt idx="16">
                  <c:v>0.92711645649999996</c:v>
                </c:pt>
                <c:pt idx="17">
                  <c:v>0.88813839200000011</c:v>
                </c:pt>
                <c:pt idx="18">
                  <c:v>0.96497861350000003</c:v>
                </c:pt>
                <c:pt idx="19">
                  <c:v>1.060278305</c:v>
                </c:pt>
                <c:pt idx="20">
                  <c:v>1.0451905260000001</c:v>
                </c:pt>
                <c:pt idx="21">
                  <c:v>1.0071980695</c:v>
                </c:pt>
                <c:pt idx="22">
                  <c:v>0.98354789200000003</c:v>
                </c:pt>
                <c:pt idx="23">
                  <c:v>0.99341990800000013</c:v>
                </c:pt>
                <c:pt idx="24">
                  <c:v>1.1035832895</c:v>
                </c:pt>
                <c:pt idx="25">
                  <c:v>1.0577400635</c:v>
                </c:pt>
                <c:pt idx="26">
                  <c:v>1.1206568889999999</c:v>
                </c:pt>
                <c:pt idx="27">
                  <c:v>0.98368978099999993</c:v>
                </c:pt>
                <c:pt idx="28">
                  <c:v>1.1287810110000001</c:v>
                </c:pt>
                <c:pt idx="29">
                  <c:v>1.0904198905</c:v>
                </c:pt>
                <c:pt idx="30">
                  <c:v>1.1084584259999999</c:v>
                </c:pt>
                <c:pt idx="31">
                  <c:v>1.1010082015</c:v>
                </c:pt>
                <c:pt idx="32">
                  <c:v>1.1725561330000001</c:v>
                </c:pt>
                <c:pt idx="33">
                  <c:v>1.1583155389999999</c:v>
                </c:pt>
                <c:pt idx="34">
                  <c:v>1.1634153585</c:v>
                </c:pt>
                <c:pt idx="35">
                  <c:v>1.137026893</c:v>
                </c:pt>
                <c:pt idx="36">
                  <c:v>1.197841479</c:v>
                </c:pt>
                <c:pt idx="37">
                  <c:v>1.2821102135</c:v>
                </c:pt>
                <c:pt idx="38">
                  <c:v>1.215062479</c:v>
                </c:pt>
                <c:pt idx="39">
                  <c:v>1.336567241</c:v>
                </c:pt>
                <c:pt idx="40">
                  <c:v>1.292729668</c:v>
                </c:pt>
                <c:pt idx="41">
                  <c:v>1.2849795545</c:v>
                </c:pt>
                <c:pt idx="42">
                  <c:v>1.3619250095</c:v>
                </c:pt>
                <c:pt idx="43">
                  <c:v>1.3035132844999999</c:v>
                </c:pt>
                <c:pt idx="44">
                  <c:v>1.3690454165000001</c:v>
                </c:pt>
                <c:pt idx="45">
                  <c:v>1.4133575970000001</c:v>
                </c:pt>
                <c:pt idx="46">
                  <c:v>1.48506776</c:v>
                </c:pt>
                <c:pt idx="47">
                  <c:v>1.4359569815</c:v>
                </c:pt>
                <c:pt idx="48">
                  <c:v>1.4071677710000001</c:v>
                </c:pt>
                <c:pt idx="49">
                  <c:v>1.5443527719999999</c:v>
                </c:pt>
                <c:pt idx="50">
                  <c:v>1.477486393</c:v>
                </c:pt>
                <c:pt idx="51">
                  <c:v>1.4816803269999999</c:v>
                </c:pt>
                <c:pt idx="52">
                  <c:v>1.5272427245</c:v>
                </c:pt>
                <c:pt idx="53">
                  <c:v>1.587332953</c:v>
                </c:pt>
                <c:pt idx="54">
                  <c:v>1.6036531425</c:v>
                </c:pt>
                <c:pt idx="55">
                  <c:v>1.5245821355</c:v>
                </c:pt>
                <c:pt idx="56">
                  <c:v>1.6264676250000001</c:v>
                </c:pt>
                <c:pt idx="57">
                  <c:v>1.6209538984999998</c:v>
                </c:pt>
                <c:pt idx="58">
                  <c:v>1.6962293915000002</c:v>
                </c:pt>
                <c:pt idx="59">
                  <c:v>1.635901354</c:v>
                </c:pt>
                <c:pt idx="60">
                  <c:v>1.5992961530000001</c:v>
                </c:pt>
                <c:pt idx="61">
                  <c:v>1.6595906275000001</c:v>
                </c:pt>
                <c:pt idx="62">
                  <c:v>1.6784758835</c:v>
                </c:pt>
                <c:pt idx="63">
                  <c:v>1.7730181965000003</c:v>
                </c:pt>
                <c:pt idx="64">
                  <c:v>1.7381044484999999</c:v>
                </c:pt>
                <c:pt idx="65">
                  <c:v>1.7780690400000001</c:v>
                </c:pt>
                <c:pt idx="66">
                  <c:v>1.7246115865</c:v>
                </c:pt>
                <c:pt idx="67">
                  <c:v>1.7889933140000001</c:v>
                </c:pt>
                <c:pt idx="68">
                  <c:v>1.7533224679999999</c:v>
                </c:pt>
                <c:pt idx="69">
                  <c:v>1.8712560790000001</c:v>
                </c:pt>
                <c:pt idx="70">
                  <c:v>1.7743358665</c:v>
                </c:pt>
                <c:pt idx="71">
                  <c:v>1.8664772790000002</c:v>
                </c:pt>
                <c:pt idx="72">
                  <c:v>1.847091152</c:v>
                </c:pt>
                <c:pt idx="73">
                  <c:v>1.8373498335</c:v>
                </c:pt>
                <c:pt idx="74">
                  <c:v>1.8061558005</c:v>
                </c:pt>
                <c:pt idx="75">
                  <c:v>1.8610349469999998</c:v>
                </c:pt>
                <c:pt idx="76">
                  <c:v>1.9027399105</c:v>
                </c:pt>
                <c:pt idx="77">
                  <c:v>1.9768432255000001</c:v>
                </c:pt>
                <c:pt idx="78">
                  <c:v>1.969019643</c:v>
                </c:pt>
                <c:pt idx="79">
                  <c:v>1.951924521</c:v>
                </c:pt>
                <c:pt idx="80">
                  <c:v>1.9288548740000002</c:v>
                </c:pt>
                <c:pt idx="81">
                  <c:v>1.8210124699999999</c:v>
                </c:pt>
                <c:pt idx="82">
                  <c:v>2.0189769865000002</c:v>
                </c:pt>
                <c:pt idx="83">
                  <c:v>1.8984095480000001</c:v>
                </c:pt>
                <c:pt idx="84">
                  <c:v>2.0612859325000001</c:v>
                </c:pt>
                <c:pt idx="85">
                  <c:v>2.0369482374999999</c:v>
                </c:pt>
                <c:pt idx="86">
                  <c:v>1.9875386105000001</c:v>
                </c:pt>
                <c:pt idx="87">
                  <c:v>1.9432616244999998</c:v>
                </c:pt>
                <c:pt idx="88">
                  <c:v>2.0655886670000001</c:v>
                </c:pt>
                <c:pt idx="89">
                  <c:v>1.973892384</c:v>
                </c:pt>
                <c:pt idx="90">
                  <c:v>1.897343888</c:v>
                </c:pt>
                <c:pt idx="91">
                  <c:v>2.0219569575</c:v>
                </c:pt>
                <c:pt idx="92">
                  <c:v>2.0209532024999999</c:v>
                </c:pt>
                <c:pt idx="93">
                  <c:v>1.9031605444999999</c:v>
                </c:pt>
                <c:pt idx="94">
                  <c:v>2.0701001250000002</c:v>
                </c:pt>
                <c:pt idx="95">
                  <c:v>2.2224329325000003</c:v>
                </c:pt>
                <c:pt idx="96">
                  <c:v>2.2222628995</c:v>
                </c:pt>
                <c:pt idx="97">
                  <c:v>2.2074647525</c:v>
                </c:pt>
                <c:pt idx="98">
                  <c:v>1.9871945324999998</c:v>
                </c:pt>
                <c:pt idx="99">
                  <c:v>2.1869651879999998</c:v>
                </c:pt>
                <c:pt idx="100">
                  <c:v>2.1309416914999999</c:v>
                </c:pt>
                <c:pt idx="101">
                  <c:v>2.1323659340000001</c:v>
                </c:pt>
                <c:pt idx="102">
                  <c:v>1.8460884969999998</c:v>
                </c:pt>
                <c:pt idx="103">
                  <c:v>2.1631536714999999</c:v>
                </c:pt>
                <c:pt idx="104">
                  <c:v>2.045220118</c:v>
                </c:pt>
                <c:pt idx="105">
                  <c:v>2.0732430690000001</c:v>
                </c:pt>
                <c:pt idx="106">
                  <c:v>1.913987608</c:v>
                </c:pt>
                <c:pt idx="107">
                  <c:v>2.1120225334999998</c:v>
                </c:pt>
                <c:pt idx="108">
                  <c:v>2.1311129470000001</c:v>
                </c:pt>
                <c:pt idx="109">
                  <c:v>1.9700137450000001</c:v>
                </c:pt>
                <c:pt idx="110">
                  <c:v>2.3209848085</c:v>
                </c:pt>
                <c:pt idx="111">
                  <c:v>2.033345561</c:v>
                </c:pt>
                <c:pt idx="112">
                  <c:v>2.3605619134999998</c:v>
                </c:pt>
                <c:pt idx="113">
                  <c:v>2.6691674829999998</c:v>
                </c:pt>
                <c:pt idx="114">
                  <c:v>1.990985894</c:v>
                </c:pt>
                <c:pt idx="115">
                  <c:v>2.1832989134999998</c:v>
                </c:pt>
                <c:pt idx="116">
                  <c:v>2.189077481</c:v>
                </c:pt>
                <c:pt idx="117">
                  <c:v>2.3026410880000001</c:v>
                </c:pt>
                <c:pt idx="118">
                  <c:v>2.444108956</c:v>
                </c:pt>
                <c:pt idx="119">
                  <c:v>1.994796002</c:v>
                </c:pt>
                <c:pt idx="120">
                  <c:v>2.0677074654999998</c:v>
                </c:pt>
              </c:numCache>
            </c:numRef>
          </c:yVal>
          <c:smooth val="0"/>
          <c:extLst>
            <c:ext xmlns:c16="http://schemas.microsoft.com/office/drawing/2014/chart" uri="{C3380CC4-5D6E-409C-BE32-E72D297353CC}">
              <c16:uniqueId val="{00000005-AAF0-40A3-BF9F-CB6218357284}"/>
            </c:ext>
          </c:extLst>
        </c:ser>
        <c:ser>
          <c:idx val="3"/>
          <c:order val="3"/>
          <c:tx>
            <c:strRef>
              <c:f>FPS_KD_Hours!$G$15</c:f>
              <c:strCache>
                <c:ptCount val="1"/>
                <c:pt idx="0">
                  <c:v>5 Hours or less per week</c:v>
                </c:pt>
              </c:strCache>
            </c:strRef>
          </c:tx>
          <c:spPr>
            <a:ln w="19050" cap="rnd">
              <a:noFill/>
              <a:round/>
            </a:ln>
            <a:effectLst/>
          </c:spPr>
          <c:marker>
            <c:symbol val="circle"/>
            <c:size val="5"/>
            <c:spPr>
              <a:solidFill>
                <a:schemeClr val="accent6"/>
              </a:solidFill>
              <a:ln w="9525">
                <a:noFill/>
              </a:ln>
              <a:effectLst/>
            </c:spPr>
          </c:marker>
          <c:trendline>
            <c:spPr>
              <a:ln w="19050" cap="rnd">
                <a:solidFill>
                  <a:schemeClr val="accent6"/>
                </a:solidFill>
                <a:prstDash val="solid"/>
              </a:ln>
              <a:effectLst/>
            </c:spPr>
            <c:trendlineType val="poly"/>
            <c:order val="2"/>
            <c:dispRSqr val="0"/>
            <c:dispEq val="0"/>
          </c:trendline>
          <c:xVal>
            <c:numRef>
              <c:f>FPS_KD_Hours!$H$11:$DX$11</c:f>
              <c:numCache>
                <c:formatCode>General</c:formatCode>
                <c:ptCount val="121"/>
                <c:pt idx="0">
                  <c:v>60</c:v>
                </c:pt>
                <c:pt idx="1">
                  <c:v>61</c:v>
                </c:pt>
                <c:pt idx="2">
                  <c:v>62</c:v>
                </c:pt>
                <c:pt idx="3">
                  <c:v>63</c:v>
                </c:pt>
                <c:pt idx="4">
                  <c:v>64</c:v>
                </c:pt>
                <c:pt idx="5">
                  <c:v>65</c:v>
                </c:pt>
                <c:pt idx="6">
                  <c:v>66</c:v>
                </c:pt>
                <c:pt idx="7">
                  <c:v>67</c:v>
                </c:pt>
                <c:pt idx="8">
                  <c:v>68</c:v>
                </c:pt>
                <c:pt idx="9">
                  <c:v>69</c:v>
                </c:pt>
                <c:pt idx="10">
                  <c:v>70</c:v>
                </c:pt>
                <c:pt idx="11">
                  <c:v>71</c:v>
                </c:pt>
                <c:pt idx="12">
                  <c:v>72</c:v>
                </c:pt>
                <c:pt idx="13">
                  <c:v>73</c:v>
                </c:pt>
                <c:pt idx="14">
                  <c:v>74</c:v>
                </c:pt>
                <c:pt idx="15">
                  <c:v>75</c:v>
                </c:pt>
                <c:pt idx="16">
                  <c:v>76</c:v>
                </c:pt>
                <c:pt idx="17">
                  <c:v>77</c:v>
                </c:pt>
                <c:pt idx="18">
                  <c:v>78</c:v>
                </c:pt>
                <c:pt idx="19">
                  <c:v>79</c:v>
                </c:pt>
                <c:pt idx="20">
                  <c:v>80</c:v>
                </c:pt>
                <c:pt idx="21">
                  <c:v>81</c:v>
                </c:pt>
                <c:pt idx="22">
                  <c:v>82</c:v>
                </c:pt>
                <c:pt idx="23">
                  <c:v>83</c:v>
                </c:pt>
                <c:pt idx="24">
                  <c:v>84</c:v>
                </c:pt>
                <c:pt idx="25">
                  <c:v>85</c:v>
                </c:pt>
                <c:pt idx="26">
                  <c:v>86</c:v>
                </c:pt>
                <c:pt idx="27">
                  <c:v>87</c:v>
                </c:pt>
                <c:pt idx="28">
                  <c:v>88</c:v>
                </c:pt>
                <c:pt idx="29">
                  <c:v>89</c:v>
                </c:pt>
                <c:pt idx="30">
                  <c:v>90</c:v>
                </c:pt>
                <c:pt idx="31">
                  <c:v>91</c:v>
                </c:pt>
                <c:pt idx="32">
                  <c:v>92</c:v>
                </c:pt>
                <c:pt idx="33">
                  <c:v>93</c:v>
                </c:pt>
                <c:pt idx="34">
                  <c:v>94</c:v>
                </c:pt>
                <c:pt idx="35">
                  <c:v>95</c:v>
                </c:pt>
                <c:pt idx="36">
                  <c:v>96</c:v>
                </c:pt>
                <c:pt idx="37">
                  <c:v>97</c:v>
                </c:pt>
                <c:pt idx="38">
                  <c:v>98</c:v>
                </c:pt>
                <c:pt idx="39">
                  <c:v>99</c:v>
                </c:pt>
                <c:pt idx="40">
                  <c:v>100</c:v>
                </c:pt>
                <c:pt idx="41">
                  <c:v>101</c:v>
                </c:pt>
                <c:pt idx="42">
                  <c:v>102</c:v>
                </c:pt>
                <c:pt idx="43">
                  <c:v>103</c:v>
                </c:pt>
                <c:pt idx="44">
                  <c:v>104</c:v>
                </c:pt>
                <c:pt idx="45">
                  <c:v>105</c:v>
                </c:pt>
                <c:pt idx="46">
                  <c:v>106</c:v>
                </c:pt>
                <c:pt idx="47">
                  <c:v>107</c:v>
                </c:pt>
                <c:pt idx="48">
                  <c:v>108</c:v>
                </c:pt>
                <c:pt idx="49">
                  <c:v>109</c:v>
                </c:pt>
                <c:pt idx="50">
                  <c:v>110</c:v>
                </c:pt>
                <c:pt idx="51">
                  <c:v>111</c:v>
                </c:pt>
                <c:pt idx="52">
                  <c:v>112</c:v>
                </c:pt>
                <c:pt idx="53">
                  <c:v>113</c:v>
                </c:pt>
                <c:pt idx="54">
                  <c:v>114</c:v>
                </c:pt>
                <c:pt idx="55">
                  <c:v>115</c:v>
                </c:pt>
                <c:pt idx="56">
                  <c:v>116</c:v>
                </c:pt>
                <c:pt idx="57">
                  <c:v>117</c:v>
                </c:pt>
                <c:pt idx="58">
                  <c:v>118</c:v>
                </c:pt>
                <c:pt idx="59">
                  <c:v>119</c:v>
                </c:pt>
                <c:pt idx="60">
                  <c:v>120</c:v>
                </c:pt>
                <c:pt idx="61">
                  <c:v>121</c:v>
                </c:pt>
                <c:pt idx="62">
                  <c:v>122</c:v>
                </c:pt>
                <c:pt idx="63">
                  <c:v>123</c:v>
                </c:pt>
                <c:pt idx="64">
                  <c:v>124</c:v>
                </c:pt>
                <c:pt idx="65">
                  <c:v>125</c:v>
                </c:pt>
                <c:pt idx="66">
                  <c:v>126</c:v>
                </c:pt>
                <c:pt idx="67">
                  <c:v>127</c:v>
                </c:pt>
                <c:pt idx="68">
                  <c:v>128</c:v>
                </c:pt>
                <c:pt idx="69">
                  <c:v>129</c:v>
                </c:pt>
                <c:pt idx="70">
                  <c:v>130</c:v>
                </c:pt>
                <c:pt idx="71">
                  <c:v>131</c:v>
                </c:pt>
                <c:pt idx="72">
                  <c:v>132</c:v>
                </c:pt>
                <c:pt idx="73">
                  <c:v>133</c:v>
                </c:pt>
                <c:pt idx="74">
                  <c:v>134</c:v>
                </c:pt>
                <c:pt idx="75">
                  <c:v>135</c:v>
                </c:pt>
                <c:pt idx="76">
                  <c:v>136</c:v>
                </c:pt>
                <c:pt idx="77">
                  <c:v>137</c:v>
                </c:pt>
                <c:pt idx="78">
                  <c:v>138</c:v>
                </c:pt>
                <c:pt idx="79">
                  <c:v>139</c:v>
                </c:pt>
                <c:pt idx="80">
                  <c:v>140</c:v>
                </c:pt>
                <c:pt idx="81">
                  <c:v>141</c:v>
                </c:pt>
                <c:pt idx="82">
                  <c:v>142</c:v>
                </c:pt>
                <c:pt idx="83">
                  <c:v>143</c:v>
                </c:pt>
                <c:pt idx="84">
                  <c:v>144</c:v>
                </c:pt>
                <c:pt idx="85">
                  <c:v>145</c:v>
                </c:pt>
                <c:pt idx="86">
                  <c:v>146</c:v>
                </c:pt>
                <c:pt idx="87">
                  <c:v>147</c:v>
                </c:pt>
                <c:pt idx="88">
                  <c:v>148</c:v>
                </c:pt>
                <c:pt idx="89">
                  <c:v>149</c:v>
                </c:pt>
                <c:pt idx="90">
                  <c:v>150</c:v>
                </c:pt>
                <c:pt idx="91">
                  <c:v>151</c:v>
                </c:pt>
                <c:pt idx="92">
                  <c:v>152</c:v>
                </c:pt>
                <c:pt idx="93">
                  <c:v>153</c:v>
                </c:pt>
                <c:pt idx="94">
                  <c:v>154</c:v>
                </c:pt>
                <c:pt idx="95">
                  <c:v>155</c:v>
                </c:pt>
                <c:pt idx="96">
                  <c:v>156</c:v>
                </c:pt>
                <c:pt idx="97">
                  <c:v>157</c:v>
                </c:pt>
                <c:pt idx="98">
                  <c:v>158</c:v>
                </c:pt>
                <c:pt idx="99">
                  <c:v>159</c:v>
                </c:pt>
                <c:pt idx="100">
                  <c:v>160</c:v>
                </c:pt>
                <c:pt idx="101">
                  <c:v>161</c:v>
                </c:pt>
                <c:pt idx="102">
                  <c:v>162</c:v>
                </c:pt>
                <c:pt idx="103">
                  <c:v>163</c:v>
                </c:pt>
                <c:pt idx="104">
                  <c:v>164</c:v>
                </c:pt>
                <c:pt idx="105">
                  <c:v>165</c:v>
                </c:pt>
                <c:pt idx="106">
                  <c:v>166</c:v>
                </c:pt>
                <c:pt idx="107">
                  <c:v>167</c:v>
                </c:pt>
                <c:pt idx="108">
                  <c:v>168</c:v>
                </c:pt>
                <c:pt idx="109">
                  <c:v>169</c:v>
                </c:pt>
                <c:pt idx="110">
                  <c:v>170</c:v>
                </c:pt>
                <c:pt idx="111">
                  <c:v>171</c:v>
                </c:pt>
                <c:pt idx="112">
                  <c:v>172</c:v>
                </c:pt>
                <c:pt idx="113">
                  <c:v>173</c:v>
                </c:pt>
                <c:pt idx="114">
                  <c:v>174</c:v>
                </c:pt>
                <c:pt idx="115">
                  <c:v>175</c:v>
                </c:pt>
                <c:pt idx="116">
                  <c:v>176</c:v>
                </c:pt>
                <c:pt idx="117">
                  <c:v>177</c:v>
                </c:pt>
                <c:pt idx="118">
                  <c:v>178</c:v>
                </c:pt>
                <c:pt idx="119">
                  <c:v>179</c:v>
                </c:pt>
                <c:pt idx="120">
                  <c:v>180</c:v>
                </c:pt>
              </c:numCache>
            </c:numRef>
          </c:xVal>
          <c:yVal>
            <c:numRef>
              <c:f>FPS_KD_Hours!$H$15:$DX$15</c:f>
              <c:numCache>
                <c:formatCode>0.00%</c:formatCode>
                <c:ptCount val="121"/>
                <c:pt idx="0">
                  <c:v>0</c:v>
                </c:pt>
                <c:pt idx="1">
                  <c:v>6.9449209999999997E-3</c:v>
                </c:pt>
                <c:pt idx="2">
                  <c:v>2.80485015E-2</c:v>
                </c:pt>
                <c:pt idx="3">
                  <c:v>1.67504835E-2</c:v>
                </c:pt>
                <c:pt idx="4">
                  <c:v>3.0041051499999999E-2</c:v>
                </c:pt>
                <c:pt idx="5">
                  <c:v>4.6486562499999995E-2</c:v>
                </c:pt>
                <c:pt idx="6">
                  <c:v>4.83215995E-2</c:v>
                </c:pt>
                <c:pt idx="7">
                  <c:v>5.1876837999999995E-2</c:v>
                </c:pt>
                <c:pt idx="8">
                  <c:v>4.6255595499999996E-2</c:v>
                </c:pt>
                <c:pt idx="9">
                  <c:v>6.2887271499999994E-2</c:v>
                </c:pt>
                <c:pt idx="10">
                  <c:v>5.4588599000000002E-2</c:v>
                </c:pt>
                <c:pt idx="11">
                  <c:v>8.1613210500000005E-2</c:v>
                </c:pt>
                <c:pt idx="12">
                  <c:v>9.9516440999999997E-2</c:v>
                </c:pt>
                <c:pt idx="13">
                  <c:v>0.1084111435</c:v>
                </c:pt>
                <c:pt idx="14">
                  <c:v>0.1170078105</c:v>
                </c:pt>
                <c:pt idx="15">
                  <c:v>9.4129235500000005E-2</c:v>
                </c:pt>
                <c:pt idx="16">
                  <c:v>0.12375886550000001</c:v>
                </c:pt>
                <c:pt idx="17">
                  <c:v>0.1121646625</c:v>
                </c:pt>
                <c:pt idx="18">
                  <c:v>0.121489362</c:v>
                </c:pt>
                <c:pt idx="19">
                  <c:v>0.10471124650000001</c:v>
                </c:pt>
                <c:pt idx="20">
                  <c:v>0.1189969605</c:v>
                </c:pt>
                <c:pt idx="21">
                  <c:v>0.12375886550000001</c:v>
                </c:pt>
                <c:pt idx="22">
                  <c:v>0.12375886550000001</c:v>
                </c:pt>
                <c:pt idx="23">
                  <c:v>0.12375886550000001</c:v>
                </c:pt>
                <c:pt idx="24">
                  <c:v>0.12375886550000001</c:v>
                </c:pt>
                <c:pt idx="25">
                  <c:v>0.12375886550000001</c:v>
                </c:pt>
                <c:pt idx="26">
                  <c:v>0.14924012149999999</c:v>
                </c:pt>
                <c:pt idx="27">
                  <c:v>0.1556429235</c:v>
                </c:pt>
                <c:pt idx="28">
                  <c:v>0.1648389535</c:v>
                </c:pt>
                <c:pt idx="29">
                  <c:v>0.17934203050000003</c:v>
                </c:pt>
                <c:pt idx="30">
                  <c:v>0.1884015275</c:v>
                </c:pt>
                <c:pt idx="31">
                  <c:v>0.19658501699999997</c:v>
                </c:pt>
                <c:pt idx="32">
                  <c:v>0.21645390050000002</c:v>
                </c:pt>
                <c:pt idx="33">
                  <c:v>0.20773694399999998</c:v>
                </c:pt>
                <c:pt idx="34">
                  <c:v>0.21501963600000001</c:v>
                </c:pt>
                <c:pt idx="35">
                  <c:v>0.2161245705</c:v>
                </c:pt>
                <c:pt idx="36">
                  <c:v>0.228682779</c:v>
                </c:pt>
                <c:pt idx="37">
                  <c:v>0.245502053</c:v>
                </c:pt>
                <c:pt idx="38">
                  <c:v>0.25602836900000003</c:v>
                </c:pt>
                <c:pt idx="39">
                  <c:v>0.26390676899999999</c:v>
                </c:pt>
                <c:pt idx="40">
                  <c:v>0.2750324945</c:v>
                </c:pt>
                <c:pt idx="41">
                  <c:v>0.28741144149999998</c:v>
                </c:pt>
                <c:pt idx="42">
                  <c:v>0.293639961</c:v>
                </c:pt>
                <c:pt idx="43">
                  <c:v>0.30327380949999999</c:v>
                </c:pt>
                <c:pt idx="44">
                  <c:v>0.32418837499999997</c:v>
                </c:pt>
                <c:pt idx="45">
                  <c:v>0.31432069750000002</c:v>
                </c:pt>
                <c:pt idx="46">
                  <c:v>0.32149568149999996</c:v>
                </c:pt>
                <c:pt idx="47">
                  <c:v>0.3174012155</c:v>
                </c:pt>
                <c:pt idx="48">
                  <c:v>0.35036824850000003</c:v>
                </c:pt>
                <c:pt idx="49">
                  <c:v>0.36081833100000005</c:v>
                </c:pt>
                <c:pt idx="50">
                  <c:v>0.36227407950000001</c:v>
                </c:pt>
                <c:pt idx="51">
                  <c:v>0.37517730500000002</c:v>
                </c:pt>
                <c:pt idx="52">
                  <c:v>0.345972644</c:v>
                </c:pt>
                <c:pt idx="53">
                  <c:v>0.38543371550000005</c:v>
                </c:pt>
                <c:pt idx="54">
                  <c:v>0.38829787199999999</c:v>
                </c:pt>
                <c:pt idx="55">
                  <c:v>0.40785438000000002</c:v>
                </c:pt>
                <c:pt idx="56">
                  <c:v>0.41340574350000003</c:v>
                </c:pt>
                <c:pt idx="57">
                  <c:v>0.4288833265</c:v>
                </c:pt>
                <c:pt idx="58">
                  <c:v>0.432768757</c:v>
                </c:pt>
                <c:pt idx="59">
                  <c:v>0.42938993950000004</c:v>
                </c:pt>
                <c:pt idx="60">
                  <c:v>0.42843893700000002</c:v>
                </c:pt>
                <c:pt idx="61">
                  <c:v>0.42921310349999997</c:v>
                </c:pt>
                <c:pt idx="62">
                  <c:v>0.44307278049999999</c:v>
                </c:pt>
                <c:pt idx="63">
                  <c:v>0.46133270049999997</c:v>
                </c:pt>
                <c:pt idx="64">
                  <c:v>0.46893644099999998</c:v>
                </c:pt>
                <c:pt idx="65">
                  <c:v>0.46724015050000001</c:v>
                </c:pt>
                <c:pt idx="66">
                  <c:v>0.45094704400000002</c:v>
                </c:pt>
                <c:pt idx="67">
                  <c:v>0.45914298450000002</c:v>
                </c:pt>
                <c:pt idx="68">
                  <c:v>0.478307123</c:v>
                </c:pt>
                <c:pt idx="69">
                  <c:v>0.47186650149999998</c:v>
                </c:pt>
                <c:pt idx="70">
                  <c:v>0.54820965249999998</c:v>
                </c:pt>
                <c:pt idx="71">
                  <c:v>0.50881761400000003</c:v>
                </c:pt>
                <c:pt idx="72">
                  <c:v>0.51050483550000003</c:v>
                </c:pt>
                <c:pt idx="73">
                  <c:v>0.51788147649999994</c:v>
                </c:pt>
                <c:pt idx="74">
                  <c:v>0.51671744500000005</c:v>
                </c:pt>
                <c:pt idx="75">
                  <c:v>0.53074468100000005</c:v>
                </c:pt>
                <c:pt idx="76">
                  <c:v>0.55145067700000006</c:v>
                </c:pt>
                <c:pt idx="77">
                  <c:v>0.53190634049999996</c:v>
                </c:pt>
                <c:pt idx="78">
                  <c:v>0.55574468099999996</c:v>
                </c:pt>
                <c:pt idx="79">
                  <c:v>0.5872340425</c:v>
                </c:pt>
                <c:pt idx="80">
                  <c:v>0.54517477199999997</c:v>
                </c:pt>
                <c:pt idx="81">
                  <c:v>0.60562736150000007</c:v>
                </c:pt>
                <c:pt idx="82">
                  <c:v>0.55834472000000002</c:v>
                </c:pt>
                <c:pt idx="83">
                  <c:v>0.5379918065</c:v>
                </c:pt>
                <c:pt idx="84">
                  <c:v>0.53404255299999992</c:v>
                </c:pt>
                <c:pt idx="85">
                  <c:v>0.53157548099999996</c:v>
                </c:pt>
                <c:pt idx="86">
                  <c:v>0.56408009999999997</c:v>
                </c:pt>
                <c:pt idx="87">
                  <c:v>0.54883238199999995</c:v>
                </c:pt>
                <c:pt idx="88">
                  <c:v>0.550739749</c:v>
                </c:pt>
                <c:pt idx="89">
                  <c:v>0.53803191500000003</c:v>
                </c:pt>
                <c:pt idx="90">
                  <c:v>0.54610987600000005</c:v>
                </c:pt>
                <c:pt idx="91">
                  <c:v>0.5872340425</c:v>
                </c:pt>
                <c:pt idx="92">
                  <c:v>0.50626941400000003</c:v>
                </c:pt>
                <c:pt idx="93">
                  <c:v>0.53803191500000003</c:v>
                </c:pt>
                <c:pt idx="94">
                  <c:v>0.560953594</c:v>
                </c:pt>
                <c:pt idx="95">
                  <c:v>0.60644916049999997</c:v>
                </c:pt>
                <c:pt idx="96">
                  <c:v>0.5912340425</c:v>
                </c:pt>
                <c:pt idx="97">
                  <c:v>0.5872340425</c:v>
                </c:pt>
                <c:pt idx="98">
                  <c:v>0.54980624050000004</c:v>
                </c:pt>
                <c:pt idx="99">
                  <c:v>0.54224923999999997</c:v>
                </c:pt>
                <c:pt idx="100">
                  <c:v>0.59673316099999996</c:v>
                </c:pt>
                <c:pt idx="101">
                  <c:v>0.59653636799999998</c:v>
                </c:pt>
                <c:pt idx="102">
                  <c:v>0.56016332899999999</c:v>
                </c:pt>
                <c:pt idx="103">
                  <c:v>0.53803191500000003</c:v>
                </c:pt>
                <c:pt idx="104">
                  <c:v>0.54997221350000003</c:v>
                </c:pt>
                <c:pt idx="105">
                  <c:v>0.5085106385</c:v>
                </c:pt>
                <c:pt idx="106">
                  <c:v>0.53609684550000003</c:v>
                </c:pt>
                <c:pt idx="107">
                  <c:v>0.58209641200000006</c:v>
                </c:pt>
                <c:pt idx="108">
                  <c:v>0.60808108550000006</c:v>
                </c:pt>
                <c:pt idx="109">
                  <c:v>0.50135981949999997</c:v>
                </c:pt>
                <c:pt idx="110">
                  <c:v>0.64370463050000004</c:v>
                </c:pt>
                <c:pt idx="111">
                  <c:v>0.56318970150000003</c:v>
                </c:pt>
                <c:pt idx="112">
                  <c:v>0.54433725399999999</c:v>
                </c:pt>
                <c:pt idx="113">
                  <c:v>0.52411124349999993</c:v>
                </c:pt>
                <c:pt idx="114">
                  <c:v>0.52818276950000009</c:v>
                </c:pt>
                <c:pt idx="115">
                  <c:v>0.57517730499999997</c:v>
                </c:pt>
                <c:pt idx="116">
                  <c:v>0.55435844550000002</c:v>
                </c:pt>
                <c:pt idx="117">
                  <c:v>0.63163205649999998</c:v>
                </c:pt>
                <c:pt idx="118">
                  <c:v>0.52519220449999993</c:v>
                </c:pt>
                <c:pt idx="119">
                  <c:v>0.57378553899999996</c:v>
                </c:pt>
                <c:pt idx="120">
                  <c:v>0.49078503299999998</c:v>
                </c:pt>
              </c:numCache>
            </c:numRef>
          </c:yVal>
          <c:smooth val="0"/>
          <c:extLst>
            <c:ext xmlns:c16="http://schemas.microsoft.com/office/drawing/2014/chart" uri="{C3380CC4-5D6E-409C-BE32-E72D297353CC}">
              <c16:uniqueId val="{00000007-AAF0-40A3-BF9F-CB6218357284}"/>
            </c:ext>
          </c:extLst>
        </c:ser>
        <c:dLbls>
          <c:showLegendKey val="0"/>
          <c:showVal val="0"/>
          <c:showCatName val="0"/>
          <c:showSerName val="0"/>
          <c:showPercent val="0"/>
          <c:showBubbleSize val="0"/>
        </c:dLbls>
        <c:axId val="760532872"/>
        <c:axId val="760534512"/>
      </c:scatterChart>
      <c:valAx>
        <c:axId val="760532872"/>
        <c:scaling>
          <c:orientation val="minMax"/>
          <c:max val="180"/>
          <c:min val="60"/>
        </c:scaling>
        <c:delete val="0"/>
        <c:axPos val="b"/>
        <c:majorGridlines>
          <c:spPr>
            <a:ln w="9525" cap="flat" cmpd="sng" algn="ctr">
              <a:noFill/>
              <a:prstDash val="sysDot"/>
              <a:round/>
            </a:ln>
            <a:effectLst/>
          </c:spPr>
        </c:majorGridlines>
        <c:numFmt formatCode="General" sourceLinked="1"/>
        <c:majorTickMark val="none"/>
        <c:minorTickMark val="none"/>
        <c:tickLblPos val="nextTo"/>
        <c:spPr>
          <a:noFill/>
          <a:ln w="19050" cap="flat" cmpd="sng" algn="ctr">
            <a:solidFill>
              <a:srgbClr val="6E6E64"/>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Trebuchet MS" panose="020B0603020202020204" pitchFamily="34" charset="0"/>
                <a:ea typeface="+mn-ea"/>
                <a:cs typeface="+mn-cs"/>
              </a:defRPr>
            </a:pPr>
            <a:endParaRPr lang="en-US"/>
          </a:p>
        </c:txPr>
        <c:crossAx val="760534512"/>
        <c:crosses val="autoZero"/>
        <c:crossBetween val="midCat"/>
      </c:valAx>
      <c:valAx>
        <c:axId val="760534512"/>
        <c:scaling>
          <c:orientation val="minMax"/>
          <c:min val="0"/>
        </c:scaling>
        <c:delete val="0"/>
        <c:axPos val="l"/>
        <c:majorGridlines>
          <c:spPr>
            <a:ln w="3175" cap="flat" cmpd="sng" algn="ctr">
              <a:solidFill>
                <a:schemeClr val="tx1">
                  <a:alpha val="20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Trebuchet MS" panose="020B0603020202020204" pitchFamily="34" charset="0"/>
                    <a:ea typeface="+mn-ea"/>
                    <a:cs typeface="+mn-cs"/>
                  </a:defRPr>
                </a:pPr>
                <a:r>
                  <a:rPr lang="en-US" sz="1200" dirty="0">
                    <a:effectLst/>
                    <a:latin typeface="Trebuchet MS" panose="020B0603020202020204" pitchFamily="34" charset="0"/>
                  </a:rPr>
                  <a:t>Relative Improvement in K/D Ratio</a:t>
                </a:r>
              </a:p>
            </c:rich>
          </c:tx>
          <c:layout>
            <c:manualLayout>
              <c:xMode val="edge"/>
              <c:yMode val="edge"/>
              <c:x val="3.2215097657353815E-2"/>
              <c:y val="0.16316526966387263"/>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Trebuchet MS" panose="020B0603020202020204" pitchFamily="34" charset="0"/>
                  <a:ea typeface="+mn-ea"/>
                  <a:cs typeface="+mn-cs"/>
                </a:defRPr>
              </a:pPr>
              <a:endParaRPr lang="en-US"/>
            </a:p>
          </c:txPr>
        </c:title>
        <c:numFmt formatCode="0%" sourceLinked="0"/>
        <c:majorTickMark val="none"/>
        <c:minorTickMark val="none"/>
        <c:tickLblPos val="nextTo"/>
        <c:spPr>
          <a:noFill/>
          <a:ln w="19050" cap="flat" cmpd="sng" algn="ctr">
            <a:no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Trebuchet MS" panose="020B0603020202020204" pitchFamily="34" charset="0"/>
                <a:ea typeface="+mn-ea"/>
                <a:cs typeface="+mn-cs"/>
              </a:defRPr>
            </a:pPr>
            <a:endParaRPr lang="en-US"/>
          </a:p>
        </c:txPr>
        <c:crossAx val="760532872"/>
        <c:crosses val="autoZero"/>
        <c:crossBetween val="midCat"/>
      </c:valAx>
      <c:spPr>
        <a:solidFill>
          <a:srgbClr val="F2F2F2">
            <a:alpha val="10000"/>
          </a:srgb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00"/>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dk2" tx2="lt2" accent1="accent1" accent2="accent2" accent3="accent3" accent4="accent4" accent5="accent5" accent6="accent6" hlink="hlink" folHlink="folHlink"/>
  <c:chart>
    <c:autoTitleDeleted val="1"/>
    <c:plotArea>
      <c:layout>
        <c:manualLayout>
          <c:layoutTarget val="inner"/>
          <c:xMode val="edge"/>
          <c:yMode val="edge"/>
          <c:x val="3.6859789573132892E-2"/>
          <c:y val="3.592950820810515E-2"/>
          <c:w val="0.90228226352374885"/>
          <c:h val="0.8184165863160785"/>
        </c:manualLayout>
      </c:layout>
      <c:barChart>
        <c:barDir val="col"/>
        <c:grouping val="clustered"/>
        <c:varyColors val="0"/>
        <c:ser>
          <c:idx val="0"/>
          <c:order val="0"/>
          <c:tx>
            <c:strRef>
              <c:f>'FWG Charts'!$B$22</c:f>
              <c:strCache>
                <c:ptCount val="1"/>
                <c:pt idx="0">
                  <c:v>RTX 2080 Ti</c:v>
                </c:pt>
              </c:strCache>
            </c:strRef>
          </c:tx>
          <c:spPr>
            <a:solidFill>
              <a:srgbClr val="77B900"/>
            </a:solidFill>
            <a:ln>
              <a:noFill/>
            </a:ln>
            <a:effectLst/>
          </c:spPr>
          <c:invertIfNegative val="0"/>
          <c:cat>
            <c:strRef>
              <c:f>'FWG Charts'!$A$23:$A$25</c:f>
              <c:strCache>
                <c:ptCount val="3"/>
                <c:pt idx="0">
                  <c:v>Apex Legends</c:v>
                </c:pt>
                <c:pt idx="1">
                  <c:v>Fortnite</c:v>
                </c:pt>
                <c:pt idx="2">
                  <c:v>PlayerUnknown's Battlegrounds</c:v>
                </c:pt>
              </c:strCache>
            </c:strRef>
          </c:cat>
          <c:val>
            <c:numRef>
              <c:f>'FWG Charts'!$B$23:$B$25</c:f>
              <c:numCache>
                <c:formatCode>0.0</c:formatCode>
                <c:ptCount val="3"/>
                <c:pt idx="0">
                  <c:v>290.7</c:v>
                </c:pt>
                <c:pt idx="1">
                  <c:v>282.76984735545</c:v>
                </c:pt>
                <c:pt idx="2">
                  <c:v>217.3</c:v>
                </c:pt>
              </c:numCache>
            </c:numRef>
          </c:val>
          <c:extLst>
            <c:ext xmlns:c16="http://schemas.microsoft.com/office/drawing/2014/chart" uri="{C3380CC4-5D6E-409C-BE32-E72D297353CC}">
              <c16:uniqueId val="{00000000-42CA-46EF-AF07-871D30756891}"/>
            </c:ext>
          </c:extLst>
        </c:ser>
        <c:ser>
          <c:idx val="1"/>
          <c:order val="1"/>
          <c:tx>
            <c:strRef>
              <c:f>'FWG Charts'!$C$22</c:f>
              <c:strCache>
                <c:ptCount val="1"/>
                <c:pt idx="0">
                  <c:v>RTX 2080 Super</c:v>
                </c:pt>
              </c:strCache>
            </c:strRef>
          </c:tx>
          <c:spPr>
            <a:solidFill>
              <a:srgbClr val="5A8A00"/>
            </a:solidFill>
            <a:ln>
              <a:noFill/>
            </a:ln>
            <a:effectLst/>
          </c:spPr>
          <c:invertIfNegative val="0"/>
          <c:cat>
            <c:strRef>
              <c:f>'FWG Charts'!$A$23:$A$25</c:f>
              <c:strCache>
                <c:ptCount val="3"/>
                <c:pt idx="0">
                  <c:v>Apex Legends</c:v>
                </c:pt>
                <c:pt idx="1">
                  <c:v>Fortnite</c:v>
                </c:pt>
                <c:pt idx="2">
                  <c:v>PlayerUnknown's Battlegrounds</c:v>
                </c:pt>
              </c:strCache>
            </c:strRef>
          </c:cat>
          <c:val>
            <c:numRef>
              <c:f>'FWG Charts'!$C$23:$C$25</c:f>
              <c:numCache>
                <c:formatCode>0.0</c:formatCode>
                <c:ptCount val="3"/>
                <c:pt idx="0">
                  <c:v>247.6</c:v>
                </c:pt>
                <c:pt idx="1">
                  <c:v>242.51105255862001</c:v>
                </c:pt>
                <c:pt idx="2">
                  <c:v>215.6</c:v>
                </c:pt>
              </c:numCache>
            </c:numRef>
          </c:val>
          <c:extLst>
            <c:ext xmlns:c16="http://schemas.microsoft.com/office/drawing/2014/chart" uri="{C3380CC4-5D6E-409C-BE32-E72D297353CC}">
              <c16:uniqueId val="{00000001-42CA-46EF-AF07-871D30756891}"/>
            </c:ext>
          </c:extLst>
        </c:ser>
        <c:ser>
          <c:idx val="2"/>
          <c:order val="2"/>
          <c:tx>
            <c:strRef>
              <c:f>'FWG Charts'!$D$22</c:f>
              <c:strCache>
                <c:ptCount val="1"/>
                <c:pt idx="0">
                  <c:v>RTX 2070 Super</c:v>
                </c:pt>
              </c:strCache>
            </c:strRef>
          </c:tx>
          <c:spPr>
            <a:solidFill>
              <a:srgbClr val="3C6600"/>
            </a:solidFill>
            <a:ln>
              <a:noFill/>
            </a:ln>
            <a:effectLst/>
          </c:spPr>
          <c:invertIfNegative val="0"/>
          <c:cat>
            <c:strRef>
              <c:f>'FWG Charts'!$A$23:$A$25</c:f>
              <c:strCache>
                <c:ptCount val="3"/>
                <c:pt idx="0">
                  <c:v>Apex Legends</c:v>
                </c:pt>
                <c:pt idx="1">
                  <c:v>Fortnite</c:v>
                </c:pt>
                <c:pt idx="2">
                  <c:v>PlayerUnknown's Battlegrounds</c:v>
                </c:pt>
              </c:strCache>
            </c:strRef>
          </c:cat>
          <c:val>
            <c:numRef>
              <c:f>'FWG Charts'!$D$23:$D$25</c:f>
              <c:numCache>
                <c:formatCode>0.0</c:formatCode>
                <c:ptCount val="3"/>
                <c:pt idx="0">
                  <c:v>216.6</c:v>
                </c:pt>
                <c:pt idx="1">
                  <c:v>217.96724761933999</c:v>
                </c:pt>
                <c:pt idx="2">
                  <c:v>203.7</c:v>
                </c:pt>
              </c:numCache>
            </c:numRef>
          </c:val>
          <c:extLst>
            <c:ext xmlns:c16="http://schemas.microsoft.com/office/drawing/2014/chart" uri="{C3380CC4-5D6E-409C-BE32-E72D297353CC}">
              <c16:uniqueId val="{00000002-42CA-46EF-AF07-871D30756891}"/>
            </c:ext>
          </c:extLst>
        </c:ser>
        <c:ser>
          <c:idx val="3"/>
          <c:order val="3"/>
          <c:tx>
            <c:strRef>
              <c:f>'FWG Charts'!$E$22</c:f>
              <c:strCache>
                <c:ptCount val="1"/>
                <c:pt idx="0">
                  <c:v>RTX 2060 Super</c:v>
                </c:pt>
              </c:strCache>
            </c:strRef>
          </c:tx>
          <c:spPr>
            <a:solidFill>
              <a:srgbClr val="2C4A00"/>
            </a:solidFill>
            <a:ln>
              <a:noFill/>
            </a:ln>
            <a:effectLst/>
          </c:spPr>
          <c:invertIfNegative val="0"/>
          <c:cat>
            <c:strRef>
              <c:f>'FWG Charts'!$A$23:$A$25</c:f>
              <c:strCache>
                <c:ptCount val="3"/>
                <c:pt idx="0">
                  <c:v>Apex Legends</c:v>
                </c:pt>
                <c:pt idx="1">
                  <c:v>Fortnite</c:v>
                </c:pt>
                <c:pt idx="2">
                  <c:v>PlayerUnknown's Battlegrounds</c:v>
                </c:pt>
              </c:strCache>
            </c:strRef>
          </c:cat>
          <c:val>
            <c:numRef>
              <c:f>'FWG Charts'!$E$23:$E$25</c:f>
              <c:numCache>
                <c:formatCode>0.0</c:formatCode>
                <c:ptCount val="3"/>
                <c:pt idx="0">
                  <c:v>180.5</c:v>
                </c:pt>
                <c:pt idx="1">
                  <c:v>185.12587142025001</c:v>
                </c:pt>
                <c:pt idx="2">
                  <c:v>181.7</c:v>
                </c:pt>
              </c:numCache>
            </c:numRef>
          </c:val>
          <c:extLst>
            <c:ext xmlns:c16="http://schemas.microsoft.com/office/drawing/2014/chart" uri="{C3380CC4-5D6E-409C-BE32-E72D297353CC}">
              <c16:uniqueId val="{00000003-42CA-46EF-AF07-871D30756891}"/>
            </c:ext>
          </c:extLst>
        </c:ser>
        <c:ser>
          <c:idx val="4"/>
          <c:order val="4"/>
          <c:tx>
            <c:strRef>
              <c:f>'FWG Charts'!$F$22</c:f>
              <c:strCache>
                <c:ptCount val="1"/>
                <c:pt idx="0">
                  <c:v>GTX 1660 Super</c:v>
                </c:pt>
              </c:strCache>
            </c:strRef>
          </c:tx>
          <c:spPr>
            <a:solidFill>
              <a:srgbClr val="1B2E00"/>
            </a:solidFill>
            <a:ln>
              <a:noFill/>
            </a:ln>
            <a:effectLst/>
          </c:spPr>
          <c:invertIfNegative val="0"/>
          <c:cat>
            <c:strRef>
              <c:f>'FWG Charts'!$A$23:$A$25</c:f>
              <c:strCache>
                <c:ptCount val="3"/>
                <c:pt idx="0">
                  <c:v>Apex Legends</c:v>
                </c:pt>
                <c:pt idx="1">
                  <c:v>Fortnite</c:v>
                </c:pt>
                <c:pt idx="2">
                  <c:v>PlayerUnknown's Battlegrounds</c:v>
                </c:pt>
              </c:strCache>
            </c:strRef>
          </c:cat>
          <c:val>
            <c:numRef>
              <c:f>'FWG Charts'!$F$23:$F$25</c:f>
              <c:numCache>
                <c:formatCode>0.0</c:formatCode>
                <c:ptCount val="3"/>
                <c:pt idx="0">
                  <c:v>127.3</c:v>
                </c:pt>
                <c:pt idx="1">
                  <c:v>131.99249127936</c:v>
                </c:pt>
                <c:pt idx="2">
                  <c:v>128.19999999999999</c:v>
                </c:pt>
              </c:numCache>
            </c:numRef>
          </c:val>
          <c:extLst>
            <c:ext xmlns:c16="http://schemas.microsoft.com/office/drawing/2014/chart" uri="{C3380CC4-5D6E-409C-BE32-E72D297353CC}">
              <c16:uniqueId val="{00000004-42CA-46EF-AF07-871D30756891}"/>
            </c:ext>
          </c:extLst>
        </c:ser>
        <c:dLbls>
          <c:showLegendKey val="0"/>
          <c:showVal val="0"/>
          <c:showCatName val="0"/>
          <c:showSerName val="0"/>
          <c:showPercent val="0"/>
          <c:showBubbleSize val="0"/>
        </c:dLbls>
        <c:gapWidth val="219"/>
        <c:overlap val="-27"/>
        <c:axId val="993323224"/>
        <c:axId val="993326176"/>
      </c:barChart>
      <c:catAx>
        <c:axId val="993323224"/>
        <c:scaling>
          <c:orientation val="minMax"/>
        </c:scaling>
        <c:delete val="0"/>
        <c:axPos val="b"/>
        <c:numFmt formatCode="General" sourceLinked="1"/>
        <c:majorTickMark val="none"/>
        <c:minorTickMark val="none"/>
        <c:tickLblPos val="nextTo"/>
        <c:spPr>
          <a:noFill/>
          <a:ln w="19050" cap="flat" cmpd="sng" algn="ctr">
            <a:solidFill>
              <a:srgbClr val="6E6E6E"/>
            </a:solidFill>
            <a:round/>
          </a:ln>
          <a:effectLst/>
        </c:spPr>
        <c:txPr>
          <a:bodyPr rot="-60000000" spcFirstLastPara="1" vertOverflow="ellipsis" vert="horz" wrap="square" anchor="ctr" anchorCtr="1"/>
          <a:lstStyle/>
          <a:p>
            <a:pPr>
              <a:defRPr sz="900" b="0" i="0" u="none" strike="noStrike" kern="1200" baseline="0">
                <a:solidFill>
                  <a:srgbClr val="FFFFFF"/>
                </a:solidFill>
                <a:latin typeface="Trebuchet MS" panose="020B0603020202020204" pitchFamily="34" charset="0"/>
                <a:ea typeface="+mn-ea"/>
                <a:cs typeface="+mn-cs"/>
              </a:defRPr>
            </a:pPr>
            <a:endParaRPr lang="en-US"/>
          </a:p>
        </c:txPr>
        <c:crossAx val="993326176"/>
        <c:crosses val="autoZero"/>
        <c:auto val="1"/>
        <c:lblAlgn val="ctr"/>
        <c:lblOffset val="100"/>
        <c:noMultiLvlLbl val="0"/>
      </c:catAx>
      <c:valAx>
        <c:axId val="993326176"/>
        <c:scaling>
          <c:orientation val="minMax"/>
        </c:scaling>
        <c:delete val="0"/>
        <c:axPos val="l"/>
        <c:majorGridlines>
          <c:spPr>
            <a:ln w="3175" cap="flat" cmpd="sng" algn="ctr">
              <a:solidFill>
                <a:srgbClr val="FFFFFF">
                  <a:alpha val="15000"/>
                </a:srgb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rgbClr val="FFFFFF"/>
                </a:solidFill>
                <a:latin typeface="Trebuchet MS" panose="020B0603020202020204" pitchFamily="34" charset="0"/>
                <a:ea typeface="+mn-ea"/>
                <a:cs typeface="+mn-cs"/>
              </a:defRPr>
            </a:pPr>
            <a:endParaRPr lang="en-US"/>
          </a:p>
        </c:txPr>
        <c:crossAx val="993323224"/>
        <c:crosses val="autoZero"/>
        <c:crossBetween val="between"/>
      </c:valAx>
      <c:spPr>
        <a:solidFill>
          <a:srgbClr val="B3B3B3">
            <a:alpha val="10000"/>
          </a:srgbClr>
        </a:solidFill>
        <a:ln>
          <a:noFill/>
        </a:ln>
        <a:effectLst/>
      </c:spPr>
    </c:plotArea>
    <c:legend>
      <c:legendPos val="b"/>
      <c:layout>
        <c:manualLayout>
          <c:xMode val="edge"/>
          <c:yMode val="edge"/>
          <c:x val="0.19553546527471111"/>
          <c:y val="0.92374637007804961"/>
          <c:w val="0.56024271192808306"/>
          <c:h val="5.33893974258835E-2"/>
        </c:manualLayout>
      </c:layout>
      <c:overlay val="0"/>
      <c:spPr>
        <a:noFill/>
        <a:ln>
          <a:noFill/>
        </a:ln>
        <a:effectLst/>
      </c:spPr>
      <c:txPr>
        <a:bodyPr rot="0" spcFirstLastPara="1" vertOverflow="ellipsis" vert="horz" wrap="square" anchor="ctr" anchorCtr="1"/>
        <a:lstStyle/>
        <a:p>
          <a:pPr>
            <a:defRPr sz="900" b="0" i="0" u="none" strike="noStrike" kern="1200" baseline="0">
              <a:solidFill>
                <a:srgbClr val="FFFFFF"/>
              </a:solidFill>
              <a:latin typeface="Trebuchet MS" panose="020B0603020202020204" pitchFamily="34" charset="0"/>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dk2" tx2="lt2" accent1="accent1" accent2="accent2" accent3="accent3" accent4="accent4" accent5="accent5" accent6="accent6" hlink="hlink" folHlink="folHlink"/>
  <c:chart>
    <c:autoTitleDeleted val="1"/>
    <c:plotArea>
      <c:layout>
        <c:manualLayout>
          <c:layoutTarget val="inner"/>
          <c:xMode val="edge"/>
          <c:yMode val="edge"/>
          <c:x val="5.6543702938198943E-2"/>
          <c:y val="4.8112404973856639E-2"/>
          <c:w val="0.89394473249214601"/>
          <c:h val="0.75228267553273476"/>
        </c:manualLayout>
      </c:layout>
      <c:barChart>
        <c:barDir val="col"/>
        <c:grouping val="clustered"/>
        <c:varyColors val="0"/>
        <c:ser>
          <c:idx val="0"/>
          <c:order val="0"/>
          <c:tx>
            <c:strRef>
              <c:f>'FWG Charts'!$B$28</c:f>
              <c:strCache>
                <c:ptCount val="1"/>
                <c:pt idx="0">
                  <c:v>RTX 2080 Ti</c:v>
                </c:pt>
              </c:strCache>
            </c:strRef>
          </c:tx>
          <c:spPr>
            <a:solidFill>
              <a:srgbClr val="77B900"/>
            </a:solidFill>
            <a:ln>
              <a:noFill/>
            </a:ln>
            <a:effectLst/>
          </c:spPr>
          <c:invertIfNegative val="0"/>
          <c:cat>
            <c:strRef>
              <c:f>'FWG Charts'!$A$29:$A$32</c:f>
              <c:strCache>
                <c:ptCount val="3"/>
                <c:pt idx="0">
                  <c:v>CS:GO</c:v>
                </c:pt>
                <c:pt idx="1">
                  <c:v>Overwatch</c:v>
                </c:pt>
                <c:pt idx="2">
                  <c:v>Rainbow Six: Siege</c:v>
                </c:pt>
              </c:strCache>
            </c:strRef>
          </c:cat>
          <c:val>
            <c:numRef>
              <c:f>'FWG Charts'!$B$29:$B$32</c:f>
              <c:numCache>
                <c:formatCode>0.0</c:formatCode>
                <c:ptCount val="3"/>
                <c:pt idx="0">
                  <c:v>510.92230928540999</c:v>
                </c:pt>
                <c:pt idx="1">
                  <c:v>399.9</c:v>
                </c:pt>
                <c:pt idx="2">
                  <c:v>319.70519999999999</c:v>
                </c:pt>
              </c:numCache>
            </c:numRef>
          </c:val>
          <c:extLst>
            <c:ext xmlns:c16="http://schemas.microsoft.com/office/drawing/2014/chart" uri="{C3380CC4-5D6E-409C-BE32-E72D297353CC}">
              <c16:uniqueId val="{00000000-65AB-41AF-8FEA-AFED5E56EE6F}"/>
            </c:ext>
          </c:extLst>
        </c:ser>
        <c:ser>
          <c:idx val="1"/>
          <c:order val="1"/>
          <c:tx>
            <c:strRef>
              <c:f>'FWG Charts'!$C$28</c:f>
              <c:strCache>
                <c:ptCount val="1"/>
                <c:pt idx="0">
                  <c:v>RTX 2080 Super</c:v>
                </c:pt>
              </c:strCache>
            </c:strRef>
          </c:tx>
          <c:spPr>
            <a:solidFill>
              <a:srgbClr val="5A8A00"/>
            </a:solidFill>
            <a:ln>
              <a:noFill/>
            </a:ln>
            <a:effectLst/>
          </c:spPr>
          <c:invertIfNegative val="0"/>
          <c:cat>
            <c:strRef>
              <c:f>'FWG Charts'!$A$29:$A$32</c:f>
              <c:strCache>
                <c:ptCount val="3"/>
                <c:pt idx="0">
                  <c:v>CS:GO</c:v>
                </c:pt>
                <c:pt idx="1">
                  <c:v>Overwatch</c:v>
                </c:pt>
                <c:pt idx="2">
                  <c:v>Rainbow Six: Siege</c:v>
                </c:pt>
              </c:strCache>
            </c:strRef>
          </c:cat>
          <c:val>
            <c:numRef>
              <c:f>'FWG Charts'!$C$29:$C$32</c:f>
              <c:numCache>
                <c:formatCode>0.0</c:formatCode>
                <c:ptCount val="3"/>
                <c:pt idx="0">
                  <c:v>452.76000657282998</c:v>
                </c:pt>
                <c:pt idx="1">
                  <c:v>395.6</c:v>
                </c:pt>
                <c:pt idx="2">
                  <c:v>276.36547899999999</c:v>
                </c:pt>
              </c:numCache>
            </c:numRef>
          </c:val>
          <c:extLst>
            <c:ext xmlns:c16="http://schemas.microsoft.com/office/drawing/2014/chart" uri="{C3380CC4-5D6E-409C-BE32-E72D297353CC}">
              <c16:uniqueId val="{00000001-65AB-41AF-8FEA-AFED5E56EE6F}"/>
            </c:ext>
          </c:extLst>
        </c:ser>
        <c:ser>
          <c:idx val="2"/>
          <c:order val="2"/>
          <c:tx>
            <c:strRef>
              <c:f>'FWG Charts'!$D$28</c:f>
              <c:strCache>
                <c:ptCount val="1"/>
                <c:pt idx="0">
                  <c:v>RTX 2070 Super</c:v>
                </c:pt>
              </c:strCache>
            </c:strRef>
          </c:tx>
          <c:spPr>
            <a:solidFill>
              <a:srgbClr val="3C6600"/>
            </a:solidFill>
            <a:ln>
              <a:noFill/>
            </a:ln>
            <a:effectLst/>
          </c:spPr>
          <c:invertIfNegative val="0"/>
          <c:cat>
            <c:strRef>
              <c:f>'FWG Charts'!$A$29:$A$32</c:f>
              <c:strCache>
                <c:ptCount val="3"/>
                <c:pt idx="0">
                  <c:v>CS:GO</c:v>
                </c:pt>
                <c:pt idx="1">
                  <c:v>Overwatch</c:v>
                </c:pt>
                <c:pt idx="2">
                  <c:v>Rainbow Six: Siege</c:v>
                </c:pt>
              </c:strCache>
            </c:strRef>
          </c:cat>
          <c:val>
            <c:numRef>
              <c:f>'FWG Charts'!$D$29:$D$32</c:f>
              <c:numCache>
                <c:formatCode>0.0</c:formatCode>
                <c:ptCount val="3"/>
                <c:pt idx="0">
                  <c:v>400.61194593514</c:v>
                </c:pt>
                <c:pt idx="1">
                  <c:v>360.8</c:v>
                </c:pt>
                <c:pt idx="2">
                  <c:v>249.82341</c:v>
                </c:pt>
              </c:numCache>
            </c:numRef>
          </c:val>
          <c:extLst>
            <c:ext xmlns:c16="http://schemas.microsoft.com/office/drawing/2014/chart" uri="{C3380CC4-5D6E-409C-BE32-E72D297353CC}">
              <c16:uniqueId val="{00000002-65AB-41AF-8FEA-AFED5E56EE6F}"/>
            </c:ext>
          </c:extLst>
        </c:ser>
        <c:ser>
          <c:idx val="3"/>
          <c:order val="3"/>
          <c:tx>
            <c:strRef>
              <c:f>'FWG Charts'!$E$28</c:f>
              <c:strCache>
                <c:ptCount val="1"/>
                <c:pt idx="0">
                  <c:v>RTX 2060 Super</c:v>
                </c:pt>
              </c:strCache>
            </c:strRef>
          </c:tx>
          <c:spPr>
            <a:solidFill>
              <a:srgbClr val="2C4A00"/>
            </a:solidFill>
            <a:ln>
              <a:noFill/>
            </a:ln>
            <a:effectLst/>
          </c:spPr>
          <c:invertIfNegative val="0"/>
          <c:cat>
            <c:strRef>
              <c:f>'FWG Charts'!$A$29:$A$32</c:f>
              <c:strCache>
                <c:ptCount val="3"/>
                <c:pt idx="0">
                  <c:v>CS:GO</c:v>
                </c:pt>
                <c:pt idx="1">
                  <c:v>Overwatch</c:v>
                </c:pt>
                <c:pt idx="2">
                  <c:v>Rainbow Six: Siege</c:v>
                </c:pt>
              </c:strCache>
            </c:strRef>
          </c:cat>
          <c:val>
            <c:numRef>
              <c:f>'FWG Charts'!$E$29:$E$32</c:f>
              <c:numCache>
                <c:formatCode>0.0</c:formatCode>
                <c:ptCount val="3"/>
                <c:pt idx="0">
                  <c:v>360.60397768674</c:v>
                </c:pt>
                <c:pt idx="1">
                  <c:v>315.3</c:v>
                </c:pt>
                <c:pt idx="2">
                  <c:v>216.45079000000001</c:v>
                </c:pt>
              </c:numCache>
            </c:numRef>
          </c:val>
          <c:extLst>
            <c:ext xmlns:c16="http://schemas.microsoft.com/office/drawing/2014/chart" uri="{C3380CC4-5D6E-409C-BE32-E72D297353CC}">
              <c16:uniqueId val="{00000003-65AB-41AF-8FEA-AFED5E56EE6F}"/>
            </c:ext>
          </c:extLst>
        </c:ser>
        <c:ser>
          <c:idx val="4"/>
          <c:order val="4"/>
          <c:tx>
            <c:strRef>
              <c:f>'FWG Charts'!$F$28</c:f>
              <c:strCache>
                <c:ptCount val="1"/>
                <c:pt idx="0">
                  <c:v>GTX 1660 Super</c:v>
                </c:pt>
              </c:strCache>
            </c:strRef>
          </c:tx>
          <c:spPr>
            <a:solidFill>
              <a:srgbClr val="1B2E00"/>
            </a:solidFill>
            <a:ln>
              <a:noFill/>
            </a:ln>
            <a:effectLst/>
          </c:spPr>
          <c:invertIfNegative val="0"/>
          <c:cat>
            <c:strRef>
              <c:f>'FWG Charts'!$A$29:$A$32</c:f>
              <c:strCache>
                <c:ptCount val="3"/>
                <c:pt idx="0">
                  <c:v>CS:GO</c:v>
                </c:pt>
                <c:pt idx="1">
                  <c:v>Overwatch</c:v>
                </c:pt>
                <c:pt idx="2">
                  <c:v>Rainbow Six: Siege</c:v>
                </c:pt>
              </c:strCache>
            </c:strRef>
          </c:cat>
          <c:val>
            <c:numRef>
              <c:f>'FWG Charts'!$F$29:$F$32</c:f>
              <c:numCache>
                <c:formatCode>0.0</c:formatCode>
                <c:ptCount val="3"/>
                <c:pt idx="0">
                  <c:v>312.60323473044002</c:v>
                </c:pt>
                <c:pt idx="1">
                  <c:v>235.8</c:v>
                </c:pt>
                <c:pt idx="2">
                  <c:v>160.156464</c:v>
                </c:pt>
              </c:numCache>
            </c:numRef>
          </c:val>
          <c:extLst>
            <c:ext xmlns:c16="http://schemas.microsoft.com/office/drawing/2014/chart" uri="{C3380CC4-5D6E-409C-BE32-E72D297353CC}">
              <c16:uniqueId val="{00000004-65AB-41AF-8FEA-AFED5E56EE6F}"/>
            </c:ext>
          </c:extLst>
        </c:ser>
        <c:dLbls>
          <c:showLegendKey val="0"/>
          <c:showVal val="0"/>
          <c:showCatName val="0"/>
          <c:showSerName val="0"/>
          <c:showPercent val="0"/>
          <c:showBubbleSize val="0"/>
        </c:dLbls>
        <c:gapWidth val="219"/>
        <c:overlap val="-27"/>
        <c:axId val="912520176"/>
        <c:axId val="912519520"/>
      </c:barChart>
      <c:catAx>
        <c:axId val="912520176"/>
        <c:scaling>
          <c:orientation val="minMax"/>
        </c:scaling>
        <c:delete val="0"/>
        <c:axPos val="b"/>
        <c:numFmt formatCode="General" sourceLinked="1"/>
        <c:majorTickMark val="none"/>
        <c:minorTickMark val="none"/>
        <c:tickLblPos val="nextTo"/>
        <c:spPr>
          <a:noFill/>
          <a:ln w="19050" cap="flat" cmpd="sng" algn="ctr">
            <a:solidFill>
              <a:srgbClr val="6E6E6E"/>
            </a:solidFill>
            <a:round/>
          </a:ln>
          <a:effectLst/>
        </c:spPr>
        <c:txPr>
          <a:bodyPr rot="-60000000" spcFirstLastPara="1" vertOverflow="ellipsis" vert="horz" wrap="square" anchor="ctr" anchorCtr="1"/>
          <a:lstStyle/>
          <a:p>
            <a:pPr>
              <a:defRPr sz="900" b="0" i="0" u="none" strike="noStrike" kern="1200" baseline="0">
                <a:solidFill>
                  <a:srgbClr val="FFFFFF"/>
                </a:solidFill>
                <a:latin typeface="Trebuchet MS" panose="020B0603020202020204" pitchFamily="34" charset="0"/>
                <a:ea typeface="+mn-ea"/>
                <a:cs typeface="+mn-cs"/>
              </a:defRPr>
            </a:pPr>
            <a:endParaRPr lang="en-US"/>
          </a:p>
        </c:txPr>
        <c:crossAx val="912519520"/>
        <c:crosses val="autoZero"/>
        <c:auto val="1"/>
        <c:lblAlgn val="ctr"/>
        <c:lblOffset val="100"/>
        <c:noMultiLvlLbl val="0"/>
      </c:catAx>
      <c:valAx>
        <c:axId val="912519520"/>
        <c:scaling>
          <c:orientation val="minMax"/>
        </c:scaling>
        <c:delete val="0"/>
        <c:axPos val="l"/>
        <c:majorGridlines>
          <c:spPr>
            <a:ln w="3175" cap="flat" cmpd="sng" algn="ctr">
              <a:solidFill>
                <a:srgbClr val="FFFFFF">
                  <a:alpha val="15000"/>
                </a:srgb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rgbClr val="FFFFFF"/>
                </a:solidFill>
                <a:latin typeface="Trebuchet MS" panose="020B0603020202020204" pitchFamily="34" charset="0"/>
                <a:ea typeface="+mn-ea"/>
                <a:cs typeface="+mn-cs"/>
              </a:defRPr>
            </a:pPr>
            <a:endParaRPr lang="en-US"/>
          </a:p>
        </c:txPr>
        <c:crossAx val="912520176"/>
        <c:crosses val="autoZero"/>
        <c:crossBetween val="between"/>
      </c:valAx>
      <c:spPr>
        <a:solidFill>
          <a:srgbClr val="B3B3B3">
            <a:alpha val="10000"/>
          </a:srgbClr>
        </a:solidFill>
        <a:ln>
          <a:noFill/>
        </a:ln>
        <a:effectLst/>
      </c:spPr>
    </c:plotArea>
    <c:legend>
      <c:legendPos val="b"/>
      <c:layout>
        <c:manualLayout>
          <c:xMode val="edge"/>
          <c:yMode val="edge"/>
          <c:x val="0.21346280447662938"/>
          <c:y val="0.86665216033458958"/>
          <c:w val="0.55434018016772613"/>
          <c:h val="4.9151130961161311E-2"/>
        </c:manualLayout>
      </c:layout>
      <c:overlay val="0"/>
      <c:spPr>
        <a:noFill/>
        <a:ln>
          <a:noFill/>
        </a:ln>
        <a:effectLst/>
      </c:spPr>
      <c:txPr>
        <a:bodyPr rot="0" spcFirstLastPara="1" vertOverflow="ellipsis" vert="horz" wrap="square" anchor="ctr" anchorCtr="1"/>
        <a:lstStyle/>
        <a:p>
          <a:pPr>
            <a:defRPr sz="900" b="0" i="0" u="none" strike="noStrike" kern="1200" baseline="0">
              <a:solidFill>
                <a:srgbClr val="FFFFFF"/>
              </a:solidFill>
              <a:latin typeface="Trebuchet MS" panose="020B0603020202020204" pitchFamily="34" charset="0"/>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Sheet1!$B$8</c:f>
              <c:strCache>
                <c:ptCount val="1"/>
                <c:pt idx="0">
                  <c:v>RTX 2080 Super</c:v>
                </c:pt>
              </c:strCache>
            </c:strRef>
          </c:tx>
          <c:spPr>
            <a:solidFill>
              <a:srgbClr val="77B900"/>
            </a:solidFill>
            <a:ln>
              <a:noFill/>
            </a:ln>
            <a:effectLst/>
          </c:spPr>
          <c:invertIfNegative val="0"/>
          <c:cat>
            <c:strRef>
              <c:f>Sheet1!$A$9:$A$12</c:f>
              <c:strCache>
                <c:ptCount val="3"/>
                <c:pt idx="0">
                  <c:v>Fortnite</c:v>
                </c:pt>
                <c:pt idx="1">
                  <c:v>Overwatch</c:v>
                </c:pt>
                <c:pt idx="2">
                  <c:v>Rainbow Six: Siege</c:v>
                </c:pt>
              </c:strCache>
              <c:extLst/>
            </c:strRef>
          </c:cat>
          <c:val>
            <c:numRef>
              <c:f>Sheet1!$B$9:$B$12</c:f>
              <c:numCache>
                <c:formatCode>0.0</c:formatCode>
                <c:ptCount val="3"/>
                <c:pt idx="0">
                  <c:v>269.310865484754</c:v>
                </c:pt>
                <c:pt idx="1">
                  <c:v>299.69255231700498</c:v>
                </c:pt>
                <c:pt idx="2">
                  <c:v>234.93481399999999</c:v>
                </c:pt>
              </c:numCache>
              <c:extLst/>
            </c:numRef>
          </c:val>
          <c:extLst>
            <c:ext xmlns:c16="http://schemas.microsoft.com/office/drawing/2014/chart" uri="{C3380CC4-5D6E-409C-BE32-E72D297353CC}">
              <c16:uniqueId val="{00000000-566A-4277-8FE3-D2C04EF9C99D}"/>
            </c:ext>
          </c:extLst>
        </c:ser>
        <c:ser>
          <c:idx val="1"/>
          <c:order val="1"/>
          <c:tx>
            <c:strRef>
              <c:f>Sheet1!$C$8</c:f>
              <c:strCache>
                <c:ptCount val="1"/>
                <c:pt idx="0">
                  <c:v>RTX 2060</c:v>
                </c:pt>
              </c:strCache>
            </c:strRef>
          </c:tx>
          <c:spPr>
            <a:solidFill>
              <a:srgbClr val="3C6600"/>
            </a:solidFill>
            <a:ln>
              <a:noFill/>
            </a:ln>
            <a:effectLst/>
          </c:spPr>
          <c:invertIfNegative val="0"/>
          <c:cat>
            <c:strRef>
              <c:f>Sheet1!$A$9:$A$12</c:f>
              <c:strCache>
                <c:ptCount val="3"/>
                <c:pt idx="0">
                  <c:v>Fortnite</c:v>
                </c:pt>
                <c:pt idx="1">
                  <c:v>Overwatch</c:v>
                </c:pt>
                <c:pt idx="2">
                  <c:v>Rainbow Six: Siege</c:v>
                </c:pt>
              </c:strCache>
              <c:extLst/>
            </c:strRef>
          </c:cat>
          <c:val>
            <c:numRef>
              <c:f>Sheet1!$C$9:$C$12</c:f>
              <c:numCache>
                <c:formatCode>0.0</c:formatCode>
                <c:ptCount val="3"/>
                <c:pt idx="0">
                  <c:v>211.2499493</c:v>
                </c:pt>
                <c:pt idx="1">
                  <c:v>251.72825689999999</c:v>
                </c:pt>
                <c:pt idx="2">
                  <c:v>183.70251500000001</c:v>
                </c:pt>
              </c:numCache>
              <c:extLst/>
            </c:numRef>
          </c:val>
          <c:extLst>
            <c:ext xmlns:c16="http://schemas.microsoft.com/office/drawing/2014/chart" uri="{C3380CC4-5D6E-409C-BE32-E72D297353CC}">
              <c16:uniqueId val="{00000001-566A-4277-8FE3-D2C04EF9C99D}"/>
            </c:ext>
          </c:extLst>
        </c:ser>
        <c:ser>
          <c:idx val="2"/>
          <c:order val="2"/>
          <c:tx>
            <c:strRef>
              <c:f>Sheet1!$D$8</c:f>
              <c:strCache>
                <c:ptCount val="1"/>
                <c:pt idx="0">
                  <c:v>1050 Ti</c:v>
                </c:pt>
              </c:strCache>
            </c:strRef>
          </c:tx>
          <c:spPr>
            <a:solidFill>
              <a:srgbClr val="5A5A5A"/>
            </a:solidFill>
            <a:ln>
              <a:noFill/>
            </a:ln>
            <a:effectLst/>
          </c:spPr>
          <c:invertIfNegative val="0"/>
          <c:cat>
            <c:strRef>
              <c:f>Sheet1!$A$9:$A$12</c:f>
              <c:strCache>
                <c:ptCount val="3"/>
                <c:pt idx="0">
                  <c:v>Fortnite</c:v>
                </c:pt>
                <c:pt idx="1">
                  <c:v>Overwatch</c:v>
                </c:pt>
                <c:pt idx="2">
                  <c:v>Rainbow Six: Siege</c:v>
                </c:pt>
              </c:strCache>
              <c:extLst/>
            </c:strRef>
          </c:cat>
          <c:val>
            <c:numRef>
              <c:f>Sheet1!$D$9:$D$12</c:f>
              <c:numCache>
                <c:formatCode>0.0</c:formatCode>
                <c:ptCount val="3"/>
                <c:pt idx="0">
                  <c:v>103.40055839804501</c:v>
                </c:pt>
                <c:pt idx="1">
                  <c:v>130.28039748470999</c:v>
                </c:pt>
                <c:pt idx="2">
                  <c:v>83.037186000000005</c:v>
                </c:pt>
              </c:numCache>
              <c:extLst/>
            </c:numRef>
          </c:val>
          <c:extLst>
            <c:ext xmlns:c16="http://schemas.microsoft.com/office/drawing/2014/chart" uri="{C3380CC4-5D6E-409C-BE32-E72D297353CC}">
              <c16:uniqueId val="{00000002-566A-4277-8FE3-D2C04EF9C99D}"/>
            </c:ext>
          </c:extLst>
        </c:ser>
        <c:dLbls>
          <c:showLegendKey val="0"/>
          <c:showVal val="0"/>
          <c:showCatName val="0"/>
          <c:showSerName val="0"/>
          <c:showPercent val="0"/>
          <c:showBubbleSize val="0"/>
        </c:dLbls>
        <c:gapWidth val="219"/>
        <c:overlap val="-27"/>
        <c:axId val="1661570511"/>
        <c:axId val="1422954559"/>
      </c:barChart>
      <c:catAx>
        <c:axId val="16615705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1000" b="0" i="0" u="none" strike="noStrike" kern="1200" baseline="0">
                <a:solidFill>
                  <a:schemeClr val="tx1"/>
                </a:solidFill>
                <a:latin typeface="+mn-lt"/>
                <a:ea typeface="+mn-ea"/>
                <a:cs typeface="+mn-cs"/>
              </a:defRPr>
            </a:pPr>
            <a:endParaRPr lang="en-US"/>
          </a:p>
        </c:txPr>
        <c:crossAx val="1422954559"/>
        <c:crosses val="autoZero"/>
        <c:auto val="1"/>
        <c:lblAlgn val="ctr"/>
        <c:lblOffset val="100"/>
        <c:noMultiLvlLbl val="0"/>
      </c:catAx>
      <c:valAx>
        <c:axId val="1422954559"/>
        <c:scaling>
          <c:orientation val="minMax"/>
        </c:scaling>
        <c:delete val="0"/>
        <c:axPos val="l"/>
        <c:majorGridlines>
          <c:spPr>
            <a:ln w="9525" cap="flat" cmpd="sng" algn="ctr">
              <a:solidFill>
                <a:schemeClr val="accent4"/>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lang="en-US" sz="1000" b="0" i="0" u="none" strike="noStrike" kern="1200" baseline="0">
                <a:solidFill>
                  <a:schemeClr val="tx1"/>
                </a:solidFill>
                <a:latin typeface="+mn-lt"/>
                <a:ea typeface="+mn-ea"/>
                <a:cs typeface="+mn-cs"/>
              </a:defRPr>
            </a:pPr>
            <a:endParaRPr lang="en-US"/>
          </a:p>
        </c:txPr>
        <c:crossAx val="1661570511"/>
        <c:crosses val="autoZero"/>
        <c:crossBetween val="between"/>
      </c:valAx>
      <c:spPr>
        <a:solidFill>
          <a:srgbClr val="121212"/>
        </a:solidFill>
        <a:ln>
          <a:noFill/>
        </a:ln>
        <a:effectLst/>
      </c:spPr>
    </c:plotArea>
    <c:legend>
      <c:legendPos val="b"/>
      <c:overlay val="0"/>
      <c:spPr>
        <a:noFill/>
        <a:ln>
          <a:noFill/>
        </a:ln>
        <a:effectLst/>
      </c:spPr>
      <c:txPr>
        <a:bodyPr rot="0" spcFirstLastPara="1" vertOverflow="ellipsis" vert="horz" wrap="square" anchor="ctr" anchorCtr="1"/>
        <a:lstStyle/>
        <a:p>
          <a:pPr>
            <a:defRPr lang="en-US" sz="1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lang="en-US" sz="1000" b="0" i="0" u="none" strike="noStrike" kern="1200" baseline="0">
          <a:solidFill>
            <a:schemeClr val="tx1"/>
          </a:solidFill>
          <a:latin typeface="+mn-lt"/>
          <a:ea typeface="+mn-ea"/>
          <a:cs typeface="+mn-cs"/>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0.3245</cdr:x>
      <cdr:y>0.52001</cdr:y>
    </cdr:from>
    <cdr:to>
      <cdr:x>0.67735</cdr:x>
      <cdr:y>0.65931</cdr:y>
    </cdr:to>
    <cdr:sp macro="" textlink="">
      <cdr:nvSpPr>
        <cdr:cNvPr id="2" name="Rectangle 1">
          <a:extLst xmlns:a="http://schemas.openxmlformats.org/drawingml/2006/main">
            <a:ext uri="{FF2B5EF4-FFF2-40B4-BE49-F238E27FC236}">
              <a16:creationId xmlns:a16="http://schemas.microsoft.com/office/drawing/2014/main" id="{B2E2A218-A519-45FC-BAE1-5D85E762A1ED}"/>
            </a:ext>
          </a:extLst>
        </cdr:cNvPr>
        <cdr:cNvSpPr/>
      </cdr:nvSpPr>
      <cdr:spPr>
        <a:xfrm xmlns:a="http://schemas.openxmlformats.org/drawingml/2006/main">
          <a:off x="1771503" y="1723452"/>
          <a:ext cx="1926305" cy="461665"/>
        </a:xfrm>
        <a:prstGeom xmlns:a="http://schemas.openxmlformats.org/drawingml/2006/main" prst="rect">
          <a:avLst/>
        </a:prstGeom>
      </cdr:spPr>
      <cdr:txBody>
        <a:bodyPr xmlns:a="http://schemas.openxmlformats.org/drawingml/2006/main" wrap="square">
          <a:spAutoFit/>
        </a:bodyPr>
        <a:lstStyle xmlns:a="http://schemas.openxmlformats.org/drawingml/2006/main">
          <a:defPPr>
            <a:defRPr lang="en-US"/>
          </a:defPPr>
          <a:lvl1pPr algn="l" defTabSz="457200" rtl="0" fontAlgn="base">
            <a:spcBef>
              <a:spcPct val="0"/>
            </a:spcBef>
            <a:spcAft>
              <a:spcPct val="0"/>
            </a:spcAft>
            <a:defRPr kern="1200">
              <a:solidFill>
                <a:schemeClr val="tx1"/>
              </a:solidFill>
              <a:latin typeface="Arial" charset="0"/>
              <a:ea typeface="MS PGothic" pitchFamily="34" charset="-128"/>
              <a:cs typeface="+mn-cs"/>
            </a:defRPr>
          </a:lvl1pPr>
          <a:lvl2pPr marL="457200" algn="l" defTabSz="457200" rtl="0" fontAlgn="base">
            <a:spcBef>
              <a:spcPct val="0"/>
            </a:spcBef>
            <a:spcAft>
              <a:spcPct val="0"/>
            </a:spcAft>
            <a:defRPr kern="1200">
              <a:solidFill>
                <a:schemeClr val="tx1"/>
              </a:solidFill>
              <a:latin typeface="Arial" charset="0"/>
              <a:ea typeface="MS PGothic" pitchFamily="34" charset="-128"/>
              <a:cs typeface="+mn-cs"/>
            </a:defRPr>
          </a:lvl2pPr>
          <a:lvl3pPr marL="914400" algn="l" defTabSz="457200" rtl="0" fontAlgn="base">
            <a:spcBef>
              <a:spcPct val="0"/>
            </a:spcBef>
            <a:spcAft>
              <a:spcPct val="0"/>
            </a:spcAft>
            <a:defRPr kern="1200">
              <a:solidFill>
                <a:schemeClr val="tx1"/>
              </a:solidFill>
              <a:latin typeface="Arial" charset="0"/>
              <a:ea typeface="MS PGothic" pitchFamily="34" charset="-128"/>
              <a:cs typeface="+mn-cs"/>
            </a:defRPr>
          </a:lvl3pPr>
          <a:lvl4pPr marL="1371600" algn="l" defTabSz="457200" rtl="0" fontAlgn="base">
            <a:spcBef>
              <a:spcPct val="0"/>
            </a:spcBef>
            <a:spcAft>
              <a:spcPct val="0"/>
            </a:spcAft>
            <a:defRPr kern="1200">
              <a:solidFill>
                <a:schemeClr val="tx1"/>
              </a:solidFill>
              <a:latin typeface="Arial" charset="0"/>
              <a:ea typeface="MS PGothic" pitchFamily="34" charset="-128"/>
              <a:cs typeface="+mn-cs"/>
            </a:defRPr>
          </a:lvl4pPr>
          <a:lvl5pPr marL="1828800" algn="l" defTabSz="457200"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xmlns:a="http://schemas.openxmlformats.org/drawingml/2006/main">
          <a:pPr algn="ctr">
            <a:defRPr sz="1400" b="0" i="0" u="none" strike="noStrike" kern="1200" spc="0" baseline="0">
              <a:solidFill>
                <a:srgbClr val="B3B3B3">
                  <a:lumMod val="65000"/>
                  <a:lumOff val="35000"/>
                </a:srgbClr>
              </a:solidFill>
              <a:latin typeface="+mn-lt"/>
              <a:ea typeface="+mn-ea"/>
              <a:cs typeface="+mn-cs"/>
            </a:defRPr>
          </a:pPr>
          <a:r>
            <a:rPr lang="en-US" sz="1200" dirty="0">
              <a:solidFill>
                <a:srgbClr val="FFFFFF"/>
              </a:solidFill>
              <a:latin typeface="Trebuchet MS" panose="020B0603020202020204" pitchFamily="34" charset="0"/>
            </a:rPr>
            <a:t>OF ESPORTS ATHLETES ARE ON GEFORCE</a:t>
          </a:r>
        </a:p>
      </cdr:txBody>
    </cdr:sp>
  </cdr:relSizeAnchor>
  <cdr:relSizeAnchor xmlns:cdr="http://schemas.openxmlformats.org/drawingml/2006/chartDrawing">
    <cdr:from>
      <cdr:x>0.29247</cdr:x>
      <cdr:y>0.32915</cdr:y>
    </cdr:from>
    <cdr:to>
      <cdr:x>0.70446</cdr:x>
      <cdr:y>0.55759</cdr:y>
    </cdr:to>
    <cdr:sp macro="" textlink="">
      <cdr:nvSpPr>
        <cdr:cNvPr id="3" name="TextBox 17">
          <a:extLst xmlns:a="http://schemas.openxmlformats.org/drawingml/2006/main">
            <a:ext uri="{FF2B5EF4-FFF2-40B4-BE49-F238E27FC236}">
              <a16:creationId xmlns:a16="http://schemas.microsoft.com/office/drawing/2014/main" id="{6C5D42F0-649A-4044-90B3-DC6897C9D1DC}"/>
            </a:ext>
          </a:extLst>
        </cdr:cNvPr>
        <cdr:cNvSpPr txBox="1"/>
      </cdr:nvSpPr>
      <cdr:spPr>
        <a:xfrm xmlns:a="http://schemas.openxmlformats.org/drawingml/2006/main">
          <a:off x="1596684" y="1090871"/>
          <a:ext cx="2249151" cy="757130"/>
        </a:xfrm>
        <a:prstGeom xmlns:a="http://schemas.openxmlformats.org/drawingml/2006/main" prst="rect">
          <a:avLst/>
        </a:prstGeom>
        <a:noFill xmlns:a="http://schemas.openxmlformats.org/drawingml/2006/main"/>
        <a:ln xmlns:a="http://schemas.openxmlformats.org/drawingml/2006/main" w="6350">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square" rtlCol="0" anchor="ctr">
          <a:spAutoFit/>
        </a:bodyPr>
        <a:lstStyle xmlns:a="http://schemas.openxmlformats.org/drawingml/2006/main">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xmlns:a="http://schemas.openxmlformats.org/drawingml/2006/main">
          <a:pPr algn="ctr">
            <a:lnSpc>
              <a:spcPct val="90000"/>
            </a:lnSpc>
          </a:pPr>
          <a:r>
            <a:rPr lang="en-US" sz="4800" b="1" dirty="0">
              <a:solidFill>
                <a:schemeClr val="tx1"/>
              </a:solidFill>
              <a:latin typeface="Trebuchet MS" panose="020B0603020202020204" pitchFamily="34" charset="0"/>
            </a:rPr>
            <a:t>99%</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3"/>
          <p:cNvGrpSpPr/>
          <p:nvPr/>
        </p:nvGrpSpPr>
        <p:grpSpPr>
          <a:xfrm>
            <a:off x="5434520" y="8767094"/>
            <a:ext cx="1083012" cy="200064"/>
            <a:chOff x="8775700" y="3552825"/>
            <a:chExt cx="5156200" cy="952500"/>
          </a:xfrm>
        </p:grpSpPr>
        <p:sp>
          <p:nvSpPr>
            <p:cNvPr id="5" name="Freeform 4"/>
            <p:cNvSpPr>
              <a:spLocks noEditPoints="1"/>
            </p:cNvSpPr>
            <p:nvPr/>
          </p:nvSpPr>
          <p:spPr bwMode="auto">
            <a:xfrm>
              <a:off x="13817600" y="4265613"/>
              <a:ext cx="114300" cy="111125"/>
            </a:xfrm>
            <a:custGeom>
              <a:avLst/>
              <a:gdLst>
                <a:gd name="T0" fmla="*/ 59 w 144"/>
                <a:gd name="T1" fmla="*/ 63 h 139"/>
                <a:gd name="T2" fmla="*/ 79 w 144"/>
                <a:gd name="T3" fmla="*/ 63 h 139"/>
                <a:gd name="T4" fmla="*/ 85 w 144"/>
                <a:gd name="T5" fmla="*/ 61 h 139"/>
                <a:gd name="T6" fmla="*/ 87 w 144"/>
                <a:gd name="T7" fmla="*/ 53 h 139"/>
                <a:gd name="T8" fmla="*/ 83 w 144"/>
                <a:gd name="T9" fmla="*/ 47 h 139"/>
                <a:gd name="T10" fmla="*/ 75 w 144"/>
                <a:gd name="T11" fmla="*/ 45 h 139"/>
                <a:gd name="T12" fmla="*/ 59 w 144"/>
                <a:gd name="T13" fmla="*/ 45 h 139"/>
                <a:gd name="T14" fmla="*/ 73 w 144"/>
                <a:gd name="T15" fmla="*/ 33 h 139"/>
                <a:gd name="T16" fmla="*/ 101 w 144"/>
                <a:gd name="T17" fmla="*/ 41 h 139"/>
                <a:gd name="T18" fmla="*/ 103 w 144"/>
                <a:gd name="T19" fmla="*/ 61 h 139"/>
                <a:gd name="T20" fmla="*/ 99 w 144"/>
                <a:gd name="T21" fmla="*/ 68 h 139"/>
                <a:gd name="T22" fmla="*/ 91 w 144"/>
                <a:gd name="T23" fmla="*/ 74 h 139"/>
                <a:gd name="T24" fmla="*/ 105 w 144"/>
                <a:gd name="T25" fmla="*/ 106 h 139"/>
                <a:gd name="T26" fmla="*/ 67 w 144"/>
                <a:gd name="T27" fmla="*/ 76 h 139"/>
                <a:gd name="T28" fmla="*/ 59 w 144"/>
                <a:gd name="T29" fmla="*/ 106 h 139"/>
                <a:gd name="T30" fmla="*/ 44 w 144"/>
                <a:gd name="T31" fmla="*/ 33 h 139"/>
                <a:gd name="T32" fmla="*/ 51 w 144"/>
                <a:gd name="T33" fmla="*/ 21 h 139"/>
                <a:gd name="T34" fmla="*/ 24 w 144"/>
                <a:gd name="T35" fmla="*/ 49 h 139"/>
                <a:gd name="T36" fmla="*/ 24 w 144"/>
                <a:gd name="T37" fmla="*/ 92 h 139"/>
                <a:gd name="T38" fmla="*/ 51 w 144"/>
                <a:gd name="T39" fmla="*/ 120 h 139"/>
                <a:gd name="T40" fmla="*/ 71 w 144"/>
                <a:gd name="T41" fmla="*/ 124 h 139"/>
                <a:gd name="T42" fmla="*/ 109 w 144"/>
                <a:gd name="T43" fmla="*/ 108 h 139"/>
                <a:gd name="T44" fmla="*/ 122 w 144"/>
                <a:gd name="T45" fmla="*/ 70 h 139"/>
                <a:gd name="T46" fmla="*/ 109 w 144"/>
                <a:gd name="T47" fmla="*/ 31 h 139"/>
                <a:gd name="T48" fmla="*/ 71 w 144"/>
                <a:gd name="T49" fmla="*/ 17 h 139"/>
                <a:gd name="T50" fmla="*/ 95 w 144"/>
                <a:gd name="T51" fmla="*/ 3 h 139"/>
                <a:gd name="T52" fmla="*/ 130 w 144"/>
                <a:gd name="T53" fmla="*/ 27 h 139"/>
                <a:gd name="T54" fmla="*/ 144 w 144"/>
                <a:gd name="T55" fmla="*/ 70 h 139"/>
                <a:gd name="T56" fmla="*/ 130 w 144"/>
                <a:gd name="T57" fmla="*/ 114 h 139"/>
                <a:gd name="T58" fmla="*/ 95 w 144"/>
                <a:gd name="T59" fmla="*/ 135 h 139"/>
                <a:gd name="T60" fmla="*/ 50 w 144"/>
                <a:gd name="T61" fmla="*/ 135 h 139"/>
                <a:gd name="T62" fmla="*/ 14 w 144"/>
                <a:gd name="T63" fmla="*/ 114 h 139"/>
                <a:gd name="T64" fmla="*/ 0 w 144"/>
                <a:gd name="T65" fmla="*/ 70 h 139"/>
                <a:gd name="T66" fmla="*/ 14 w 144"/>
                <a:gd name="T67" fmla="*/ 27 h 139"/>
                <a:gd name="T68" fmla="*/ 50 w 144"/>
                <a:gd name="T69" fmla="*/ 3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4" h="139">
                  <a:moveTo>
                    <a:pt x="59" y="45"/>
                  </a:moveTo>
                  <a:lnTo>
                    <a:pt x="59" y="63"/>
                  </a:lnTo>
                  <a:lnTo>
                    <a:pt x="75" y="63"/>
                  </a:lnTo>
                  <a:lnTo>
                    <a:pt x="79" y="63"/>
                  </a:lnTo>
                  <a:lnTo>
                    <a:pt x="83" y="63"/>
                  </a:lnTo>
                  <a:lnTo>
                    <a:pt x="85" y="61"/>
                  </a:lnTo>
                  <a:lnTo>
                    <a:pt x="87" y="57"/>
                  </a:lnTo>
                  <a:lnTo>
                    <a:pt x="87" y="53"/>
                  </a:lnTo>
                  <a:lnTo>
                    <a:pt x="85" y="49"/>
                  </a:lnTo>
                  <a:lnTo>
                    <a:pt x="83" y="47"/>
                  </a:lnTo>
                  <a:lnTo>
                    <a:pt x="79" y="45"/>
                  </a:lnTo>
                  <a:lnTo>
                    <a:pt x="75" y="45"/>
                  </a:lnTo>
                  <a:lnTo>
                    <a:pt x="71" y="45"/>
                  </a:lnTo>
                  <a:lnTo>
                    <a:pt x="59" y="45"/>
                  </a:lnTo>
                  <a:close/>
                  <a:moveTo>
                    <a:pt x="44" y="33"/>
                  </a:moveTo>
                  <a:lnTo>
                    <a:pt x="73" y="33"/>
                  </a:lnTo>
                  <a:lnTo>
                    <a:pt x="89" y="35"/>
                  </a:lnTo>
                  <a:lnTo>
                    <a:pt x="101" y="41"/>
                  </a:lnTo>
                  <a:lnTo>
                    <a:pt x="105" y="55"/>
                  </a:lnTo>
                  <a:lnTo>
                    <a:pt x="103" y="61"/>
                  </a:lnTo>
                  <a:lnTo>
                    <a:pt x="101" y="67"/>
                  </a:lnTo>
                  <a:lnTo>
                    <a:pt x="99" y="68"/>
                  </a:lnTo>
                  <a:lnTo>
                    <a:pt x="95" y="72"/>
                  </a:lnTo>
                  <a:lnTo>
                    <a:pt x="91" y="74"/>
                  </a:lnTo>
                  <a:lnTo>
                    <a:pt x="85" y="74"/>
                  </a:lnTo>
                  <a:lnTo>
                    <a:pt x="105" y="106"/>
                  </a:lnTo>
                  <a:lnTo>
                    <a:pt x="85" y="106"/>
                  </a:lnTo>
                  <a:lnTo>
                    <a:pt x="67" y="76"/>
                  </a:lnTo>
                  <a:lnTo>
                    <a:pt x="59" y="76"/>
                  </a:lnTo>
                  <a:lnTo>
                    <a:pt x="59" y="106"/>
                  </a:lnTo>
                  <a:lnTo>
                    <a:pt x="44" y="106"/>
                  </a:lnTo>
                  <a:lnTo>
                    <a:pt x="44" y="33"/>
                  </a:lnTo>
                  <a:close/>
                  <a:moveTo>
                    <a:pt x="71" y="17"/>
                  </a:moveTo>
                  <a:lnTo>
                    <a:pt x="51" y="21"/>
                  </a:lnTo>
                  <a:lnTo>
                    <a:pt x="36" y="31"/>
                  </a:lnTo>
                  <a:lnTo>
                    <a:pt x="24" y="49"/>
                  </a:lnTo>
                  <a:lnTo>
                    <a:pt x="20" y="70"/>
                  </a:lnTo>
                  <a:lnTo>
                    <a:pt x="24" y="92"/>
                  </a:lnTo>
                  <a:lnTo>
                    <a:pt x="36" y="108"/>
                  </a:lnTo>
                  <a:lnTo>
                    <a:pt x="51" y="120"/>
                  </a:lnTo>
                  <a:lnTo>
                    <a:pt x="71" y="124"/>
                  </a:lnTo>
                  <a:lnTo>
                    <a:pt x="71" y="124"/>
                  </a:lnTo>
                  <a:lnTo>
                    <a:pt x="91" y="120"/>
                  </a:lnTo>
                  <a:lnTo>
                    <a:pt x="109" y="108"/>
                  </a:lnTo>
                  <a:lnTo>
                    <a:pt x="118" y="92"/>
                  </a:lnTo>
                  <a:lnTo>
                    <a:pt x="122" y="70"/>
                  </a:lnTo>
                  <a:lnTo>
                    <a:pt x="118" y="49"/>
                  </a:lnTo>
                  <a:lnTo>
                    <a:pt x="109" y="31"/>
                  </a:lnTo>
                  <a:lnTo>
                    <a:pt x="91" y="21"/>
                  </a:lnTo>
                  <a:lnTo>
                    <a:pt x="71" y="17"/>
                  </a:lnTo>
                  <a:close/>
                  <a:moveTo>
                    <a:pt x="71" y="0"/>
                  </a:moveTo>
                  <a:lnTo>
                    <a:pt x="95" y="3"/>
                  </a:lnTo>
                  <a:lnTo>
                    <a:pt x="114" y="11"/>
                  </a:lnTo>
                  <a:lnTo>
                    <a:pt x="130" y="27"/>
                  </a:lnTo>
                  <a:lnTo>
                    <a:pt x="140" y="45"/>
                  </a:lnTo>
                  <a:lnTo>
                    <a:pt x="144" y="70"/>
                  </a:lnTo>
                  <a:lnTo>
                    <a:pt x="140" y="94"/>
                  </a:lnTo>
                  <a:lnTo>
                    <a:pt x="130" y="114"/>
                  </a:lnTo>
                  <a:lnTo>
                    <a:pt x="114" y="128"/>
                  </a:lnTo>
                  <a:lnTo>
                    <a:pt x="95" y="135"/>
                  </a:lnTo>
                  <a:lnTo>
                    <a:pt x="71" y="139"/>
                  </a:lnTo>
                  <a:lnTo>
                    <a:pt x="50" y="135"/>
                  </a:lnTo>
                  <a:lnTo>
                    <a:pt x="30" y="128"/>
                  </a:lnTo>
                  <a:lnTo>
                    <a:pt x="14" y="114"/>
                  </a:lnTo>
                  <a:lnTo>
                    <a:pt x="4" y="94"/>
                  </a:lnTo>
                  <a:lnTo>
                    <a:pt x="0" y="70"/>
                  </a:lnTo>
                  <a:lnTo>
                    <a:pt x="4" y="45"/>
                  </a:lnTo>
                  <a:lnTo>
                    <a:pt x="14" y="27"/>
                  </a:lnTo>
                  <a:lnTo>
                    <a:pt x="30" y="11"/>
                  </a:lnTo>
                  <a:lnTo>
                    <a:pt x="50" y="3"/>
                  </a:lnTo>
                  <a:lnTo>
                    <a:pt x="71"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7"/>
            <p:cNvSpPr>
              <a:spLocks noEditPoints="1"/>
            </p:cNvSpPr>
            <p:nvPr/>
          </p:nvSpPr>
          <p:spPr bwMode="auto">
            <a:xfrm>
              <a:off x="10447338" y="3732213"/>
              <a:ext cx="3333750" cy="625475"/>
            </a:xfrm>
            <a:custGeom>
              <a:avLst/>
              <a:gdLst>
                <a:gd name="T0" fmla="*/ 2325 w 4200"/>
                <a:gd name="T1" fmla="*/ 618 h 788"/>
                <a:gd name="T2" fmla="*/ 2465 w 4200"/>
                <a:gd name="T3" fmla="*/ 616 h 788"/>
                <a:gd name="T4" fmla="*/ 2540 w 4200"/>
                <a:gd name="T5" fmla="*/ 597 h 788"/>
                <a:gd name="T6" fmla="*/ 2599 w 4200"/>
                <a:gd name="T7" fmla="*/ 555 h 788"/>
                <a:gd name="T8" fmla="*/ 2635 w 4200"/>
                <a:gd name="T9" fmla="*/ 488 h 788"/>
                <a:gd name="T10" fmla="*/ 2648 w 4200"/>
                <a:gd name="T11" fmla="*/ 396 h 788"/>
                <a:gd name="T12" fmla="*/ 2635 w 4200"/>
                <a:gd name="T13" fmla="*/ 301 h 788"/>
                <a:gd name="T14" fmla="*/ 2599 w 4200"/>
                <a:gd name="T15" fmla="*/ 236 h 788"/>
                <a:gd name="T16" fmla="*/ 2540 w 4200"/>
                <a:gd name="T17" fmla="*/ 193 h 788"/>
                <a:gd name="T18" fmla="*/ 2465 w 4200"/>
                <a:gd name="T19" fmla="*/ 173 h 788"/>
                <a:gd name="T20" fmla="*/ 2325 w 4200"/>
                <a:gd name="T21" fmla="*/ 171 h 788"/>
                <a:gd name="T22" fmla="*/ 3597 w 4200"/>
                <a:gd name="T23" fmla="*/ 512 h 788"/>
                <a:gd name="T24" fmla="*/ 3735 w 4200"/>
                <a:gd name="T25" fmla="*/ 143 h 788"/>
                <a:gd name="T26" fmla="*/ 4200 w 4200"/>
                <a:gd name="T27" fmla="*/ 786 h 788"/>
                <a:gd name="T28" fmla="*/ 3916 w 4200"/>
                <a:gd name="T29" fmla="*/ 648 h 788"/>
                <a:gd name="T30" fmla="*/ 3501 w 4200"/>
                <a:gd name="T31" fmla="*/ 786 h 788"/>
                <a:gd name="T32" fmla="*/ 3592 w 4200"/>
                <a:gd name="T33" fmla="*/ 0 h 788"/>
                <a:gd name="T34" fmla="*/ 2969 w 4200"/>
                <a:gd name="T35" fmla="*/ 0 h 788"/>
                <a:gd name="T36" fmla="*/ 3190 w 4200"/>
                <a:gd name="T37" fmla="*/ 788 h 788"/>
                <a:gd name="T38" fmla="*/ 2969 w 4200"/>
                <a:gd name="T39" fmla="*/ 0 h 788"/>
                <a:gd name="T40" fmla="*/ 2416 w 4200"/>
                <a:gd name="T41" fmla="*/ 0 h 788"/>
                <a:gd name="T42" fmla="*/ 2554 w 4200"/>
                <a:gd name="T43" fmla="*/ 7 h 788"/>
                <a:gd name="T44" fmla="*/ 2666 w 4200"/>
                <a:gd name="T45" fmla="*/ 33 h 788"/>
                <a:gd name="T46" fmla="*/ 2757 w 4200"/>
                <a:gd name="T47" fmla="*/ 90 h 788"/>
                <a:gd name="T48" fmla="*/ 2818 w 4200"/>
                <a:gd name="T49" fmla="*/ 173 h 788"/>
                <a:gd name="T50" fmla="*/ 2853 w 4200"/>
                <a:gd name="T51" fmla="*/ 277 h 788"/>
                <a:gd name="T52" fmla="*/ 2865 w 4200"/>
                <a:gd name="T53" fmla="*/ 402 h 788"/>
                <a:gd name="T54" fmla="*/ 2855 w 4200"/>
                <a:gd name="T55" fmla="*/ 518 h 788"/>
                <a:gd name="T56" fmla="*/ 2828 w 4200"/>
                <a:gd name="T57" fmla="*/ 614 h 788"/>
                <a:gd name="T58" fmla="*/ 2786 w 4200"/>
                <a:gd name="T59" fmla="*/ 683 h 788"/>
                <a:gd name="T60" fmla="*/ 2735 w 4200"/>
                <a:gd name="T61" fmla="*/ 731 h 788"/>
                <a:gd name="T62" fmla="*/ 2672 w 4200"/>
                <a:gd name="T63" fmla="*/ 762 h 788"/>
                <a:gd name="T64" fmla="*/ 2585 w 4200"/>
                <a:gd name="T65" fmla="*/ 780 h 788"/>
                <a:gd name="T66" fmla="*/ 2465 w 4200"/>
                <a:gd name="T67" fmla="*/ 788 h 788"/>
                <a:gd name="T68" fmla="*/ 2105 w 4200"/>
                <a:gd name="T69" fmla="*/ 0 h 788"/>
                <a:gd name="T70" fmla="*/ 1063 w 4200"/>
                <a:gd name="T71" fmla="*/ 0 h 788"/>
                <a:gd name="T72" fmla="*/ 1428 w 4200"/>
                <a:gd name="T73" fmla="*/ 0 h 788"/>
                <a:gd name="T74" fmla="*/ 1398 w 4200"/>
                <a:gd name="T75" fmla="*/ 788 h 788"/>
                <a:gd name="T76" fmla="*/ 825 w 4200"/>
                <a:gd name="T77" fmla="*/ 0 h 788"/>
                <a:gd name="T78" fmla="*/ 1969 w 4200"/>
                <a:gd name="T79" fmla="*/ 0 h 788"/>
                <a:gd name="T80" fmla="*/ 1747 w 4200"/>
                <a:gd name="T81" fmla="*/ 788 h 788"/>
                <a:gd name="T82" fmla="*/ 0 w 4200"/>
                <a:gd name="T83" fmla="*/ 0 h 788"/>
                <a:gd name="T84" fmla="*/ 441 w 4200"/>
                <a:gd name="T85" fmla="*/ 0 h 788"/>
                <a:gd name="T86" fmla="*/ 522 w 4200"/>
                <a:gd name="T87" fmla="*/ 7 h 788"/>
                <a:gd name="T88" fmla="*/ 599 w 4200"/>
                <a:gd name="T89" fmla="*/ 25 h 788"/>
                <a:gd name="T90" fmla="*/ 667 w 4200"/>
                <a:gd name="T91" fmla="*/ 59 h 788"/>
                <a:gd name="T92" fmla="*/ 725 w 4200"/>
                <a:gd name="T93" fmla="*/ 112 h 788"/>
                <a:gd name="T94" fmla="*/ 766 w 4200"/>
                <a:gd name="T95" fmla="*/ 187 h 788"/>
                <a:gd name="T96" fmla="*/ 788 w 4200"/>
                <a:gd name="T97" fmla="*/ 289 h 788"/>
                <a:gd name="T98" fmla="*/ 790 w 4200"/>
                <a:gd name="T99" fmla="*/ 788 h 788"/>
                <a:gd name="T100" fmla="*/ 573 w 4200"/>
                <a:gd name="T101" fmla="*/ 427 h 788"/>
                <a:gd name="T102" fmla="*/ 567 w 4200"/>
                <a:gd name="T103" fmla="*/ 317 h 788"/>
                <a:gd name="T104" fmla="*/ 543 w 4200"/>
                <a:gd name="T105" fmla="*/ 244 h 788"/>
                <a:gd name="T106" fmla="*/ 500 w 4200"/>
                <a:gd name="T107" fmla="*/ 201 h 788"/>
                <a:gd name="T108" fmla="*/ 439 w 4200"/>
                <a:gd name="T109" fmla="*/ 179 h 788"/>
                <a:gd name="T110" fmla="*/ 224 w 4200"/>
                <a:gd name="T111" fmla="*/ 175 h 788"/>
                <a:gd name="T112" fmla="*/ 0 w 4200"/>
                <a:gd name="T11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200" h="788">
                  <a:moveTo>
                    <a:pt x="2325" y="171"/>
                  </a:moveTo>
                  <a:lnTo>
                    <a:pt x="2325" y="618"/>
                  </a:lnTo>
                  <a:lnTo>
                    <a:pt x="2420" y="618"/>
                  </a:lnTo>
                  <a:lnTo>
                    <a:pt x="2465" y="616"/>
                  </a:lnTo>
                  <a:lnTo>
                    <a:pt x="2505" y="608"/>
                  </a:lnTo>
                  <a:lnTo>
                    <a:pt x="2540" y="597"/>
                  </a:lnTo>
                  <a:lnTo>
                    <a:pt x="2572" y="579"/>
                  </a:lnTo>
                  <a:lnTo>
                    <a:pt x="2599" y="555"/>
                  </a:lnTo>
                  <a:lnTo>
                    <a:pt x="2619" y="526"/>
                  </a:lnTo>
                  <a:lnTo>
                    <a:pt x="2635" y="488"/>
                  </a:lnTo>
                  <a:lnTo>
                    <a:pt x="2644" y="445"/>
                  </a:lnTo>
                  <a:lnTo>
                    <a:pt x="2648" y="396"/>
                  </a:lnTo>
                  <a:lnTo>
                    <a:pt x="2644" y="344"/>
                  </a:lnTo>
                  <a:lnTo>
                    <a:pt x="2635" y="301"/>
                  </a:lnTo>
                  <a:lnTo>
                    <a:pt x="2619" y="266"/>
                  </a:lnTo>
                  <a:lnTo>
                    <a:pt x="2599" y="236"/>
                  </a:lnTo>
                  <a:lnTo>
                    <a:pt x="2572" y="212"/>
                  </a:lnTo>
                  <a:lnTo>
                    <a:pt x="2540" y="193"/>
                  </a:lnTo>
                  <a:lnTo>
                    <a:pt x="2505" y="181"/>
                  </a:lnTo>
                  <a:lnTo>
                    <a:pt x="2465" y="173"/>
                  </a:lnTo>
                  <a:lnTo>
                    <a:pt x="2420" y="171"/>
                  </a:lnTo>
                  <a:lnTo>
                    <a:pt x="2325" y="171"/>
                  </a:lnTo>
                  <a:close/>
                  <a:moveTo>
                    <a:pt x="3735" y="143"/>
                  </a:moveTo>
                  <a:lnTo>
                    <a:pt x="3597" y="512"/>
                  </a:lnTo>
                  <a:lnTo>
                    <a:pt x="3869" y="512"/>
                  </a:lnTo>
                  <a:lnTo>
                    <a:pt x="3735" y="143"/>
                  </a:lnTo>
                  <a:close/>
                  <a:moveTo>
                    <a:pt x="3887" y="0"/>
                  </a:moveTo>
                  <a:lnTo>
                    <a:pt x="4200" y="786"/>
                  </a:lnTo>
                  <a:lnTo>
                    <a:pt x="3962" y="786"/>
                  </a:lnTo>
                  <a:lnTo>
                    <a:pt x="3916" y="648"/>
                  </a:lnTo>
                  <a:lnTo>
                    <a:pt x="3548" y="648"/>
                  </a:lnTo>
                  <a:lnTo>
                    <a:pt x="3501" y="786"/>
                  </a:lnTo>
                  <a:lnTo>
                    <a:pt x="3280" y="786"/>
                  </a:lnTo>
                  <a:lnTo>
                    <a:pt x="3592" y="0"/>
                  </a:lnTo>
                  <a:lnTo>
                    <a:pt x="3887" y="0"/>
                  </a:lnTo>
                  <a:close/>
                  <a:moveTo>
                    <a:pt x="2969" y="0"/>
                  </a:moveTo>
                  <a:lnTo>
                    <a:pt x="3190" y="0"/>
                  </a:lnTo>
                  <a:lnTo>
                    <a:pt x="3190" y="788"/>
                  </a:lnTo>
                  <a:lnTo>
                    <a:pt x="2969" y="788"/>
                  </a:lnTo>
                  <a:lnTo>
                    <a:pt x="2969" y="0"/>
                  </a:lnTo>
                  <a:close/>
                  <a:moveTo>
                    <a:pt x="2105" y="0"/>
                  </a:moveTo>
                  <a:lnTo>
                    <a:pt x="2416" y="0"/>
                  </a:lnTo>
                  <a:lnTo>
                    <a:pt x="2489" y="2"/>
                  </a:lnTo>
                  <a:lnTo>
                    <a:pt x="2554" y="7"/>
                  </a:lnTo>
                  <a:lnTo>
                    <a:pt x="2613" y="17"/>
                  </a:lnTo>
                  <a:lnTo>
                    <a:pt x="2666" y="33"/>
                  </a:lnTo>
                  <a:lnTo>
                    <a:pt x="2713" y="57"/>
                  </a:lnTo>
                  <a:lnTo>
                    <a:pt x="2757" y="90"/>
                  </a:lnTo>
                  <a:lnTo>
                    <a:pt x="2794" y="132"/>
                  </a:lnTo>
                  <a:lnTo>
                    <a:pt x="2818" y="173"/>
                  </a:lnTo>
                  <a:lnTo>
                    <a:pt x="2839" y="222"/>
                  </a:lnTo>
                  <a:lnTo>
                    <a:pt x="2853" y="277"/>
                  </a:lnTo>
                  <a:lnTo>
                    <a:pt x="2863" y="337"/>
                  </a:lnTo>
                  <a:lnTo>
                    <a:pt x="2865" y="402"/>
                  </a:lnTo>
                  <a:lnTo>
                    <a:pt x="2863" y="461"/>
                  </a:lnTo>
                  <a:lnTo>
                    <a:pt x="2855" y="518"/>
                  </a:lnTo>
                  <a:lnTo>
                    <a:pt x="2843" y="569"/>
                  </a:lnTo>
                  <a:lnTo>
                    <a:pt x="2828" y="614"/>
                  </a:lnTo>
                  <a:lnTo>
                    <a:pt x="2810" y="654"/>
                  </a:lnTo>
                  <a:lnTo>
                    <a:pt x="2786" y="683"/>
                  </a:lnTo>
                  <a:lnTo>
                    <a:pt x="2761" y="709"/>
                  </a:lnTo>
                  <a:lnTo>
                    <a:pt x="2735" y="731"/>
                  </a:lnTo>
                  <a:lnTo>
                    <a:pt x="2705" y="748"/>
                  </a:lnTo>
                  <a:lnTo>
                    <a:pt x="2672" y="762"/>
                  </a:lnTo>
                  <a:lnTo>
                    <a:pt x="2633" y="772"/>
                  </a:lnTo>
                  <a:lnTo>
                    <a:pt x="2585" y="780"/>
                  </a:lnTo>
                  <a:lnTo>
                    <a:pt x="2530" y="786"/>
                  </a:lnTo>
                  <a:lnTo>
                    <a:pt x="2465" y="788"/>
                  </a:lnTo>
                  <a:lnTo>
                    <a:pt x="2105" y="788"/>
                  </a:lnTo>
                  <a:lnTo>
                    <a:pt x="2105" y="0"/>
                  </a:lnTo>
                  <a:close/>
                  <a:moveTo>
                    <a:pt x="825" y="0"/>
                  </a:moveTo>
                  <a:lnTo>
                    <a:pt x="1063" y="0"/>
                  </a:lnTo>
                  <a:lnTo>
                    <a:pt x="1240" y="624"/>
                  </a:lnTo>
                  <a:lnTo>
                    <a:pt x="1428" y="0"/>
                  </a:lnTo>
                  <a:lnTo>
                    <a:pt x="1654" y="0"/>
                  </a:lnTo>
                  <a:lnTo>
                    <a:pt x="1398" y="788"/>
                  </a:lnTo>
                  <a:lnTo>
                    <a:pt x="1077" y="788"/>
                  </a:lnTo>
                  <a:lnTo>
                    <a:pt x="825" y="0"/>
                  </a:lnTo>
                  <a:close/>
                  <a:moveTo>
                    <a:pt x="1747" y="0"/>
                  </a:moveTo>
                  <a:lnTo>
                    <a:pt x="1969" y="0"/>
                  </a:lnTo>
                  <a:lnTo>
                    <a:pt x="1969" y="788"/>
                  </a:lnTo>
                  <a:lnTo>
                    <a:pt x="1747" y="788"/>
                  </a:lnTo>
                  <a:lnTo>
                    <a:pt x="1747" y="0"/>
                  </a:lnTo>
                  <a:close/>
                  <a:moveTo>
                    <a:pt x="0" y="0"/>
                  </a:moveTo>
                  <a:lnTo>
                    <a:pt x="400" y="0"/>
                  </a:lnTo>
                  <a:lnTo>
                    <a:pt x="441" y="0"/>
                  </a:lnTo>
                  <a:lnTo>
                    <a:pt x="482" y="2"/>
                  </a:lnTo>
                  <a:lnTo>
                    <a:pt x="522" y="7"/>
                  </a:lnTo>
                  <a:lnTo>
                    <a:pt x="561" y="15"/>
                  </a:lnTo>
                  <a:lnTo>
                    <a:pt x="599" y="25"/>
                  </a:lnTo>
                  <a:lnTo>
                    <a:pt x="634" y="41"/>
                  </a:lnTo>
                  <a:lnTo>
                    <a:pt x="667" y="59"/>
                  </a:lnTo>
                  <a:lnTo>
                    <a:pt x="697" y="82"/>
                  </a:lnTo>
                  <a:lnTo>
                    <a:pt x="725" y="112"/>
                  </a:lnTo>
                  <a:lnTo>
                    <a:pt x="746" y="145"/>
                  </a:lnTo>
                  <a:lnTo>
                    <a:pt x="766" y="187"/>
                  </a:lnTo>
                  <a:lnTo>
                    <a:pt x="780" y="234"/>
                  </a:lnTo>
                  <a:lnTo>
                    <a:pt x="788" y="289"/>
                  </a:lnTo>
                  <a:lnTo>
                    <a:pt x="790" y="352"/>
                  </a:lnTo>
                  <a:lnTo>
                    <a:pt x="790" y="788"/>
                  </a:lnTo>
                  <a:lnTo>
                    <a:pt x="573" y="788"/>
                  </a:lnTo>
                  <a:lnTo>
                    <a:pt x="573" y="427"/>
                  </a:lnTo>
                  <a:lnTo>
                    <a:pt x="571" y="368"/>
                  </a:lnTo>
                  <a:lnTo>
                    <a:pt x="567" y="317"/>
                  </a:lnTo>
                  <a:lnTo>
                    <a:pt x="557" y="277"/>
                  </a:lnTo>
                  <a:lnTo>
                    <a:pt x="543" y="244"/>
                  </a:lnTo>
                  <a:lnTo>
                    <a:pt x="524" y="220"/>
                  </a:lnTo>
                  <a:lnTo>
                    <a:pt x="500" y="201"/>
                  </a:lnTo>
                  <a:lnTo>
                    <a:pt x="473" y="187"/>
                  </a:lnTo>
                  <a:lnTo>
                    <a:pt x="439" y="179"/>
                  </a:lnTo>
                  <a:lnTo>
                    <a:pt x="400" y="175"/>
                  </a:lnTo>
                  <a:lnTo>
                    <a:pt x="224" y="175"/>
                  </a:lnTo>
                  <a:lnTo>
                    <a:pt x="224" y="788"/>
                  </a:lnTo>
                  <a:lnTo>
                    <a:pt x="0" y="788"/>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8"/>
            <p:cNvSpPr>
              <a:spLocks noEditPoints="1"/>
            </p:cNvSpPr>
            <p:nvPr/>
          </p:nvSpPr>
          <p:spPr bwMode="auto">
            <a:xfrm>
              <a:off x="8775700" y="3552825"/>
              <a:ext cx="1436688" cy="952500"/>
            </a:xfrm>
            <a:custGeom>
              <a:avLst/>
              <a:gdLst>
                <a:gd name="T0" fmla="*/ 638 w 1810"/>
                <a:gd name="T1" fmla="*/ 451 h 1200"/>
                <a:gd name="T2" fmla="*/ 516 w 1810"/>
                <a:gd name="T3" fmla="*/ 502 h 1200"/>
                <a:gd name="T4" fmla="*/ 469 w 1810"/>
                <a:gd name="T5" fmla="*/ 546 h 1200"/>
                <a:gd name="T6" fmla="*/ 496 w 1810"/>
                <a:gd name="T7" fmla="*/ 613 h 1200"/>
                <a:gd name="T8" fmla="*/ 595 w 1810"/>
                <a:gd name="T9" fmla="*/ 735 h 1200"/>
                <a:gd name="T10" fmla="*/ 614 w 1810"/>
                <a:gd name="T11" fmla="*/ 851 h 1200"/>
                <a:gd name="T12" fmla="*/ 439 w 1810"/>
                <a:gd name="T13" fmla="*/ 733 h 1200"/>
                <a:gd name="T14" fmla="*/ 349 w 1810"/>
                <a:gd name="T15" fmla="*/ 595 h 1200"/>
                <a:gd name="T16" fmla="*/ 323 w 1810"/>
                <a:gd name="T17" fmla="*/ 530 h 1200"/>
                <a:gd name="T18" fmla="*/ 372 w 1810"/>
                <a:gd name="T19" fmla="*/ 485 h 1200"/>
                <a:gd name="T20" fmla="*/ 516 w 1810"/>
                <a:gd name="T21" fmla="*/ 400 h 1200"/>
                <a:gd name="T22" fmla="*/ 707 w 1810"/>
                <a:gd name="T23" fmla="*/ 248 h 1200"/>
                <a:gd name="T24" fmla="*/ 933 w 1810"/>
                <a:gd name="T25" fmla="*/ 296 h 1200"/>
                <a:gd name="T26" fmla="*/ 1097 w 1810"/>
                <a:gd name="T27" fmla="*/ 400 h 1200"/>
                <a:gd name="T28" fmla="*/ 1185 w 1810"/>
                <a:gd name="T29" fmla="*/ 489 h 1200"/>
                <a:gd name="T30" fmla="*/ 1185 w 1810"/>
                <a:gd name="T31" fmla="*/ 518 h 1200"/>
                <a:gd name="T32" fmla="*/ 1097 w 1810"/>
                <a:gd name="T33" fmla="*/ 617 h 1200"/>
                <a:gd name="T34" fmla="*/ 947 w 1810"/>
                <a:gd name="T35" fmla="*/ 737 h 1200"/>
                <a:gd name="T36" fmla="*/ 762 w 1810"/>
                <a:gd name="T37" fmla="*/ 794 h 1200"/>
                <a:gd name="T38" fmla="*/ 715 w 1810"/>
                <a:gd name="T39" fmla="*/ 459 h 1200"/>
                <a:gd name="T40" fmla="*/ 817 w 1810"/>
                <a:gd name="T41" fmla="*/ 528 h 1200"/>
                <a:gd name="T42" fmla="*/ 1038 w 1810"/>
                <a:gd name="T43" fmla="*/ 502 h 1200"/>
                <a:gd name="T44" fmla="*/ 985 w 1810"/>
                <a:gd name="T45" fmla="*/ 451 h 1200"/>
                <a:gd name="T46" fmla="*/ 839 w 1810"/>
                <a:gd name="T47" fmla="*/ 370 h 1200"/>
                <a:gd name="T48" fmla="*/ 675 w 1810"/>
                <a:gd name="T49" fmla="*/ 250 h 1200"/>
                <a:gd name="T50" fmla="*/ 603 w 1810"/>
                <a:gd name="T51" fmla="*/ 260 h 1200"/>
                <a:gd name="T52" fmla="*/ 370 w 1810"/>
                <a:gd name="T53" fmla="*/ 349 h 1200"/>
                <a:gd name="T54" fmla="*/ 232 w 1810"/>
                <a:gd name="T55" fmla="*/ 461 h 1200"/>
                <a:gd name="T56" fmla="*/ 185 w 1810"/>
                <a:gd name="T57" fmla="*/ 516 h 1200"/>
                <a:gd name="T58" fmla="*/ 211 w 1810"/>
                <a:gd name="T59" fmla="*/ 581 h 1200"/>
                <a:gd name="T60" fmla="*/ 293 w 1810"/>
                <a:gd name="T61" fmla="*/ 723 h 1200"/>
                <a:gd name="T62" fmla="*/ 445 w 1810"/>
                <a:gd name="T63" fmla="*/ 877 h 1200"/>
                <a:gd name="T64" fmla="*/ 675 w 1810"/>
                <a:gd name="T65" fmla="*/ 966 h 1200"/>
                <a:gd name="T66" fmla="*/ 453 w 1810"/>
                <a:gd name="T67" fmla="*/ 1001 h 1200"/>
                <a:gd name="T68" fmla="*/ 232 w 1810"/>
                <a:gd name="T69" fmla="*/ 849 h 1200"/>
                <a:gd name="T70" fmla="*/ 89 w 1810"/>
                <a:gd name="T71" fmla="*/ 674 h 1200"/>
                <a:gd name="T72" fmla="*/ 16 w 1810"/>
                <a:gd name="T73" fmla="*/ 536 h 1200"/>
                <a:gd name="T74" fmla="*/ 4 w 1810"/>
                <a:gd name="T75" fmla="*/ 495 h 1200"/>
                <a:gd name="T76" fmla="*/ 85 w 1810"/>
                <a:gd name="T77" fmla="*/ 426 h 1200"/>
                <a:gd name="T78" fmla="*/ 250 w 1810"/>
                <a:gd name="T79" fmla="*/ 311 h 1200"/>
                <a:gd name="T80" fmla="*/ 478 w 1810"/>
                <a:gd name="T81" fmla="*/ 205 h 1200"/>
                <a:gd name="T82" fmla="*/ 675 w 1810"/>
                <a:gd name="T83" fmla="*/ 0 h 1200"/>
                <a:gd name="T84" fmla="*/ 675 w 1810"/>
                <a:gd name="T85" fmla="*/ 1058 h 1200"/>
                <a:gd name="T86" fmla="*/ 977 w 1810"/>
                <a:gd name="T87" fmla="*/ 1038 h 1200"/>
                <a:gd name="T88" fmla="*/ 1321 w 1810"/>
                <a:gd name="T89" fmla="*/ 946 h 1200"/>
                <a:gd name="T90" fmla="*/ 1619 w 1810"/>
                <a:gd name="T91" fmla="*/ 802 h 1200"/>
                <a:gd name="T92" fmla="*/ 1605 w 1810"/>
                <a:gd name="T93" fmla="*/ 717 h 1200"/>
                <a:gd name="T94" fmla="*/ 1485 w 1810"/>
                <a:gd name="T95" fmla="*/ 648 h 1200"/>
                <a:gd name="T96" fmla="*/ 1276 w 1810"/>
                <a:gd name="T97" fmla="*/ 788 h 1200"/>
                <a:gd name="T98" fmla="*/ 992 w 1810"/>
                <a:gd name="T99" fmla="*/ 932 h 1200"/>
                <a:gd name="T100" fmla="*/ 709 w 1810"/>
                <a:gd name="T101" fmla="*/ 969 h 1200"/>
                <a:gd name="T102" fmla="*/ 758 w 1810"/>
                <a:gd name="T103" fmla="*/ 873 h 1200"/>
                <a:gd name="T104" fmla="*/ 979 w 1810"/>
                <a:gd name="T105" fmla="*/ 820 h 1200"/>
                <a:gd name="T106" fmla="*/ 1172 w 1810"/>
                <a:gd name="T107" fmla="*/ 701 h 1200"/>
                <a:gd name="T108" fmla="*/ 1315 w 1810"/>
                <a:gd name="T109" fmla="*/ 577 h 1200"/>
                <a:gd name="T110" fmla="*/ 1384 w 1810"/>
                <a:gd name="T111" fmla="*/ 502 h 1200"/>
                <a:gd name="T112" fmla="*/ 1359 w 1810"/>
                <a:gd name="T113" fmla="*/ 465 h 1200"/>
                <a:gd name="T114" fmla="*/ 1242 w 1810"/>
                <a:gd name="T115" fmla="*/ 357 h 1200"/>
                <a:gd name="T116" fmla="*/ 1048 w 1810"/>
                <a:gd name="T117" fmla="*/ 233 h 1200"/>
                <a:gd name="T118" fmla="*/ 782 w 1810"/>
                <a:gd name="T119" fmla="*/ 162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10" h="1200">
                  <a:moveTo>
                    <a:pt x="675" y="359"/>
                  </a:moveTo>
                  <a:lnTo>
                    <a:pt x="675" y="451"/>
                  </a:lnTo>
                  <a:lnTo>
                    <a:pt x="675" y="451"/>
                  </a:lnTo>
                  <a:lnTo>
                    <a:pt x="638" y="451"/>
                  </a:lnTo>
                  <a:lnTo>
                    <a:pt x="603" y="459"/>
                  </a:lnTo>
                  <a:lnTo>
                    <a:pt x="571" y="471"/>
                  </a:lnTo>
                  <a:lnTo>
                    <a:pt x="542" y="485"/>
                  </a:lnTo>
                  <a:lnTo>
                    <a:pt x="516" y="502"/>
                  </a:lnTo>
                  <a:lnTo>
                    <a:pt x="496" y="518"/>
                  </a:lnTo>
                  <a:lnTo>
                    <a:pt x="482" y="532"/>
                  </a:lnTo>
                  <a:lnTo>
                    <a:pt x="473" y="542"/>
                  </a:lnTo>
                  <a:lnTo>
                    <a:pt x="469" y="546"/>
                  </a:lnTo>
                  <a:lnTo>
                    <a:pt x="471" y="552"/>
                  </a:lnTo>
                  <a:lnTo>
                    <a:pt x="477" y="566"/>
                  </a:lnTo>
                  <a:lnTo>
                    <a:pt x="484" y="587"/>
                  </a:lnTo>
                  <a:lnTo>
                    <a:pt x="496" y="613"/>
                  </a:lnTo>
                  <a:lnTo>
                    <a:pt x="514" y="644"/>
                  </a:lnTo>
                  <a:lnTo>
                    <a:pt x="536" y="676"/>
                  </a:lnTo>
                  <a:lnTo>
                    <a:pt x="561" y="707"/>
                  </a:lnTo>
                  <a:lnTo>
                    <a:pt x="595" y="735"/>
                  </a:lnTo>
                  <a:lnTo>
                    <a:pt x="632" y="761"/>
                  </a:lnTo>
                  <a:lnTo>
                    <a:pt x="675" y="780"/>
                  </a:lnTo>
                  <a:lnTo>
                    <a:pt x="675" y="865"/>
                  </a:lnTo>
                  <a:lnTo>
                    <a:pt x="614" y="851"/>
                  </a:lnTo>
                  <a:lnTo>
                    <a:pt x="561" y="828"/>
                  </a:lnTo>
                  <a:lnTo>
                    <a:pt x="514" y="800"/>
                  </a:lnTo>
                  <a:lnTo>
                    <a:pt x="473" y="768"/>
                  </a:lnTo>
                  <a:lnTo>
                    <a:pt x="439" y="733"/>
                  </a:lnTo>
                  <a:lnTo>
                    <a:pt x="408" y="698"/>
                  </a:lnTo>
                  <a:lnTo>
                    <a:pt x="384" y="660"/>
                  </a:lnTo>
                  <a:lnTo>
                    <a:pt x="364" y="627"/>
                  </a:lnTo>
                  <a:lnTo>
                    <a:pt x="349" y="595"/>
                  </a:lnTo>
                  <a:lnTo>
                    <a:pt x="337" y="569"/>
                  </a:lnTo>
                  <a:lnTo>
                    <a:pt x="329" y="548"/>
                  </a:lnTo>
                  <a:lnTo>
                    <a:pt x="325" y="534"/>
                  </a:lnTo>
                  <a:lnTo>
                    <a:pt x="323" y="530"/>
                  </a:lnTo>
                  <a:lnTo>
                    <a:pt x="325" y="526"/>
                  </a:lnTo>
                  <a:lnTo>
                    <a:pt x="335" y="516"/>
                  </a:lnTo>
                  <a:lnTo>
                    <a:pt x="350" y="502"/>
                  </a:lnTo>
                  <a:lnTo>
                    <a:pt x="372" y="485"/>
                  </a:lnTo>
                  <a:lnTo>
                    <a:pt x="400" y="463"/>
                  </a:lnTo>
                  <a:lnTo>
                    <a:pt x="433" y="441"/>
                  </a:lnTo>
                  <a:lnTo>
                    <a:pt x="473" y="420"/>
                  </a:lnTo>
                  <a:lnTo>
                    <a:pt x="516" y="400"/>
                  </a:lnTo>
                  <a:lnTo>
                    <a:pt x="565" y="382"/>
                  </a:lnTo>
                  <a:lnTo>
                    <a:pt x="618" y="368"/>
                  </a:lnTo>
                  <a:lnTo>
                    <a:pt x="675" y="359"/>
                  </a:lnTo>
                  <a:close/>
                  <a:moveTo>
                    <a:pt x="707" y="248"/>
                  </a:moveTo>
                  <a:lnTo>
                    <a:pt x="770" y="250"/>
                  </a:lnTo>
                  <a:lnTo>
                    <a:pt x="827" y="260"/>
                  </a:lnTo>
                  <a:lnTo>
                    <a:pt x="882" y="274"/>
                  </a:lnTo>
                  <a:lnTo>
                    <a:pt x="933" y="296"/>
                  </a:lnTo>
                  <a:lnTo>
                    <a:pt x="981" y="319"/>
                  </a:lnTo>
                  <a:lnTo>
                    <a:pt x="1024" y="345"/>
                  </a:lnTo>
                  <a:lnTo>
                    <a:pt x="1063" y="372"/>
                  </a:lnTo>
                  <a:lnTo>
                    <a:pt x="1097" y="400"/>
                  </a:lnTo>
                  <a:lnTo>
                    <a:pt x="1126" y="426"/>
                  </a:lnTo>
                  <a:lnTo>
                    <a:pt x="1152" y="451"/>
                  </a:lnTo>
                  <a:lnTo>
                    <a:pt x="1172" y="471"/>
                  </a:lnTo>
                  <a:lnTo>
                    <a:pt x="1185" y="489"/>
                  </a:lnTo>
                  <a:lnTo>
                    <a:pt x="1195" y="499"/>
                  </a:lnTo>
                  <a:lnTo>
                    <a:pt x="1197" y="502"/>
                  </a:lnTo>
                  <a:lnTo>
                    <a:pt x="1193" y="506"/>
                  </a:lnTo>
                  <a:lnTo>
                    <a:pt x="1185" y="518"/>
                  </a:lnTo>
                  <a:lnTo>
                    <a:pt x="1170" y="538"/>
                  </a:lnTo>
                  <a:lnTo>
                    <a:pt x="1150" y="562"/>
                  </a:lnTo>
                  <a:lnTo>
                    <a:pt x="1126" y="587"/>
                  </a:lnTo>
                  <a:lnTo>
                    <a:pt x="1097" y="617"/>
                  </a:lnTo>
                  <a:lnTo>
                    <a:pt x="1065" y="648"/>
                  </a:lnTo>
                  <a:lnTo>
                    <a:pt x="1028" y="680"/>
                  </a:lnTo>
                  <a:lnTo>
                    <a:pt x="988" y="709"/>
                  </a:lnTo>
                  <a:lnTo>
                    <a:pt x="947" y="737"/>
                  </a:lnTo>
                  <a:lnTo>
                    <a:pt x="904" y="761"/>
                  </a:lnTo>
                  <a:lnTo>
                    <a:pt x="859" y="778"/>
                  </a:lnTo>
                  <a:lnTo>
                    <a:pt x="811" y="790"/>
                  </a:lnTo>
                  <a:lnTo>
                    <a:pt x="762" y="794"/>
                  </a:lnTo>
                  <a:lnTo>
                    <a:pt x="717" y="790"/>
                  </a:lnTo>
                  <a:lnTo>
                    <a:pt x="675" y="780"/>
                  </a:lnTo>
                  <a:lnTo>
                    <a:pt x="675" y="451"/>
                  </a:lnTo>
                  <a:lnTo>
                    <a:pt x="715" y="459"/>
                  </a:lnTo>
                  <a:lnTo>
                    <a:pt x="746" y="469"/>
                  </a:lnTo>
                  <a:lnTo>
                    <a:pt x="774" y="485"/>
                  </a:lnTo>
                  <a:lnTo>
                    <a:pt x="796" y="504"/>
                  </a:lnTo>
                  <a:lnTo>
                    <a:pt x="817" y="528"/>
                  </a:lnTo>
                  <a:lnTo>
                    <a:pt x="837" y="558"/>
                  </a:lnTo>
                  <a:lnTo>
                    <a:pt x="859" y="591"/>
                  </a:lnTo>
                  <a:lnTo>
                    <a:pt x="882" y="633"/>
                  </a:lnTo>
                  <a:lnTo>
                    <a:pt x="1038" y="502"/>
                  </a:lnTo>
                  <a:lnTo>
                    <a:pt x="1034" y="499"/>
                  </a:lnTo>
                  <a:lnTo>
                    <a:pt x="1024" y="487"/>
                  </a:lnTo>
                  <a:lnTo>
                    <a:pt x="1008" y="471"/>
                  </a:lnTo>
                  <a:lnTo>
                    <a:pt x="985" y="451"/>
                  </a:lnTo>
                  <a:lnTo>
                    <a:pt x="957" y="430"/>
                  </a:lnTo>
                  <a:lnTo>
                    <a:pt x="924" y="406"/>
                  </a:lnTo>
                  <a:lnTo>
                    <a:pt x="884" y="386"/>
                  </a:lnTo>
                  <a:lnTo>
                    <a:pt x="839" y="370"/>
                  </a:lnTo>
                  <a:lnTo>
                    <a:pt x="790" y="359"/>
                  </a:lnTo>
                  <a:lnTo>
                    <a:pt x="734" y="355"/>
                  </a:lnTo>
                  <a:lnTo>
                    <a:pt x="675" y="359"/>
                  </a:lnTo>
                  <a:lnTo>
                    <a:pt x="675" y="250"/>
                  </a:lnTo>
                  <a:lnTo>
                    <a:pt x="707" y="248"/>
                  </a:lnTo>
                  <a:close/>
                  <a:moveTo>
                    <a:pt x="675" y="162"/>
                  </a:moveTo>
                  <a:lnTo>
                    <a:pt x="675" y="250"/>
                  </a:lnTo>
                  <a:lnTo>
                    <a:pt x="603" y="260"/>
                  </a:lnTo>
                  <a:lnTo>
                    <a:pt x="536" y="276"/>
                  </a:lnTo>
                  <a:lnTo>
                    <a:pt x="475" y="296"/>
                  </a:lnTo>
                  <a:lnTo>
                    <a:pt x="419" y="321"/>
                  </a:lnTo>
                  <a:lnTo>
                    <a:pt x="370" y="349"/>
                  </a:lnTo>
                  <a:lnTo>
                    <a:pt x="327" y="378"/>
                  </a:lnTo>
                  <a:lnTo>
                    <a:pt x="289" y="408"/>
                  </a:lnTo>
                  <a:lnTo>
                    <a:pt x="258" y="435"/>
                  </a:lnTo>
                  <a:lnTo>
                    <a:pt x="232" y="461"/>
                  </a:lnTo>
                  <a:lnTo>
                    <a:pt x="211" y="483"/>
                  </a:lnTo>
                  <a:lnTo>
                    <a:pt x="197" y="500"/>
                  </a:lnTo>
                  <a:lnTo>
                    <a:pt x="187" y="512"/>
                  </a:lnTo>
                  <a:lnTo>
                    <a:pt x="185" y="516"/>
                  </a:lnTo>
                  <a:lnTo>
                    <a:pt x="187" y="522"/>
                  </a:lnTo>
                  <a:lnTo>
                    <a:pt x="191" y="534"/>
                  </a:lnTo>
                  <a:lnTo>
                    <a:pt x="199" y="554"/>
                  </a:lnTo>
                  <a:lnTo>
                    <a:pt x="211" y="581"/>
                  </a:lnTo>
                  <a:lnTo>
                    <a:pt x="224" y="611"/>
                  </a:lnTo>
                  <a:lnTo>
                    <a:pt x="244" y="646"/>
                  </a:lnTo>
                  <a:lnTo>
                    <a:pt x="266" y="684"/>
                  </a:lnTo>
                  <a:lnTo>
                    <a:pt x="293" y="723"/>
                  </a:lnTo>
                  <a:lnTo>
                    <a:pt x="325" y="765"/>
                  </a:lnTo>
                  <a:lnTo>
                    <a:pt x="360" y="804"/>
                  </a:lnTo>
                  <a:lnTo>
                    <a:pt x="400" y="841"/>
                  </a:lnTo>
                  <a:lnTo>
                    <a:pt x="445" y="877"/>
                  </a:lnTo>
                  <a:lnTo>
                    <a:pt x="494" y="906"/>
                  </a:lnTo>
                  <a:lnTo>
                    <a:pt x="549" y="934"/>
                  </a:lnTo>
                  <a:lnTo>
                    <a:pt x="610" y="954"/>
                  </a:lnTo>
                  <a:lnTo>
                    <a:pt x="675" y="966"/>
                  </a:lnTo>
                  <a:lnTo>
                    <a:pt x="675" y="1058"/>
                  </a:lnTo>
                  <a:lnTo>
                    <a:pt x="595" y="1046"/>
                  </a:lnTo>
                  <a:lnTo>
                    <a:pt x="522" y="1027"/>
                  </a:lnTo>
                  <a:lnTo>
                    <a:pt x="453" y="1001"/>
                  </a:lnTo>
                  <a:lnTo>
                    <a:pt x="390" y="969"/>
                  </a:lnTo>
                  <a:lnTo>
                    <a:pt x="331" y="932"/>
                  </a:lnTo>
                  <a:lnTo>
                    <a:pt x="280" y="893"/>
                  </a:lnTo>
                  <a:lnTo>
                    <a:pt x="232" y="849"/>
                  </a:lnTo>
                  <a:lnTo>
                    <a:pt x="189" y="806"/>
                  </a:lnTo>
                  <a:lnTo>
                    <a:pt x="152" y="761"/>
                  </a:lnTo>
                  <a:lnTo>
                    <a:pt x="118" y="717"/>
                  </a:lnTo>
                  <a:lnTo>
                    <a:pt x="89" y="674"/>
                  </a:lnTo>
                  <a:lnTo>
                    <a:pt x="65" y="633"/>
                  </a:lnTo>
                  <a:lnTo>
                    <a:pt x="43" y="597"/>
                  </a:lnTo>
                  <a:lnTo>
                    <a:pt x="28" y="564"/>
                  </a:lnTo>
                  <a:lnTo>
                    <a:pt x="16" y="536"/>
                  </a:lnTo>
                  <a:lnTo>
                    <a:pt x="6" y="516"/>
                  </a:lnTo>
                  <a:lnTo>
                    <a:pt x="2" y="502"/>
                  </a:lnTo>
                  <a:lnTo>
                    <a:pt x="0" y="499"/>
                  </a:lnTo>
                  <a:lnTo>
                    <a:pt x="4" y="495"/>
                  </a:lnTo>
                  <a:lnTo>
                    <a:pt x="14" y="485"/>
                  </a:lnTo>
                  <a:lnTo>
                    <a:pt x="32" y="469"/>
                  </a:lnTo>
                  <a:lnTo>
                    <a:pt x="55" y="449"/>
                  </a:lnTo>
                  <a:lnTo>
                    <a:pt x="85" y="426"/>
                  </a:lnTo>
                  <a:lnTo>
                    <a:pt x="118" y="400"/>
                  </a:lnTo>
                  <a:lnTo>
                    <a:pt x="158" y="370"/>
                  </a:lnTo>
                  <a:lnTo>
                    <a:pt x="203" y="341"/>
                  </a:lnTo>
                  <a:lnTo>
                    <a:pt x="250" y="311"/>
                  </a:lnTo>
                  <a:lnTo>
                    <a:pt x="303" y="282"/>
                  </a:lnTo>
                  <a:lnTo>
                    <a:pt x="358" y="252"/>
                  </a:lnTo>
                  <a:lnTo>
                    <a:pt x="417" y="227"/>
                  </a:lnTo>
                  <a:lnTo>
                    <a:pt x="478" y="205"/>
                  </a:lnTo>
                  <a:lnTo>
                    <a:pt x="542" y="185"/>
                  </a:lnTo>
                  <a:lnTo>
                    <a:pt x="608" y="171"/>
                  </a:lnTo>
                  <a:lnTo>
                    <a:pt x="675" y="162"/>
                  </a:lnTo>
                  <a:close/>
                  <a:moveTo>
                    <a:pt x="675" y="0"/>
                  </a:moveTo>
                  <a:lnTo>
                    <a:pt x="1810" y="0"/>
                  </a:lnTo>
                  <a:lnTo>
                    <a:pt x="1810" y="1200"/>
                  </a:lnTo>
                  <a:lnTo>
                    <a:pt x="675" y="1200"/>
                  </a:lnTo>
                  <a:lnTo>
                    <a:pt x="675" y="1058"/>
                  </a:lnTo>
                  <a:lnTo>
                    <a:pt x="748" y="1062"/>
                  </a:lnTo>
                  <a:lnTo>
                    <a:pt x="819" y="1060"/>
                  </a:lnTo>
                  <a:lnTo>
                    <a:pt x="894" y="1052"/>
                  </a:lnTo>
                  <a:lnTo>
                    <a:pt x="977" y="1038"/>
                  </a:lnTo>
                  <a:lnTo>
                    <a:pt x="1061" y="1021"/>
                  </a:lnTo>
                  <a:lnTo>
                    <a:pt x="1148" y="1001"/>
                  </a:lnTo>
                  <a:lnTo>
                    <a:pt x="1235" y="975"/>
                  </a:lnTo>
                  <a:lnTo>
                    <a:pt x="1321" y="946"/>
                  </a:lnTo>
                  <a:lnTo>
                    <a:pt x="1404" y="914"/>
                  </a:lnTo>
                  <a:lnTo>
                    <a:pt x="1483" y="879"/>
                  </a:lnTo>
                  <a:lnTo>
                    <a:pt x="1554" y="841"/>
                  </a:lnTo>
                  <a:lnTo>
                    <a:pt x="1619" y="802"/>
                  </a:lnTo>
                  <a:lnTo>
                    <a:pt x="1674" y="763"/>
                  </a:lnTo>
                  <a:lnTo>
                    <a:pt x="1658" y="749"/>
                  </a:lnTo>
                  <a:lnTo>
                    <a:pt x="1634" y="733"/>
                  </a:lnTo>
                  <a:lnTo>
                    <a:pt x="1605" y="717"/>
                  </a:lnTo>
                  <a:lnTo>
                    <a:pt x="1573" y="700"/>
                  </a:lnTo>
                  <a:lnTo>
                    <a:pt x="1540" y="682"/>
                  </a:lnTo>
                  <a:lnTo>
                    <a:pt x="1510" y="664"/>
                  </a:lnTo>
                  <a:lnTo>
                    <a:pt x="1485" y="648"/>
                  </a:lnTo>
                  <a:lnTo>
                    <a:pt x="1467" y="636"/>
                  </a:lnTo>
                  <a:lnTo>
                    <a:pt x="1404" y="690"/>
                  </a:lnTo>
                  <a:lnTo>
                    <a:pt x="1341" y="741"/>
                  </a:lnTo>
                  <a:lnTo>
                    <a:pt x="1276" y="788"/>
                  </a:lnTo>
                  <a:lnTo>
                    <a:pt x="1209" y="832"/>
                  </a:lnTo>
                  <a:lnTo>
                    <a:pt x="1140" y="871"/>
                  </a:lnTo>
                  <a:lnTo>
                    <a:pt x="1067" y="904"/>
                  </a:lnTo>
                  <a:lnTo>
                    <a:pt x="992" y="932"/>
                  </a:lnTo>
                  <a:lnTo>
                    <a:pt x="914" y="954"/>
                  </a:lnTo>
                  <a:lnTo>
                    <a:pt x="831" y="966"/>
                  </a:lnTo>
                  <a:lnTo>
                    <a:pt x="744" y="969"/>
                  </a:lnTo>
                  <a:lnTo>
                    <a:pt x="709" y="969"/>
                  </a:lnTo>
                  <a:lnTo>
                    <a:pt x="675" y="966"/>
                  </a:lnTo>
                  <a:lnTo>
                    <a:pt x="675" y="865"/>
                  </a:lnTo>
                  <a:lnTo>
                    <a:pt x="715" y="871"/>
                  </a:lnTo>
                  <a:lnTo>
                    <a:pt x="758" y="873"/>
                  </a:lnTo>
                  <a:lnTo>
                    <a:pt x="815" y="869"/>
                  </a:lnTo>
                  <a:lnTo>
                    <a:pt x="870" y="859"/>
                  </a:lnTo>
                  <a:lnTo>
                    <a:pt x="925" y="841"/>
                  </a:lnTo>
                  <a:lnTo>
                    <a:pt x="979" y="820"/>
                  </a:lnTo>
                  <a:lnTo>
                    <a:pt x="1030" y="794"/>
                  </a:lnTo>
                  <a:lnTo>
                    <a:pt x="1079" y="767"/>
                  </a:lnTo>
                  <a:lnTo>
                    <a:pt x="1126" y="735"/>
                  </a:lnTo>
                  <a:lnTo>
                    <a:pt x="1172" y="701"/>
                  </a:lnTo>
                  <a:lnTo>
                    <a:pt x="1213" y="670"/>
                  </a:lnTo>
                  <a:lnTo>
                    <a:pt x="1250" y="636"/>
                  </a:lnTo>
                  <a:lnTo>
                    <a:pt x="1284" y="605"/>
                  </a:lnTo>
                  <a:lnTo>
                    <a:pt x="1315" y="577"/>
                  </a:lnTo>
                  <a:lnTo>
                    <a:pt x="1339" y="550"/>
                  </a:lnTo>
                  <a:lnTo>
                    <a:pt x="1361" y="530"/>
                  </a:lnTo>
                  <a:lnTo>
                    <a:pt x="1374" y="512"/>
                  </a:lnTo>
                  <a:lnTo>
                    <a:pt x="1384" y="502"/>
                  </a:lnTo>
                  <a:lnTo>
                    <a:pt x="1386" y="499"/>
                  </a:lnTo>
                  <a:lnTo>
                    <a:pt x="1384" y="495"/>
                  </a:lnTo>
                  <a:lnTo>
                    <a:pt x="1374" y="483"/>
                  </a:lnTo>
                  <a:lnTo>
                    <a:pt x="1359" y="465"/>
                  </a:lnTo>
                  <a:lnTo>
                    <a:pt x="1339" y="443"/>
                  </a:lnTo>
                  <a:lnTo>
                    <a:pt x="1311" y="418"/>
                  </a:lnTo>
                  <a:lnTo>
                    <a:pt x="1280" y="388"/>
                  </a:lnTo>
                  <a:lnTo>
                    <a:pt x="1242" y="357"/>
                  </a:lnTo>
                  <a:lnTo>
                    <a:pt x="1201" y="325"/>
                  </a:lnTo>
                  <a:lnTo>
                    <a:pt x="1154" y="292"/>
                  </a:lnTo>
                  <a:lnTo>
                    <a:pt x="1103" y="262"/>
                  </a:lnTo>
                  <a:lnTo>
                    <a:pt x="1048" y="233"/>
                  </a:lnTo>
                  <a:lnTo>
                    <a:pt x="987" y="207"/>
                  </a:lnTo>
                  <a:lnTo>
                    <a:pt x="924" y="187"/>
                  </a:lnTo>
                  <a:lnTo>
                    <a:pt x="855" y="171"/>
                  </a:lnTo>
                  <a:lnTo>
                    <a:pt x="782" y="162"/>
                  </a:lnTo>
                  <a:lnTo>
                    <a:pt x="707" y="160"/>
                  </a:lnTo>
                  <a:lnTo>
                    <a:pt x="675" y="162"/>
                  </a:lnTo>
                  <a:lnTo>
                    <a:pt x="675" y="0"/>
                  </a:lnTo>
                  <a:close/>
                </a:path>
              </a:pathLst>
            </a:custGeom>
            <a:solidFill>
              <a:srgbClr val="76B9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1583985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30565" y="8831580"/>
            <a:ext cx="3037840" cy="464820"/>
          </a:xfrm>
          <a:prstGeom prst="rect">
            <a:avLst/>
          </a:prstGeom>
        </p:spPr>
        <p:txBody>
          <a:bodyPr vert="horz" lIns="93177" tIns="46589" rIns="93177" bIns="46589" rtlCol="0" anchor="ctr"/>
          <a:lstStyle>
            <a:lvl1pPr algn="l">
              <a:defRPr sz="1100">
                <a:latin typeface="Trebuchet MS" pitchFamily="34" charset="0"/>
                <a:ea typeface="ＭＳ Ｐゴシック" pitchFamily="-16" charset="-128"/>
                <a:cs typeface="+mn-cs"/>
              </a:defRPr>
            </a:lvl1pPr>
          </a:lstStyle>
          <a:p>
            <a:pPr>
              <a:defRPr/>
            </a:pPr>
            <a:fld id="{0EFD2D7F-A763-4126-9B71-A7F863137437}" type="datetimeFigureOut">
              <a:rPr lang="en-US" smtClean="0"/>
              <a:pPr>
                <a:defRPr/>
              </a:pPr>
              <a:t>3/30/2021</a:t>
            </a:fld>
            <a:endParaRPr lang="en-US" dirty="0"/>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pPr lvl="0"/>
            <a:endParaRPr lang="en-US" noProof="0"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Slide Number Placeholder 6"/>
          <p:cNvSpPr>
            <a:spLocks noGrp="1"/>
          </p:cNvSpPr>
          <p:nvPr>
            <p:ph type="sldNum" sz="quarter" idx="5"/>
          </p:nvPr>
        </p:nvSpPr>
        <p:spPr>
          <a:xfrm>
            <a:off x="3663170" y="8829967"/>
            <a:ext cx="3037840" cy="464820"/>
          </a:xfrm>
          <a:prstGeom prst="rect">
            <a:avLst/>
          </a:prstGeom>
        </p:spPr>
        <p:txBody>
          <a:bodyPr vert="horz" lIns="93177" tIns="46589" rIns="93177" bIns="46589" rtlCol="0" anchor="ctr"/>
          <a:lstStyle>
            <a:lvl1pPr algn="r">
              <a:defRPr sz="1100">
                <a:latin typeface="Trebuchet MS" pitchFamily="34" charset="0"/>
                <a:ea typeface="ＭＳ Ｐゴシック" pitchFamily="-16" charset="-128"/>
                <a:cs typeface="+mn-cs"/>
              </a:defRPr>
            </a:lvl1pPr>
          </a:lstStyle>
          <a:p>
            <a:pPr>
              <a:defRPr/>
            </a:pPr>
            <a:fld id="{E02D639A-AF38-4D9A-897E-57859A70BDEB}" type="slidenum">
              <a:rPr lang="en-US" smtClean="0"/>
              <a:pPr>
                <a:defRPr/>
              </a:pPr>
              <a:t>‹#›</a:t>
            </a:fld>
            <a:endParaRPr lang="en-US" dirty="0"/>
          </a:p>
        </p:txBody>
      </p:sp>
      <p:grpSp>
        <p:nvGrpSpPr>
          <p:cNvPr id="8" name="Group 7"/>
          <p:cNvGrpSpPr/>
          <p:nvPr/>
        </p:nvGrpSpPr>
        <p:grpSpPr>
          <a:xfrm>
            <a:off x="5528649" y="308894"/>
            <a:ext cx="1083012" cy="200064"/>
            <a:chOff x="8775700" y="3552825"/>
            <a:chExt cx="5156200" cy="952500"/>
          </a:xfrm>
        </p:grpSpPr>
        <p:sp>
          <p:nvSpPr>
            <p:cNvPr id="9" name="Freeform 8"/>
            <p:cNvSpPr>
              <a:spLocks noEditPoints="1"/>
            </p:cNvSpPr>
            <p:nvPr/>
          </p:nvSpPr>
          <p:spPr bwMode="auto">
            <a:xfrm>
              <a:off x="13817600" y="4265613"/>
              <a:ext cx="114300" cy="111125"/>
            </a:xfrm>
            <a:custGeom>
              <a:avLst/>
              <a:gdLst>
                <a:gd name="T0" fmla="*/ 59 w 144"/>
                <a:gd name="T1" fmla="*/ 63 h 139"/>
                <a:gd name="T2" fmla="*/ 79 w 144"/>
                <a:gd name="T3" fmla="*/ 63 h 139"/>
                <a:gd name="T4" fmla="*/ 85 w 144"/>
                <a:gd name="T5" fmla="*/ 61 h 139"/>
                <a:gd name="T6" fmla="*/ 87 w 144"/>
                <a:gd name="T7" fmla="*/ 53 h 139"/>
                <a:gd name="T8" fmla="*/ 83 w 144"/>
                <a:gd name="T9" fmla="*/ 47 h 139"/>
                <a:gd name="T10" fmla="*/ 75 w 144"/>
                <a:gd name="T11" fmla="*/ 45 h 139"/>
                <a:gd name="T12" fmla="*/ 59 w 144"/>
                <a:gd name="T13" fmla="*/ 45 h 139"/>
                <a:gd name="T14" fmla="*/ 73 w 144"/>
                <a:gd name="T15" fmla="*/ 33 h 139"/>
                <a:gd name="T16" fmla="*/ 101 w 144"/>
                <a:gd name="T17" fmla="*/ 41 h 139"/>
                <a:gd name="T18" fmla="*/ 103 w 144"/>
                <a:gd name="T19" fmla="*/ 61 h 139"/>
                <a:gd name="T20" fmla="*/ 99 w 144"/>
                <a:gd name="T21" fmla="*/ 68 h 139"/>
                <a:gd name="T22" fmla="*/ 91 w 144"/>
                <a:gd name="T23" fmla="*/ 74 h 139"/>
                <a:gd name="T24" fmla="*/ 105 w 144"/>
                <a:gd name="T25" fmla="*/ 106 h 139"/>
                <a:gd name="T26" fmla="*/ 67 w 144"/>
                <a:gd name="T27" fmla="*/ 76 h 139"/>
                <a:gd name="T28" fmla="*/ 59 w 144"/>
                <a:gd name="T29" fmla="*/ 106 h 139"/>
                <a:gd name="T30" fmla="*/ 44 w 144"/>
                <a:gd name="T31" fmla="*/ 33 h 139"/>
                <a:gd name="T32" fmla="*/ 51 w 144"/>
                <a:gd name="T33" fmla="*/ 21 h 139"/>
                <a:gd name="T34" fmla="*/ 24 w 144"/>
                <a:gd name="T35" fmla="*/ 49 h 139"/>
                <a:gd name="T36" fmla="*/ 24 w 144"/>
                <a:gd name="T37" fmla="*/ 92 h 139"/>
                <a:gd name="T38" fmla="*/ 51 w 144"/>
                <a:gd name="T39" fmla="*/ 120 h 139"/>
                <a:gd name="T40" fmla="*/ 71 w 144"/>
                <a:gd name="T41" fmla="*/ 124 h 139"/>
                <a:gd name="T42" fmla="*/ 109 w 144"/>
                <a:gd name="T43" fmla="*/ 108 h 139"/>
                <a:gd name="T44" fmla="*/ 122 w 144"/>
                <a:gd name="T45" fmla="*/ 70 h 139"/>
                <a:gd name="T46" fmla="*/ 109 w 144"/>
                <a:gd name="T47" fmla="*/ 31 h 139"/>
                <a:gd name="T48" fmla="*/ 71 w 144"/>
                <a:gd name="T49" fmla="*/ 17 h 139"/>
                <a:gd name="T50" fmla="*/ 95 w 144"/>
                <a:gd name="T51" fmla="*/ 3 h 139"/>
                <a:gd name="T52" fmla="*/ 130 w 144"/>
                <a:gd name="T53" fmla="*/ 27 h 139"/>
                <a:gd name="T54" fmla="*/ 144 w 144"/>
                <a:gd name="T55" fmla="*/ 70 h 139"/>
                <a:gd name="T56" fmla="*/ 130 w 144"/>
                <a:gd name="T57" fmla="*/ 114 h 139"/>
                <a:gd name="T58" fmla="*/ 95 w 144"/>
                <a:gd name="T59" fmla="*/ 135 h 139"/>
                <a:gd name="T60" fmla="*/ 50 w 144"/>
                <a:gd name="T61" fmla="*/ 135 h 139"/>
                <a:gd name="T62" fmla="*/ 14 w 144"/>
                <a:gd name="T63" fmla="*/ 114 h 139"/>
                <a:gd name="T64" fmla="*/ 0 w 144"/>
                <a:gd name="T65" fmla="*/ 70 h 139"/>
                <a:gd name="T66" fmla="*/ 14 w 144"/>
                <a:gd name="T67" fmla="*/ 27 h 139"/>
                <a:gd name="T68" fmla="*/ 50 w 144"/>
                <a:gd name="T69" fmla="*/ 3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4" h="139">
                  <a:moveTo>
                    <a:pt x="59" y="45"/>
                  </a:moveTo>
                  <a:lnTo>
                    <a:pt x="59" y="63"/>
                  </a:lnTo>
                  <a:lnTo>
                    <a:pt x="75" y="63"/>
                  </a:lnTo>
                  <a:lnTo>
                    <a:pt x="79" y="63"/>
                  </a:lnTo>
                  <a:lnTo>
                    <a:pt x="83" y="63"/>
                  </a:lnTo>
                  <a:lnTo>
                    <a:pt x="85" y="61"/>
                  </a:lnTo>
                  <a:lnTo>
                    <a:pt x="87" y="57"/>
                  </a:lnTo>
                  <a:lnTo>
                    <a:pt x="87" y="53"/>
                  </a:lnTo>
                  <a:lnTo>
                    <a:pt x="85" y="49"/>
                  </a:lnTo>
                  <a:lnTo>
                    <a:pt x="83" y="47"/>
                  </a:lnTo>
                  <a:lnTo>
                    <a:pt x="79" y="45"/>
                  </a:lnTo>
                  <a:lnTo>
                    <a:pt x="75" y="45"/>
                  </a:lnTo>
                  <a:lnTo>
                    <a:pt x="71" y="45"/>
                  </a:lnTo>
                  <a:lnTo>
                    <a:pt x="59" y="45"/>
                  </a:lnTo>
                  <a:close/>
                  <a:moveTo>
                    <a:pt x="44" y="33"/>
                  </a:moveTo>
                  <a:lnTo>
                    <a:pt x="73" y="33"/>
                  </a:lnTo>
                  <a:lnTo>
                    <a:pt x="89" y="35"/>
                  </a:lnTo>
                  <a:lnTo>
                    <a:pt x="101" y="41"/>
                  </a:lnTo>
                  <a:lnTo>
                    <a:pt x="105" y="55"/>
                  </a:lnTo>
                  <a:lnTo>
                    <a:pt x="103" y="61"/>
                  </a:lnTo>
                  <a:lnTo>
                    <a:pt x="101" y="67"/>
                  </a:lnTo>
                  <a:lnTo>
                    <a:pt x="99" y="68"/>
                  </a:lnTo>
                  <a:lnTo>
                    <a:pt x="95" y="72"/>
                  </a:lnTo>
                  <a:lnTo>
                    <a:pt x="91" y="74"/>
                  </a:lnTo>
                  <a:lnTo>
                    <a:pt x="85" y="74"/>
                  </a:lnTo>
                  <a:lnTo>
                    <a:pt x="105" y="106"/>
                  </a:lnTo>
                  <a:lnTo>
                    <a:pt x="85" y="106"/>
                  </a:lnTo>
                  <a:lnTo>
                    <a:pt x="67" y="76"/>
                  </a:lnTo>
                  <a:lnTo>
                    <a:pt x="59" y="76"/>
                  </a:lnTo>
                  <a:lnTo>
                    <a:pt x="59" y="106"/>
                  </a:lnTo>
                  <a:lnTo>
                    <a:pt x="44" y="106"/>
                  </a:lnTo>
                  <a:lnTo>
                    <a:pt x="44" y="33"/>
                  </a:lnTo>
                  <a:close/>
                  <a:moveTo>
                    <a:pt x="71" y="17"/>
                  </a:moveTo>
                  <a:lnTo>
                    <a:pt x="51" y="21"/>
                  </a:lnTo>
                  <a:lnTo>
                    <a:pt x="36" y="31"/>
                  </a:lnTo>
                  <a:lnTo>
                    <a:pt x="24" y="49"/>
                  </a:lnTo>
                  <a:lnTo>
                    <a:pt x="20" y="70"/>
                  </a:lnTo>
                  <a:lnTo>
                    <a:pt x="24" y="92"/>
                  </a:lnTo>
                  <a:lnTo>
                    <a:pt x="36" y="108"/>
                  </a:lnTo>
                  <a:lnTo>
                    <a:pt x="51" y="120"/>
                  </a:lnTo>
                  <a:lnTo>
                    <a:pt x="71" y="124"/>
                  </a:lnTo>
                  <a:lnTo>
                    <a:pt x="71" y="124"/>
                  </a:lnTo>
                  <a:lnTo>
                    <a:pt x="91" y="120"/>
                  </a:lnTo>
                  <a:lnTo>
                    <a:pt x="109" y="108"/>
                  </a:lnTo>
                  <a:lnTo>
                    <a:pt x="118" y="92"/>
                  </a:lnTo>
                  <a:lnTo>
                    <a:pt x="122" y="70"/>
                  </a:lnTo>
                  <a:lnTo>
                    <a:pt x="118" y="49"/>
                  </a:lnTo>
                  <a:lnTo>
                    <a:pt x="109" y="31"/>
                  </a:lnTo>
                  <a:lnTo>
                    <a:pt x="91" y="21"/>
                  </a:lnTo>
                  <a:lnTo>
                    <a:pt x="71" y="17"/>
                  </a:lnTo>
                  <a:close/>
                  <a:moveTo>
                    <a:pt x="71" y="0"/>
                  </a:moveTo>
                  <a:lnTo>
                    <a:pt x="95" y="3"/>
                  </a:lnTo>
                  <a:lnTo>
                    <a:pt x="114" y="11"/>
                  </a:lnTo>
                  <a:lnTo>
                    <a:pt x="130" y="27"/>
                  </a:lnTo>
                  <a:lnTo>
                    <a:pt x="140" y="45"/>
                  </a:lnTo>
                  <a:lnTo>
                    <a:pt x="144" y="70"/>
                  </a:lnTo>
                  <a:lnTo>
                    <a:pt x="140" y="94"/>
                  </a:lnTo>
                  <a:lnTo>
                    <a:pt x="130" y="114"/>
                  </a:lnTo>
                  <a:lnTo>
                    <a:pt x="114" y="128"/>
                  </a:lnTo>
                  <a:lnTo>
                    <a:pt x="95" y="135"/>
                  </a:lnTo>
                  <a:lnTo>
                    <a:pt x="71" y="139"/>
                  </a:lnTo>
                  <a:lnTo>
                    <a:pt x="50" y="135"/>
                  </a:lnTo>
                  <a:lnTo>
                    <a:pt x="30" y="128"/>
                  </a:lnTo>
                  <a:lnTo>
                    <a:pt x="14" y="114"/>
                  </a:lnTo>
                  <a:lnTo>
                    <a:pt x="4" y="94"/>
                  </a:lnTo>
                  <a:lnTo>
                    <a:pt x="0" y="70"/>
                  </a:lnTo>
                  <a:lnTo>
                    <a:pt x="4" y="45"/>
                  </a:lnTo>
                  <a:lnTo>
                    <a:pt x="14" y="27"/>
                  </a:lnTo>
                  <a:lnTo>
                    <a:pt x="30" y="11"/>
                  </a:lnTo>
                  <a:lnTo>
                    <a:pt x="50" y="3"/>
                  </a:lnTo>
                  <a:lnTo>
                    <a:pt x="71"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0"/>
            <p:cNvSpPr>
              <a:spLocks noEditPoints="1"/>
            </p:cNvSpPr>
            <p:nvPr/>
          </p:nvSpPr>
          <p:spPr bwMode="auto">
            <a:xfrm>
              <a:off x="10447338" y="3732213"/>
              <a:ext cx="3333750" cy="625475"/>
            </a:xfrm>
            <a:custGeom>
              <a:avLst/>
              <a:gdLst>
                <a:gd name="T0" fmla="*/ 2325 w 4200"/>
                <a:gd name="T1" fmla="*/ 618 h 788"/>
                <a:gd name="T2" fmla="*/ 2465 w 4200"/>
                <a:gd name="T3" fmla="*/ 616 h 788"/>
                <a:gd name="T4" fmla="*/ 2540 w 4200"/>
                <a:gd name="T5" fmla="*/ 597 h 788"/>
                <a:gd name="T6" fmla="*/ 2599 w 4200"/>
                <a:gd name="T7" fmla="*/ 555 h 788"/>
                <a:gd name="T8" fmla="*/ 2635 w 4200"/>
                <a:gd name="T9" fmla="*/ 488 h 788"/>
                <a:gd name="T10" fmla="*/ 2648 w 4200"/>
                <a:gd name="T11" fmla="*/ 396 h 788"/>
                <a:gd name="T12" fmla="*/ 2635 w 4200"/>
                <a:gd name="T13" fmla="*/ 301 h 788"/>
                <a:gd name="T14" fmla="*/ 2599 w 4200"/>
                <a:gd name="T15" fmla="*/ 236 h 788"/>
                <a:gd name="T16" fmla="*/ 2540 w 4200"/>
                <a:gd name="T17" fmla="*/ 193 h 788"/>
                <a:gd name="T18" fmla="*/ 2465 w 4200"/>
                <a:gd name="T19" fmla="*/ 173 h 788"/>
                <a:gd name="T20" fmla="*/ 2325 w 4200"/>
                <a:gd name="T21" fmla="*/ 171 h 788"/>
                <a:gd name="T22" fmla="*/ 3597 w 4200"/>
                <a:gd name="T23" fmla="*/ 512 h 788"/>
                <a:gd name="T24" fmla="*/ 3735 w 4200"/>
                <a:gd name="T25" fmla="*/ 143 h 788"/>
                <a:gd name="T26" fmla="*/ 4200 w 4200"/>
                <a:gd name="T27" fmla="*/ 786 h 788"/>
                <a:gd name="T28" fmla="*/ 3916 w 4200"/>
                <a:gd name="T29" fmla="*/ 648 h 788"/>
                <a:gd name="T30" fmla="*/ 3501 w 4200"/>
                <a:gd name="T31" fmla="*/ 786 h 788"/>
                <a:gd name="T32" fmla="*/ 3592 w 4200"/>
                <a:gd name="T33" fmla="*/ 0 h 788"/>
                <a:gd name="T34" fmla="*/ 2969 w 4200"/>
                <a:gd name="T35" fmla="*/ 0 h 788"/>
                <a:gd name="T36" fmla="*/ 3190 w 4200"/>
                <a:gd name="T37" fmla="*/ 788 h 788"/>
                <a:gd name="T38" fmla="*/ 2969 w 4200"/>
                <a:gd name="T39" fmla="*/ 0 h 788"/>
                <a:gd name="T40" fmla="*/ 2416 w 4200"/>
                <a:gd name="T41" fmla="*/ 0 h 788"/>
                <a:gd name="T42" fmla="*/ 2554 w 4200"/>
                <a:gd name="T43" fmla="*/ 7 h 788"/>
                <a:gd name="T44" fmla="*/ 2666 w 4200"/>
                <a:gd name="T45" fmla="*/ 33 h 788"/>
                <a:gd name="T46" fmla="*/ 2757 w 4200"/>
                <a:gd name="T47" fmla="*/ 90 h 788"/>
                <a:gd name="T48" fmla="*/ 2818 w 4200"/>
                <a:gd name="T49" fmla="*/ 173 h 788"/>
                <a:gd name="T50" fmla="*/ 2853 w 4200"/>
                <a:gd name="T51" fmla="*/ 277 h 788"/>
                <a:gd name="T52" fmla="*/ 2865 w 4200"/>
                <a:gd name="T53" fmla="*/ 402 h 788"/>
                <a:gd name="T54" fmla="*/ 2855 w 4200"/>
                <a:gd name="T55" fmla="*/ 518 h 788"/>
                <a:gd name="T56" fmla="*/ 2828 w 4200"/>
                <a:gd name="T57" fmla="*/ 614 h 788"/>
                <a:gd name="T58" fmla="*/ 2786 w 4200"/>
                <a:gd name="T59" fmla="*/ 683 h 788"/>
                <a:gd name="T60" fmla="*/ 2735 w 4200"/>
                <a:gd name="T61" fmla="*/ 731 h 788"/>
                <a:gd name="T62" fmla="*/ 2672 w 4200"/>
                <a:gd name="T63" fmla="*/ 762 h 788"/>
                <a:gd name="T64" fmla="*/ 2585 w 4200"/>
                <a:gd name="T65" fmla="*/ 780 h 788"/>
                <a:gd name="T66" fmla="*/ 2465 w 4200"/>
                <a:gd name="T67" fmla="*/ 788 h 788"/>
                <a:gd name="T68" fmla="*/ 2105 w 4200"/>
                <a:gd name="T69" fmla="*/ 0 h 788"/>
                <a:gd name="T70" fmla="*/ 1063 w 4200"/>
                <a:gd name="T71" fmla="*/ 0 h 788"/>
                <a:gd name="T72" fmla="*/ 1428 w 4200"/>
                <a:gd name="T73" fmla="*/ 0 h 788"/>
                <a:gd name="T74" fmla="*/ 1398 w 4200"/>
                <a:gd name="T75" fmla="*/ 788 h 788"/>
                <a:gd name="T76" fmla="*/ 825 w 4200"/>
                <a:gd name="T77" fmla="*/ 0 h 788"/>
                <a:gd name="T78" fmla="*/ 1969 w 4200"/>
                <a:gd name="T79" fmla="*/ 0 h 788"/>
                <a:gd name="T80" fmla="*/ 1747 w 4200"/>
                <a:gd name="T81" fmla="*/ 788 h 788"/>
                <a:gd name="T82" fmla="*/ 0 w 4200"/>
                <a:gd name="T83" fmla="*/ 0 h 788"/>
                <a:gd name="T84" fmla="*/ 441 w 4200"/>
                <a:gd name="T85" fmla="*/ 0 h 788"/>
                <a:gd name="T86" fmla="*/ 522 w 4200"/>
                <a:gd name="T87" fmla="*/ 7 h 788"/>
                <a:gd name="T88" fmla="*/ 599 w 4200"/>
                <a:gd name="T89" fmla="*/ 25 h 788"/>
                <a:gd name="T90" fmla="*/ 667 w 4200"/>
                <a:gd name="T91" fmla="*/ 59 h 788"/>
                <a:gd name="T92" fmla="*/ 725 w 4200"/>
                <a:gd name="T93" fmla="*/ 112 h 788"/>
                <a:gd name="T94" fmla="*/ 766 w 4200"/>
                <a:gd name="T95" fmla="*/ 187 h 788"/>
                <a:gd name="T96" fmla="*/ 788 w 4200"/>
                <a:gd name="T97" fmla="*/ 289 h 788"/>
                <a:gd name="T98" fmla="*/ 790 w 4200"/>
                <a:gd name="T99" fmla="*/ 788 h 788"/>
                <a:gd name="T100" fmla="*/ 573 w 4200"/>
                <a:gd name="T101" fmla="*/ 427 h 788"/>
                <a:gd name="T102" fmla="*/ 567 w 4200"/>
                <a:gd name="T103" fmla="*/ 317 h 788"/>
                <a:gd name="T104" fmla="*/ 543 w 4200"/>
                <a:gd name="T105" fmla="*/ 244 h 788"/>
                <a:gd name="T106" fmla="*/ 500 w 4200"/>
                <a:gd name="T107" fmla="*/ 201 h 788"/>
                <a:gd name="T108" fmla="*/ 439 w 4200"/>
                <a:gd name="T109" fmla="*/ 179 h 788"/>
                <a:gd name="T110" fmla="*/ 224 w 4200"/>
                <a:gd name="T111" fmla="*/ 175 h 788"/>
                <a:gd name="T112" fmla="*/ 0 w 4200"/>
                <a:gd name="T11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200" h="788">
                  <a:moveTo>
                    <a:pt x="2325" y="171"/>
                  </a:moveTo>
                  <a:lnTo>
                    <a:pt x="2325" y="618"/>
                  </a:lnTo>
                  <a:lnTo>
                    <a:pt x="2420" y="618"/>
                  </a:lnTo>
                  <a:lnTo>
                    <a:pt x="2465" y="616"/>
                  </a:lnTo>
                  <a:lnTo>
                    <a:pt x="2505" y="608"/>
                  </a:lnTo>
                  <a:lnTo>
                    <a:pt x="2540" y="597"/>
                  </a:lnTo>
                  <a:lnTo>
                    <a:pt x="2572" y="579"/>
                  </a:lnTo>
                  <a:lnTo>
                    <a:pt x="2599" y="555"/>
                  </a:lnTo>
                  <a:lnTo>
                    <a:pt x="2619" y="526"/>
                  </a:lnTo>
                  <a:lnTo>
                    <a:pt x="2635" y="488"/>
                  </a:lnTo>
                  <a:lnTo>
                    <a:pt x="2644" y="445"/>
                  </a:lnTo>
                  <a:lnTo>
                    <a:pt x="2648" y="396"/>
                  </a:lnTo>
                  <a:lnTo>
                    <a:pt x="2644" y="344"/>
                  </a:lnTo>
                  <a:lnTo>
                    <a:pt x="2635" y="301"/>
                  </a:lnTo>
                  <a:lnTo>
                    <a:pt x="2619" y="266"/>
                  </a:lnTo>
                  <a:lnTo>
                    <a:pt x="2599" y="236"/>
                  </a:lnTo>
                  <a:lnTo>
                    <a:pt x="2572" y="212"/>
                  </a:lnTo>
                  <a:lnTo>
                    <a:pt x="2540" y="193"/>
                  </a:lnTo>
                  <a:lnTo>
                    <a:pt x="2505" y="181"/>
                  </a:lnTo>
                  <a:lnTo>
                    <a:pt x="2465" y="173"/>
                  </a:lnTo>
                  <a:lnTo>
                    <a:pt x="2420" y="171"/>
                  </a:lnTo>
                  <a:lnTo>
                    <a:pt x="2325" y="171"/>
                  </a:lnTo>
                  <a:close/>
                  <a:moveTo>
                    <a:pt x="3735" y="143"/>
                  </a:moveTo>
                  <a:lnTo>
                    <a:pt x="3597" y="512"/>
                  </a:lnTo>
                  <a:lnTo>
                    <a:pt x="3869" y="512"/>
                  </a:lnTo>
                  <a:lnTo>
                    <a:pt x="3735" y="143"/>
                  </a:lnTo>
                  <a:close/>
                  <a:moveTo>
                    <a:pt x="3887" y="0"/>
                  </a:moveTo>
                  <a:lnTo>
                    <a:pt x="4200" y="786"/>
                  </a:lnTo>
                  <a:lnTo>
                    <a:pt x="3962" y="786"/>
                  </a:lnTo>
                  <a:lnTo>
                    <a:pt x="3916" y="648"/>
                  </a:lnTo>
                  <a:lnTo>
                    <a:pt x="3548" y="648"/>
                  </a:lnTo>
                  <a:lnTo>
                    <a:pt x="3501" y="786"/>
                  </a:lnTo>
                  <a:lnTo>
                    <a:pt x="3280" y="786"/>
                  </a:lnTo>
                  <a:lnTo>
                    <a:pt x="3592" y="0"/>
                  </a:lnTo>
                  <a:lnTo>
                    <a:pt x="3887" y="0"/>
                  </a:lnTo>
                  <a:close/>
                  <a:moveTo>
                    <a:pt x="2969" y="0"/>
                  </a:moveTo>
                  <a:lnTo>
                    <a:pt x="3190" y="0"/>
                  </a:lnTo>
                  <a:lnTo>
                    <a:pt x="3190" y="788"/>
                  </a:lnTo>
                  <a:lnTo>
                    <a:pt x="2969" y="788"/>
                  </a:lnTo>
                  <a:lnTo>
                    <a:pt x="2969" y="0"/>
                  </a:lnTo>
                  <a:close/>
                  <a:moveTo>
                    <a:pt x="2105" y="0"/>
                  </a:moveTo>
                  <a:lnTo>
                    <a:pt x="2416" y="0"/>
                  </a:lnTo>
                  <a:lnTo>
                    <a:pt x="2489" y="2"/>
                  </a:lnTo>
                  <a:lnTo>
                    <a:pt x="2554" y="7"/>
                  </a:lnTo>
                  <a:lnTo>
                    <a:pt x="2613" y="17"/>
                  </a:lnTo>
                  <a:lnTo>
                    <a:pt x="2666" y="33"/>
                  </a:lnTo>
                  <a:lnTo>
                    <a:pt x="2713" y="57"/>
                  </a:lnTo>
                  <a:lnTo>
                    <a:pt x="2757" y="90"/>
                  </a:lnTo>
                  <a:lnTo>
                    <a:pt x="2794" y="132"/>
                  </a:lnTo>
                  <a:lnTo>
                    <a:pt x="2818" y="173"/>
                  </a:lnTo>
                  <a:lnTo>
                    <a:pt x="2839" y="222"/>
                  </a:lnTo>
                  <a:lnTo>
                    <a:pt x="2853" y="277"/>
                  </a:lnTo>
                  <a:lnTo>
                    <a:pt x="2863" y="337"/>
                  </a:lnTo>
                  <a:lnTo>
                    <a:pt x="2865" y="402"/>
                  </a:lnTo>
                  <a:lnTo>
                    <a:pt x="2863" y="461"/>
                  </a:lnTo>
                  <a:lnTo>
                    <a:pt x="2855" y="518"/>
                  </a:lnTo>
                  <a:lnTo>
                    <a:pt x="2843" y="569"/>
                  </a:lnTo>
                  <a:lnTo>
                    <a:pt x="2828" y="614"/>
                  </a:lnTo>
                  <a:lnTo>
                    <a:pt x="2810" y="654"/>
                  </a:lnTo>
                  <a:lnTo>
                    <a:pt x="2786" y="683"/>
                  </a:lnTo>
                  <a:lnTo>
                    <a:pt x="2761" y="709"/>
                  </a:lnTo>
                  <a:lnTo>
                    <a:pt x="2735" y="731"/>
                  </a:lnTo>
                  <a:lnTo>
                    <a:pt x="2705" y="748"/>
                  </a:lnTo>
                  <a:lnTo>
                    <a:pt x="2672" y="762"/>
                  </a:lnTo>
                  <a:lnTo>
                    <a:pt x="2633" y="772"/>
                  </a:lnTo>
                  <a:lnTo>
                    <a:pt x="2585" y="780"/>
                  </a:lnTo>
                  <a:lnTo>
                    <a:pt x="2530" y="786"/>
                  </a:lnTo>
                  <a:lnTo>
                    <a:pt x="2465" y="788"/>
                  </a:lnTo>
                  <a:lnTo>
                    <a:pt x="2105" y="788"/>
                  </a:lnTo>
                  <a:lnTo>
                    <a:pt x="2105" y="0"/>
                  </a:lnTo>
                  <a:close/>
                  <a:moveTo>
                    <a:pt x="825" y="0"/>
                  </a:moveTo>
                  <a:lnTo>
                    <a:pt x="1063" y="0"/>
                  </a:lnTo>
                  <a:lnTo>
                    <a:pt x="1240" y="624"/>
                  </a:lnTo>
                  <a:lnTo>
                    <a:pt x="1428" y="0"/>
                  </a:lnTo>
                  <a:lnTo>
                    <a:pt x="1654" y="0"/>
                  </a:lnTo>
                  <a:lnTo>
                    <a:pt x="1398" y="788"/>
                  </a:lnTo>
                  <a:lnTo>
                    <a:pt x="1077" y="788"/>
                  </a:lnTo>
                  <a:lnTo>
                    <a:pt x="825" y="0"/>
                  </a:lnTo>
                  <a:close/>
                  <a:moveTo>
                    <a:pt x="1747" y="0"/>
                  </a:moveTo>
                  <a:lnTo>
                    <a:pt x="1969" y="0"/>
                  </a:lnTo>
                  <a:lnTo>
                    <a:pt x="1969" y="788"/>
                  </a:lnTo>
                  <a:lnTo>
                    <a:pt x="1747" y="788"/>
                  </a:lnTo>
                  <a:lnTo>
                    <a:pt x="1747" y="0"/>
                  </a:lnTo>
                  <a:close/>
                  <a:moveTo>
                    <a:pt x="0" y="0"/>
                  </a:moveTo>
                  <a:lnTo>
                    <a:pt x="400" y="0"/>
                  </a:lnTo>
                  <a:lnTo>
                    <a:pt x="441" y="0"/>
                  </a:lnTo>
                  <a:lnTo>
                    <a:pt x="482" y="2"/>
                  </a:lnTo>
                  <a:lnTo>
                    <a:pt x="522" y="7"/>
                  </a:lnTo>
                  <a:lnTo>
                    <a:pt x="561" y="15"/>
                  </a:lnTo>
                  <a:lnTo>
                    <a:pt x="599" y="25"/>
                  </a:lnTo>
                  <a:lnTo>
                    <a:pt x="634" y="41"/>
                  </a:lnTo>
                  <a:lnTo>
                    <a:pt x="667" y="59"/>
                  </a:lnTo>
                  <a:lnTo>
                    <a:pt x="697" y="82"/>
                  </a:lnTo>
                  <a:lnTo>
                    <a:pt x="725" y="112"/>
                  </a:lnTo>
                  <a:lnTo>
                    <a:pt x="746" y="145"/>
                  </a:lnTo>
                  <a:lnTo>
                    <a:pt x="766" y="187"/>
                  </a:lnTo>
                  <a:lnTo>
                    <a:pt x="780" y="234"/>
                  </a:lnTo>
                  <a:lnTo>
                    <a:pt x="788" y="289"/>
                  </a:lnTo>
                  <a:lnTo>
                    <a:pt x="790" y="352"/>
                  </a:lnTo>
                  <a:lnTo>
                    <a:pt x="790" y="788"/>
                  </a:lnTo>
                  <a:lnTo>
                    <a:pt x="573" y="788"/>
                  </a:lnTo>
                  <a:lnTo>
                    <a:pt x="573" y="427"/>
                  </a:lnTo>
                  <a:lnTo>
                    <a:pt x="571" y="368"/>
                  </a:lnTo>
                  <a:lnTo>
                    <a:pt x="567" y="317"/>
                  </a:lnTo>
                  <a:lnTo>
                    <a:pt x="557" y="277"/>
                  </a:lnTo>
                  <a:lnTo>
                    <a:pt x="543" y="244"/>
                  </a:lnTo>
                  <a:lnTo>
                    <a:pt x="524" y="220"/>
                  </a:lnTo>
                  <a:lnTo>
                    <a:pt x="500" y="201"/>
                  </a:lnTo>
                  <a:lnTo>
                    <a:pt x="473" y="187"/>
                  </a:lnTo>
                  <a:lnTo>
                    <a:pt x="439" y="179"/>
                  </a:lnTo>
                  <a:lnTo>
                    <a:pt x="400" y="175"/>
                  </a:lnTo>
                  <a:lnTo>
                    <a:pt x="224" y="175"/>
                  </a:lnTo>
                  <a:lnTo>
                    <a:pt x="224" y="788"/>
                  </a:lnTo>
                  <a:lnTo>
                    <a:pt x="0" y="788"/>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1"/>
            <p:cNvSpPr>
              <a:spLocks noEditPoints="1"/>
            </p:cNvSpPr>
            <p:nvPr/>
          </p:nvSpPr>
          <p:spPr bwMode="auto">
            <a:xfrm>
              <a:off x="8775700" y="3552825"/>
              <a:ext cx="1436688" cy="952500"/>
            </a:xfrm>
            <a:custGeom>
              <a:avLst/>
              <a:gdLst>
                <a:gd name="T0" fmla="*/ 638 w 1810"/>
                <a:gd name="T1" fmla="*/ 451 h 1200"/>
                <a:gd name="T2" fmla="*/ 516 w 1810"/>
                <a:gd name="T3" fmla="*/ 502 h 1200"/>
                <a:gd name="T4" fmla="*/ 469 w 1810"/>
                <a:gd name="T5" fmla="*/ 546 h 1200"/>
                <a:gd name="T6" fmla="*/ 496 w 1810"/>
                <a:gd name="T7" fmla="*/ 613 h 1200"/>
                <a:gd name="T8" fmla="*/ 595 w 1810"/>
                <a:gd name="T9" fmla="*/ 735 h 1200"/>
                <a:gd name="T10" fmla="*/ 614 w 1810"/>
                <a:gd name="T11" fmla="*/ 851 h 1200"/>
                <a:gd name="T12" fmla="*/ 439 w 1810"/>
                <a:gd name="T13" fmla="*/ 733 h 1200"/>
                <a:gd name="T14" fmla="*/ 349 w 1810"/>
                <a:gd name="T15" fmla="*/ 595 h 1200"/>
                <a:gd name="T16" fmla="*/ 323 w 1810"/>
                <a:gd name="T17" fmla="*/ 530 h 1200"/>
                <a:gd name="T18" fmla="*/ 372 w 1810"/>
                <a:gd name="T19" fmla="*/ 485 h 1200"/>
                <a:gd name="T20" fmla="*/ 516 w 1810"/>
                <a:gd name="T21" fmla="*/ 400 h 1200"/>
                <a:gd name="T22" fmla="*/ 707 w 1810"/>
                <a:gd name="T23" fmla="*/ 248 h 1200"/>
                <a:gd name="T24" fmla="*/ 933 w 1810"/>
                <a:gd name="T25" fmla="*/ 296 h 1200"/>
                <a:gd name="T26" fmla="*/ 1097 w 1810"/>
                <a:gd name="T27" fmla="*/ 400 h 1200"/>
                <a:gd name="T28" fmla="*/ 1185 w 1810"/>
                <a:gd name="T29" fmla="*/ 489 h 1200"/>
                <a:gd name="T30" fmla="*/ 1185 w 1810"/>
                <a:gd name="T31" fmla="*/ 518 h 1200"/>
                <a:gd name="T32" fmla="*/ 1097 w 1810"/>
                <a:gd name="T33" fmla="*/ 617 h 1200"/>
                <a:gd name="T34" fmla="*/ 947 w 1810"/>
                <a:gd name="T35" fmla="*/ 737 h 1200"/>
                <a:gd name="T36" fmla="*/ 762 w 1810"/>
                <a:gd name="T37" fmla="*/ 794 h 1200"/>
                <a:gd name="T38" fmla="*/ 715 w 1810"/>
                <a:gd name="T39" fmla="*/ 459 h 1200"/>
                <a:gd name="T40" fmla="*/ 817 w 1810"/>
                <a:gd name="T41" fmla="*/ 528 h 1200"/>
                <a:gd name="T42" fmla="*/ 1038 w 1810"/>
                <a:gd name="T43" fmla="*/ 502 h 1200"/>
                <a:gd name="T44" fmla="*/ 985 w 1810"/>
                <a:gd name="T45" fmla="*/ 451 h 1200"/>
                <a:gd name="T46" fmla="*/ 839 w 1810"/>
                <a:gd name="T47" fmla="*/ 370 h 1200"/>
                <a:gd name="T48" fmla="*/ 675 w 1810"/>
                <a:gd name="T49" fmla="*/ 250 h 1200"/>
                <a:gd name="T50" fmla="*/ 603 w 1810"/>
                <a:gd name="T51" fmla="*/ 260 h 1200"/>
                <a:gd name="T52" fmla="*/ 370 w 1810"/>
                <a:gd name="T53" fmla="*/ 349 h 1200"/>
                <a:gd name="T54" fmla="*/ 232 w 1810"/>
                <a:gd name="T55" fmla="*/ 461 h 1200"/>
                <a:gd name="T56" fmla="*/ 185 w 1810"/>
                <a:gd name="T57" fmla="*/ 516 h 1200"/>
                <a:gd name="T58" fmla="*/ 211 w 1810"/>
                <a:gd name="T59" fmla="*/ 581 h 1200"/>
                <a:gd name="T60" fmla="*/ 293 w 1810"/>
                <a:gd name="T61" fmla="*/ 723 h 1200"/>
                <a:gd name="T62" fmla="*/ 445 w 1810"/>
                <a:gd name="T63" fmla="*/ 877 h 1200"/>
                <a:gd name="T64" fmla="*/ 675 w 1810"/>
                <a:gd name="T65" fmla="*/ 966 h 1200"/>
                <a:gd name="T66" fmla="*/ 453 w 1810"/>
                <a:gd name="T67" fmla="*/ 1001 h 1200"/>
                <a:gd name="T68" fmla="*/ 232 w 1810"/>
                <a:gd name="T69" fmla="*/ 849 h 1200"/>
                <a:gd name="T70" fmla="*/ 89 w 1810"/>
                <a:gd name="T71" fmla="*/ 674 h 1200"/>
                <a:gd name="T72" fmla="*/ 16 w 1810"/>
                <a:gd name="T73" fmla="*/ 536 h 1200"/>
                <a:gd name="T74" fmla="*/ 4 w 1810"/>
                <a:gd name="T75" fmla="*/ 495 h 1200"/>
                <a:gd name="T76" fmla="*/ 85 w 1810"/>
                <a:gd name="T77" fmla="*/ 426 h 1200"/>
                <a:gd name="T78" fmla="*/ 250 w 1810"/>
                <a:gd name="T79" fmla="*/ 311 h 1200"/>
                <a:gd name="T80" fmla="*/ 478 w 1810"/>
                <a:gd name="T81" fmla="*/ 205 h 1200"/>
                <a:gd name="T82" fmla="*/ 675 w 1810"/>
                <a:gd name="T83" fmla="*/ 0 h 1200"/>
                <a:gd name="T84" fmla="*/ 675 w 1810"/>
                <a:gd name="T85" fmla="*/ 1058 h 1200"/>
                <a:gd name="T86" fmla="*/ 977 w 1810"/>
                <a:gd name="T87" fmla="*/ 1038 h 1200"/>
                <a:gd name="T88" fmla="*/ 1321 w 1810"/>
                <a:gd name="T89" fmla="*/ 946 h 1200"/>
                <a:gd name="T90" fmla="*/ 1619 w 1810"/>
                <a:gd name="T91" fmla="*/ 802 h 1200"/>
                <a:gd name="T92" fmla="*/ 1605 w 1810"/>
                <a:gd name="T93" fmla="*/ 717 h 1200"/>
                <a:gd name="T94" fmla="*/ 1485 w 1810"/>
                <a:gd name="T95" fmla="*/ 648 h 1200"/>
                <a:gd name="T96" fmla="*/ 1276 w 1810"/>
                <a:gd name="T97" fmla="*/ 788 h 1200"/>
                <a:gd name="T98" fmla="*/ 992 w 1810"/>
                <a:gd name="T99" fmla="*/ 932 h 1200"/>
                <a:gd name="T100" fmla="*/ 709 w 1810"/>
                <a:gd name="T101" fmla="*/ 969 h 1200"/>
                <a:gd name="T102" fmla="*/ 758 w 1810"/>
                <a:gd name="T103" fmla="*/ 873 h 1200"/>
                <a:gd name="T104" fmla="*/ 979 w 1810"/>
                <a:gd name="T105" fmla="*/ 820 h 1200"/>
                <a:gd name="T106" fmla="*/ 1172 w 1810"/>
                <a:gd name="T107" fmla="*/ 701 h 1200"/>
                <a:gd name="T108" fmla="*/ 1315 w 1810"/>
                <a:gd name="T109" fmla="*/ 577 h 1200"/>
                <a:gd name="T110" fmla="*/ 1384 w 1810"/>
                <a:gd name="T111" fmla="*/ 502 h 1200"/>
                <a:gd name="T112" fmla="*/ 1359 w 1810"/>
                <a:gd name="T113" fmla="*/ 465 h 1200"/>
                <a:gd name="T114" fmla="*/ 1242 w 1810"/>
                <a:gd name="T115" fmla="*/ 357 h 1200"/>
                <a:gd name="T116" fmla="*/ 1048 w 1810"/>
                <a:gd name="T117" fmla="*/ 233 h 1200"/>
                <a:gd name="T118" fmla="*/ 782 w 1810"/>
                <a:gd name="T119" fmla="*/ 162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10" h="1200">
                  <a:moveTo>
                    <a:pt x="675" y="359"/>
                  </a:moveTo>
                  <a:lnTo>
                    <a:pt x="675" y="451"/>
                  </a:lnTo>
                  <a:lnTo>
                    <a:pt x="675" y="451"/>
                  </a:lnTo>
                  <a:lnTo>
                    <a:pt x="638" y="451"/>
                  </a:lnTo>
                  <a:lnTo>
                    <a:pt x="603" y="459"/>
                  </a:lnTo>
                  <a:lnTo>
                    <a:pt x="571" y="471"/>
                  </a:lnTo>
                  <a:lnTo>
                    <a:pt x="542" y="485"/>
                  </a:lnTo>
                  <a:lnTo>
                    <a:pt x="516" y="502"/>
                  </a:lnTo>
                  <a:lnTo>
                    <a:pt x="496" y="518"/>
                  </a:lnTo>
                  <a:lnTo>
                    <a:pt x="482" y="532"/>
                  </a:lnTo>
                  <a:lnTo>
                    <a:pt x="473" y="542"/>
                  </a:lnTo>
                  <a:lnTo>
                    <a:pt x="469" y="546"/>
                  </a:lnTo>
                  <a:lnTo>
                    <a:pt x="471" y="552"/>
                  </a:lnTo>
                  <a:lnTo>
                    <a:pt x="477" y="566"/>
                  </a:lnTo>
                  <a:lnTo>
                    <a:pt x="484" y="587"/>
                  </a:lnTo>
                  <a:lnTo>
                    <a:pt x="496" y="613"/>
                  </a:lnTo>
                  <a:lnTo>
                    <a:pt x="514" y="644"/>
                  </a:lnTo>
                  <a:lnTo>
                    <a:pt x="536" y="676"/>
                  </a:lnTo>
                  <a:lnTo>
                    <a:pt x="561" y="707"/>
                  </a:lnTo>
                  <a:lnTo>
                    <a:pt x="595" y="735"/>
                  </a:lnTo>
                  <a:lnTo>
                    <a:pt x="632" y="761"/>
                  </a:lnTo>
                  <a:lnTo>
                    <a:pt x="675" y="780"/>
                  </a:lnTo>
                  <a:lnTo>
                    <a:pt x="675" y="865"/>
                  </a:lnTo>
                  <a:lnTo>
                    <a:pt x="614" y="851"/>
                  </a:lnTo>
                  <a:lnTo>
                    <a:pt x="561" y="828"/>
                  </a:lnTo>
                  <a:lnTo>
                    <a:pt x="514" y="800"/>
                  </a:lnTo>
                  <a:lnTo>
                    <a:pt x="473" y="768"/>
                  </a:lnTo>
                  <a:lnTo>
                    <a:pt x="439" y="733"/>
                  </a:lnTo>
                  <a:lnTo>
                    <a:pt x="408" y="698"/>
                  </a:lnTo>
                  <a:lnTo>
                    <a:pt x="384" y="660"/>
                  </a:lnTo>
                  <a:lnTo>
                    <a:pt x="364" y="627"/>
                  </a:lnTo>
                  <a:lnTo>
                    <a:pt x="349" y="595"/>
                  </a:lnTo>
                  <a:lnTo>
                    <a:pt x="337" y="569"/>
                  </a:lnTo>
                  <a:lnTo>
                    <a:pt x="329" y="548"/>
                  </a:lnTo>
                  <a:lnTo>
                    <a:pt x="325" y="534"/>
                  </a:lnTo>
                  <a:lnTo>
                    <a:pt x="323" y="530"/>
                  </a:lnTo>
                  <a:lnTo>
                    <a:pt x="325" y="526"/>
                  </a:lnTo>
                  <a:lnTo>
                    <a:pt x="335" y="516"/>
                  </a:lnTo>
                  <a:lnTo>
                    <a:pt x="350" y="502"/>
                  </a:lnTo>
                  <a:lnTo>
                    <a:pt x="372" y="485"/>
                  </a:lnTo>
                  <a:lnTo>
                    <a:pt x="400" y="463"/>
                  </a:lnTo>
                  <a:lnTo>
                    <a:pt x="433" y="441"/>
                  </a:lnTo>
                  <a:lnTo>
                    <a:pt x="473" y="420"/>
                  </a:lnTo>
                  <a:lnTo>
                    <a:pt x="516" y="400"/>
                  </a:lnTo>
                  <a:lnTo>
                    <a:pt x="565" y="382"/>
                  </a:lnTo>
                  <a:lnTo>
                    <a:pt x="618" y="368"/>
                  </a:lnTo>
                  <a:lnTo>
                    <a:pt x="675" y="359"/>
                  </a:lnTo>
                  <a:close/>
                  <a:moveTo>
                    <a:pt x="707" y="248"/>
                  </a:moveTo>
                  <a:lnTo>
                    <a:pt x="770" y="250"/>
                  </a:lnTo>
                  <a:lnTo>
                    <a:pt x="827" y="260"/>
                  </a:lnTo>
                  <a:lnTo>
                    <a:pt x="882" y="274"/>
                  </a:lnTo>
                  <a:lnTo>
                    <a:pt x="933" y="296"/>
                  </a:lnTo>
                  <a:lnTo>
                    <a:pt x="981" y="319"/>
                  </a:lnTo>
                  <a:lnTo>
                    <a:pt x="1024" y="345"/>
                  </a:lnTo>
                  <a:lnTo>
                    <a:pt x="1063" y="372"/>
                  </a:lnTo>
                  <a:lnTo>
                    <a:pt x="1097" y="400"/>
                  </a:lnTo>
                  <a:lnTo>
                    <a:pt x="1126" y="426"/>
                  </a:lnTo>
                  <a:lnTo>
                    <a:pt x="1152" y="451"/>
                  </a:lnTo>
                  <a:lnTo>
                    <a:pt x="1172" y="471"/>
                  </a:lnTo>
                  <a:lnTo>
                    <a:pt x="1185" y="489"/>
                  </a:lnTo>
                  <a:lnTo>
                    <a:pt x="1195" y="499"/>
                  </a:lnTo>
                  <a:lnTo>
                    <a:pt x="1197" y="502"/>
                  </a:lnTo>
                  <a:lnTo>
                    <a:pt x="1193" y="506"/>
                  </a:lnTo>
                  <a:lnTo>
                    <a:pt x="1185" y="518"/>
                  </a:lnTo>
                  <a:lnTo>
                    <a:pt x="1170" y="538"/>
                  </a:lnTo>
                  <a:lnTo>
                    <a:pt x="1150" y="562"/>
                  </a:lnTo>
                  <a:lnTo>
                    <a:pt x="1126" y="587"/>
                  </a:lnTo>
                  <a:lnTo>
                    <a:pt x="1097" y="617"/>
                  </a:lnTo>
                  <a:lnTo>
                    <a:pt x="1065" y="648"/>
                  </a:lnTo>
                  <a:lnTo>
                    <a:pt x="1028" y="680"/>
                  </a:lnTo>
                  <a:lnTo>
                    <a:pt x="988" y="709"/>
                  </a:lnTo>
                  <a:lnTo>
                    <a:pt x="947" y="737"/>
                  </a:lnTo>
                  <a:lnTo>
                    <a:pt x="904" y="761"/>
                  </a:lnTo>
                  <a:lnTo>
                    <a:pt x="859" y="778"/>
                  </a:lnTo>
                  <a:lnTo>
                    <a:pt x="811" y="790"/>
                  </a:lnTo>
                  <a:lnTo>
                    <a:pt x="762" y="794"/>
                  </a:lnTo>
                  <a:lnTo>
                    <a:pt x="717" y="790"/>
                  </a:lnTo>
                  <a:lnTo>
                    <a:pt x="675" y="780"/>
                  </a:lnTo>
                  <a:lnTo>
                    <a:pt x="675" y="451"/>
                  </a:lnTo>
                  <a:lnTo>
                    <a:pt x="715" y="459"/>
                  </a:lnTo>
                  <a:lnTo>
                    <a:pt x="746" y="469"/>
                  </a:lnTo>
                  <a:lnTo>
                    <a:pt x="774" y="485"/>
                  </a:lnTo>
                  <a:lnTo>
                    <a:pt x="796" y="504"/>
                  </a:lnTo>
                  <a:lnTo>
                    <a:pt x="817" y="528"/>
                  </a:lnTo>
                  <a:lnTo>
                    <a:pt x="837" y="558"/>
                  </a:lnTo>
                  <a:lnTo>
                    <a:pt x="859" y="591"/>
                  </a:lnTo>
                  <a:lnTo>
                    <a:pt x="882" y="633"/>
                  </a:lnTo>
                  <a:lnTo>
                    <a:pt x="1038" y="502"/>
                  </a:lnTo>
                  <a:lnTo>
                    <a:pt x="1034" y="499"/>
                  </a:lnTo>
                  <a:lnTo>
                    <a:pt x="1024" y="487"/>
                  </a:lnTo>
                  <a:lnTo>
                    <a:pt x="1008" y="471"/>
                  </a:lnTo>
                  <a:lnTo>
                    <a:pt x="985" y="451"/>
                  </a:lnTo>
                  <a:lnTo>
                    <a:pt x="957" y="430"/>
                  </a:lnTo>
                  <a:lnTo>
                    <a:pt x="924" y="406"/>
                  </a:lnTo>
                  <a:lnTo>
                    <a:pt x="884" y="386"/>
                  </a:lnTo>
                  <a:lnTo>
                    <a:pt x="839" y="370"/>
                  </a:lnTo>
                  <a:lnTo>
                    <a:pt x="790" y="359"/>
                  </a:lnTo>
                  <a:lnTo>
                    <a:pt x="734" y="355"/>
                  </a:lnTo>
                  <a:lnTo>
                    <a:pt x="675" y="359"/>
                  </a:lnTo>
                  <a:lnTo>
                    <a:pt x="675" y="250"/>
                  </a:lnTo>
                  <a:lnTo>
                    <a:pt x="707" y="248"/>
                  </a:lnTo>
                  <a:close/>
                  <a:moveTo>
                    <a:pt x="675" y="162"/>
                  </a:moveTo>
                  <a:lnTo>
                    <a:pt x="675" y="250"/>
                  </a:lnTo>
                  <a:lnTo>
                    <a:pt x="603" y="260"/>
                  </a:lnTo>
                  <a:lnTo>
                    <a:pt x="536" y="276"/>
                  </a:lnTo>
                  <a:lnTo>
                    <a:pt x="475" y="296"/>
                  </a:lnTo>
                  <a:lnTo>
                    <a:pt x="419" y="321"/>
                  </a:lnTo>
                  <a:lnTo>
                    <a:pt x="370" y="349"/>
                  </a:lnTo>
                  <a:lnTo>
                    <a:pt x="327" y="378"/>
                  </a:lnTo>
                  <a:lnTo>
                    <a:pt x="289" y="408"/>
                  </a:lnTo>
                  <a:lnTo>
                    <a:pt x="258" y="435"/>
                  </a:lnTo>
                  <a:lnTo>
                    <a:pt x="232" y="461"/>
                  </a:lnTo>
                  <a:lnTo>
                    <a:pt x="211" y="483"/>
                  </a:lnTo>
                  <a:lnTo>
                    <a:pt x="197" y="500"/>
                  </a:lnTo>
                  <a:lnTo>
                    <a:pt x="187" y="512"/>
                  </a:lnTo>
                  <a:lnTo>
                    <a:pt x="185" y="516"/>
                  </a:lnTo>
                  <a:lnTo>
                    <a:pt x="187" y="522"/>
                  </a:lnTo>
                  <a:lnTo>
                    <a:pt x="191" y="534"/>
                  </a:lnTo>
                  <a:lnTo>
                    <a:pt x="199" y="554"/>
                  </a:lnTo>
                  <a:lnTo>
                    <a:pt x="211" y="581"/>
                  </a:lnTo>
                  <a:lnTo>
                    <a:pt x="224" y="611"/>
                  </a:lnTo>
                  <a:lnTo>
                    <a:pt x="244" y="646"/>
                  </a:lnTo>
                  <a:lnTo>
                    <a:pt x="266" y="684"/>
                  </a:lnTo>
                  <a:lnTo>
                    <a:pt x="293" y="723"/>
                  </a:lnTo>
                  <a:lnTo>
                    <a:pt x="325" y="765"/>
                  </a:lnTo>
                  <a:lnTo>
                    <a:pt x="360" y="804"/>
                  </a:lnTo>
                  <a:lnTo>
                    <a:pt x="400" y="841"/>
                  </a:lnTo>
                  <a:lnTo>
                    <a:pt x="445" y="877"/>
                  </a:lnTo>
                  <a:lnTo>
                    <a:pt x="494" y="906"/>
                  </a:lnTo>
                  <a:lnTo>
                    <a:pt x="549" y="934"/>
                  </a:lnTo>
                  <a:lnTo>
                    <a:pt x="610" y="954"/>
                  </a:lnTo>
                  <a:lnTo>
                    <a:pt x="675" y="966"/>
                  </a:lnTo>
                  <a:lnTo>
                    <a:pt x="675" y="1058"/>
                  </a:lnTo>
                  <a:lnTo>
                    <a:pt x="595" y="1046"/>
                  </a:lnTo>
                  <a:lnTo>
                    <a:pt x="522" y="1027"/>
                  </a:lnTo>
                  <a:lnTo>
                    <a:pt x="453" y="1001"/>
                  </a:lnTo>
                  <a:lnTo>
                    <a:pt x="390" y="969"/>
                  </a:lnTo>
                  <a:lnTo>
                    <a:pt x="331" y="932"/>
                  </a:lnTo>
                  <a:lnTo>
                    <a:pt x="280" y="893"/>
                  </a:lnTo>
                  <a:lnTo>
                    <a:pt x="232" y="849"/>
                  </a:lnTo>
                  <a:lnTo>
                    <a:pt x="189" y="806"/>
                  </a:lnTo>
                  <a:lnTo>
                    <a:pt x="152" y="761"/>
                  </a:lnTo>
                  <a:lnTo>
                    <a:pt x="118" y="717"/>
                  </a:lnTo>
                  <a:lnTo>
                    <a:pt x="89" y="674"/>
                  </a:lnTo>
                  <a:lnTo>
                    <a:pt x="65" y="633"/>
                  </a:lnTo>
                  <a:lnTo>
                    <a:pt x="43" y="597"/>
                  </a:lnTo>
                  <a:lnTo>
                    <a:pt x="28" y="564"/>
                  </a:lnTo>
                  <a:lnTo>
                    <a:pt x="16" y="536"/>
                  </a:lnTo>
                  <a:lnTo>
                    <a:pt x="6" y="516"/>
                  </a:lnTo>
                  <a:lnTo>
                    <a:pt x="2" y="502"/>
                  </a:lnTo>
                  <a:lnTo>
                    <a:pt x="0" y="499"/>
                  </a:lnTo>
                  <a:lnTo>
                    <a:pt x="4" y="495"/>
                  </a:lnTo>
                  <a:lnTo>
                    <a:pt x="14" y="485"/>
                  </a:lnTo>
                  <a:lnTo>
                    <a:pt x="32" y="469"/>
                  </a:lnTo>
                  <a:lnTo>
                    <a:pt x="55" y="449"/>
                  </a:lnTo>
                  <a:lnTo>
                    <a:pt x="85" y="426"/>
                  </a:lnTo>
                  <a:lnTo>
                    <a:pt x="118" y="400"/>
                  </a:lnTo>
                  <a:lnTo>
                    <a:pt x="158" y="370"/>
                  </a:lnTo>
                  <a:lnTo>
                    <a:pt x="203" y="341"/>
                  </a:lnTo>
                  <a:lnTo>
                    <a:pt x="250" y="311"/>
                  </a:lnTo>
                  <a:lnTo>
                    <a:pt x="303" y="282"/>
                  </a:lnTo>
                  <a:lnTo>
                    <a:pt x="358" y="252"/>
                  </a:lnTo>
                  <a:lnTo>
                    <a:pt x="417" y="227"/>
                  </a:lnTo>
                  <a:lnTo>
                    <a:pt x="478" y="205"/>
                  </a:lnTo>
                  <a:lnTo>
                    <a:pt x="542" y="185"/>
                  </a:lnTo>
                  <a:lnTo>
                    <a:pt x="608" y="171"/>
                  </a:lnTo>
                  <a:lnTo>
                    <a:pt x="675" y="162"/>
                  </a:lnTo>
                  <a:close/>
                  <a:moveTo>
                    <a:pt x="675" y="0"/>
                  </a:moveTo>
                  <a:lnTo>
                    <a:pt x="1810" y="0"/>
                  </a:lnTo>
                  <a:lnTo>
                    <a:pt x="1810" y="1200"/>
                  </a:lnTo>
                  <a:lnTo>
                    <a:pt x="675" y="1200"/>
                  </a:lnTo>
                  <a:lnTo>
                    <a:pt x="675" y="1058"/>
                  </a:lnTo>
                  <a:lnTo>
                    <a:pt x="748" y="1062"/>
                  </a:lnTo>
                  <a:lnTo>
                    <a:pt x="819" y="1060"/>
                  </a:lnTo>
                  <a:lnTo>
                    <a:pt x="894" y="1052"/>
                  </a:lnTo>
                  <a:lnTo>
                    <a:pt x="977" y="1038"/>
                  </a:lnTo>
                  <a:lnTo>
                    <a:pt x="1061" y="1021"/>
                  </a:lnTo>
                  <a:lnTo>
                    <a:pt x="1148" y="1001"/>
                  </a:lnTo>
                  <a:lnTo>
                    <a:pt x="1235" y="975"/>
                  </a:lnTo>
                  <a:lnTo>
                    <a:pt x="1321" y="946"/>
                  </a:lnTo>
                  <a:lnTo>
                    <a:pt x="1404" y="914"/>
                  </a:lnTo>
                  <a:lnTo>
                    <a:pt x="1483" y="879"/>
                  </a:lnTo>
                  <a:lnTo>
                    <a:pt x="1554" y="841"/>
                  </a:lnTo>
                  <a:lnTo>
                    <a:pt x="1619" y="802"/>
                  </a:lnTo>
                  <a:lnTo>
                    <a:pt x="1674" y="763"/>
                  </a:lnTo>
                  <a:lnTo>
                    <a:pt x="1658" y="749"/>
                  </a:lnTo>
                  <a:lnTo>
                    <a:pt x="1634" y="733"/>
                  </a:lnTo>
                  <a:lnTo>
                    <a:pt x="1605" y="717"/>
                  </a:lnTo>
                  <a:lnTo>
                    <a:pt x="1573" y="700"/>
                  </a:lnTo>
                  <a:lnTo>
                    <a:pt x="1540" y="682"/>
                  </a:lnTo>
                  <a:lnTo>
                    <a:pt x="1510" y="664"/>
                  </a:lnTo>
                  <a:lnTo>
                    <a:pt x="1485" y="648"/>
                  </a:lnTo>
                  <a:lnTo>
                    <a:pt x="1467" y="636"/>
                  </a:lnTo>
                  <a:lnTo>
                    <a:pt x="1404" y="690"/>
                  </a:lnTo>
                  <a:lnTo>
                    <a:pt x="1341" y="741"/>
                  </a:lnTo>
                  <a:lnTo>
                    <a:pt x="1276" y="788"/>
                  </a:lnTo>
                  <a:lnTo>
                    <a:pt x="1209" y="832"/>
                  </a:lnTo>
                  <a:lnTo>
                    <a:pt x="1140" y="871"/>
                  </a:lnTo>
                  <a:lnTo>
                    <a:pt x="1067" y="904"/>
                  </a:lnTo>
                  <a:lnTo>
                    <a:pt x="992" y="932"/>
                  </a:lnTo>
                  <a:lnTo>
                    <a:pt x="914" y="954"/>
                  </a:lnTo>
                  <a:lnTo>
                    <a:pt x="831" y="966"/>
                  </a:lnTo>
                  <a:lnTo>
                    <a:pt x="744" y="969"/>
                  </a:lnTo>
                  <a:lnTo>
                    <a:pt x="709" y="969"/>
                  </a:lnTo>
                  <a:lnTo>
                    <a:pt x="675" y="966"/>
                  </a:lnTo>
                  <a:lnTo>
                    <a:pt x="675" y="865"/>
                  </a:lnTo>
                  <a:lnTo>
                    <a:pt x="715" y="871"/>
                  </a:lnTo>
                  <a:lnTo>
                    <a:pt x="758" y="873"/>
                  </a:lnTo>
                  <a:lnTo>
                    <a:pt x="815" y="869"/>
                  </a:lnTo>
                  <a:lnTo>
                    <a:pt x="870" y="859"/>
                  </a:lnTo>
                  <a:lnTo>
                    <a:pt x="925" y="841"/>
                  </a:lnTo>
                  <a:lnTo>
                    <a:pt x="979" y="820"/>
                  </a:lnTo>
                  <a:lnTo>
                    <a:pt x="1030" y="794"/>
                  </a:lnTo>
                  <a:lnTo>
                    <a:pt x="1079" y="767"/>
                  </a:lnTo>
                  <a:lnTo>
                    <a:pt x="1126" y="735"/>
                  </a:lnTo>
                  <a:lnTo>
                    <a:pt x="1172" y="701"/>
                  </a:lnTo>
                  <a:lnTo>
                    <a:pt x="1213" y="670"/>
                  </a:lnTo>
                  <a:lnTo>
                    <a:pt x="1250" y="636"/>
                  </a:lnTo>
                  <a:lnTo>
                    <a:pt x="1284" y="605"/>
                  </a:lnTo>
                  <a:lnTo>
                    <a:pt x="1315" y="577"/>
                  </a:lnTo>
                  <a:lnTo>
                    <a:pt x="1339" y="550"/>
                  </a:lnTo>
                  <a:lnTo>
                    <a:pt x="1361" y="530"/>
                  </a:lnTo>
                  <a:lnTo>
                    <a:pt x="1374" y="512"/>
                  </a:lnTo>
                  <a:lnTo>
                    <a:pt x="1384" y="502"/>
                  </a:lnTo>
                  <a:lnTo>
                    <a:pt x="1386" y="499"/>
                  </a:lnTo>
                  <a:lnTo>
                    <a:pt x="1384" y="495"/>
                  </a:lnTo>
                  <a:lnTo>
                    <a:pt x="1374" y="483"/>
                  </a:lnTo>
                  <a:lnTo>
                    <a:pt x="1359" y="465"/>
                  </a:lnTo>
                  <a:lnTo>
                    <a:pt x="1339" y="443"/>
                  </a:lnTo>
                  <a:lnTo>
                    <a:pt x="1311" y="418"/>
                  </a:lnTo>
                  <a:lnTo>
                    <a:pt x="1280" y="388"/>
                  </a:lnTo>
                  <a:lnTo>
                    <a:pt x="1242" y="357"/>
                  </a:lnTo>
                  <a:lnTo>
                    <a:pt x="1201" y="325"/>
                  </a:lnTo>
                  <a:lnTo>
                    <a:pt x="1154" y="292"/>
                  </a:lnTo>
                  <a:lnTo>
                    <a:pt x="1103" y="262"/>
                  </a:lnTo>
                  <a:lnTo>
                    <a:pt x="1048" y="233"/>
                  </a:lnTo>
                  <a:lnTo>
                    <a:pt x="987" y="207"/>
                  </a:lnTo>
                  <a:lnTo>
                    <a:pt x="924" y="187"/>
                  </a:lnTo>
                  <a:lnTo>
                    <a:pt x="855" y="171"/>
                  </a:lnTo>
                  <a:lnTo>
                    <a:pt x="782" y="162"/>
                  </a:lnTo>
                  <a:lnTo>
                    <a:pt x="707" y="160"/>
                  </a:lnTo>
                  <a:lnTo>
                    <a:pt x="675" y="162"/>
                  </a:lnTo>
                  <a:lnTo>
                    <a:pt x="675" y="0"/>
                  </a:lnTo>
                  <a:close/>
                </a:path>
              </a:pathLst>
            </a:custGeom>
            <a:solidFill>
              <a:srgbClr val="76B9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54671207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100" kern="1200">
        <a:solidFill>
          <a:schemeClr val="tx1"/>
        </a:solidFill>
        <a:latin typeface="Trebuchet MS" pitchFamily="34" charset="0"/>
        <a:ea typeface="+mn-ea"/>
        <a:cs typeface="+mn-cs"/>
      </a:defRPr>
    </a:lvl1pPr>
    <a:lvl2pPr marL="457200" algn="l" rtl="0" eaLnBrk="0" fontAlgn="base" hangingPunct="0">
      <a:spcBef>
        <a:spcPct val="30000"/>
      </a:spcBef>
      <a:spcAft>
        <a:spcPct val="0"/>
      </a:spcAft>
      <a:defRPr sz="1100" kern="1200">
        <a:solidFill>
          <a:schemeClr val="tx1"/>
        </a:solidFill>
        <a:latin typeface="Trebuchet MS" pitchFamily="34" charset="0"/>
        <a:ea typeface="+mn-ea"/>
        <a:cs typeface="+mn-cs"/>
      </a:defRPr>
    </a:lvl2pPr>
    <a:lvl3pPr marL="914400" algn="l" rtl="0" eaLnBrk="0" fontAlgn="base" hangingPunct="0">
      <a:spcBef>
        <a:spcPct val="30000"/>
      </a:spcBef>
      <a:spcAft>
        <a:spcPct val="0"/>
      </a:spcAft>
      <a:defRPr sz="1100" kern="1200">
        <a:solidFill>
          <a:schemeClr val="tx1"/>
        </a:solidFill>
        <a:latin typeface="Trebuchet MS" pitchFamily="34" charset="0"/>
        <a:ea typeface="+mn-ea"/>
        <a:cs typeface="+mn-cs"/>
      </a:defRPr>
    </a:lvl3pPr>
    <a:lvl4pPr marL="1371600" algn="l" rtl="0" eaLnBrk="0" fontAlgn="base" hangingPunct="0">
      <a:spcBef>
        <a:spcPct val="30000"/>
      </a:spcBef>
      <a:spcAft>
        <a:spcPct val="0"/>
      </a:spcAft>
      <a:defRPr sz="1100" kern="1200">
        <a:solidFill>
          <a:schemeClr val="tx1"/>
        </a:solidFill>
        <a:latin typeface="Trebuchet MS" pitchFamily="34" charset="0"/>
        <a:ea typeface="+mn-ea"/>
        <a:cs typeface="+mn-cs"/>
      </a:defRPr>
    </a:lvl4pPr>
    <a:lvl5pPr marL="1828800" algn="l" rtl="0" eaLnBrk="0" fontAlgn="base" hangingPunct="0">
      <a:spcBef>
        <a:spcPct val="30000"/>
      </a:spcBef>
      <a:spcAft>
        <a:spcPct val="0"/>
      </a:spcAft>
      <a:defRPr sz="1100" kern="1200">
        <a:solidFill>
          <a:schemeClr val="tx1"/>
        </a:solidFill>
        <a:latin typeface="Trebuchet MS"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reuters.com/article/us-videogames-outlook/global-esports-revenues-to-top-1-billion-in-2019-report-idUSKCN1Q11XY"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s://dota2.prizetrac.kr/international2019" TargetMode="External"/><Relationship Id="rId5" Type="http://schemas.openxmlformats.org/officeDocument/2006/relationships/hyperlink" Target="https://esportsinsider.com/2019/09/intel-world-open-olympics/" TargetMode="External"/><Relationship Id="rId4" Type="http://schemas.openxmlformats.org/officeDocument/2006/relationships/hyperlink" Target="https://www.riftherald.com/2018/12/11/18136237/riot-2018-league-of-legends-world-finals-viewers-prize-pool"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solidFill>
                  <a:prstClr val="black"/>
                </a:solidFill>
              </a:rPr>
              <a:pPr>
                <a:defRPr/>
              </a:pPr>
              <a:t>1</a:t>
            </a:fld>
            <a:endParaRPr lang="en-US" dirty="0">
              <a:solidFill>
                <a:prstClr val="black"/>
              </a:solidFill>
            </a:endParaRPr>
          </a:p>
        </p:txBody>
      </p:sp>
    </p:spTree>
    <p:extLst>
      <p:ext uri="{BB962C8B-B14F-4D97-AF65-F5344CB8AC3E}">
        <p14:creationId xmlns:p14="http://schemas.microsoft.com/office/powerpoint/2010/main" val="37582738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far, our research into why High FPS gives you the competitive edge has been very well received by some of the industries top influencers.  </a:t>
            </a:r>
          </a:p>
          <a:p>
            <a:endParaRPr lang="en-US" dirty="0"/>
          </a:p>
          <a:p>
            <a:r>
              <a:rPr lang="en-US" dirty="0"/>
              <a:t>Linus concluded his video by saying that High FPS will make you a better gamer. Shroud after being part of this video said on his stream that if competitive gamers are not buying a graphics card after seeing this, then are they really a gamer?  </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10</a:t>
            </a:fld>
            <a:endParaRPr lang="en-US" dirty="0"/>
          </a:p>
        </p:txBody>
      </p:sp>
    </p:spTree>
    <p:extLst>
      <p:ext uri="{BB962C8B-B14F-4D97-AF65-F5344CB8AC3E}">
        <p14:creationId xmlns:p14="http://schemas.microsoft.com/office/powerpoint/2010/main" val="38624922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only are influencers and gamers believing the High FPS message, publishers are now producing competitive specs targeted at 144FPS as well!</a:t>
            </a:r>
          </a:p>
          <a:p>
            <a:endParaRPr lang="en-US" dirty="0"/>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11</a:t>
            </a:fld>
            <a:endParaRPr lang="en-US" dirty="0"/>
          </a:p>
        </p:txBody>
      </p:sp>
    </p:spTree>
    <p:extLst>
      <p:ext uri="{BB962C8B-B14F-4D97-AF65-F5344CB8AC3E}">
        <p14:creationId xmlns:p14="http://schemas.microsoft.com/office/powerpoint/2010/main" val="41067698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GeForce delivers the frames competitive gamers need to win. For Battle Royale titles, 144+ gaming is delivered by the vast majority of the Turing lineup at all high settings, with the 2080 Super and 2080 </a:t>
            </a:r>
            <a:r>
              <a:rPr lang="en-US" dirty="0" err="1"/>
              <a:t>Ti</a:t>
            </a:r>
            <a:r>
              <a:rPr lang="en-US" dirty="0"/>
              <a:t> providing a 240+ FPS experience for Fortnite and Apex Legends. </a:t>
            </a:r>
          </a:p>
          <a:p>
            <a:endParaRPr lang="en-US" dirty="0"/>
          </a:p>
          <a:p>
            <a:r>
              <a:rPr lang="en-US" dirty="0"/>
              <a:t>The white lines are the typical Hz pairings – ideally you want to be running 240 FPS/Hz</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12</a:t>
            </a:fld>
            <a:endParaRPr lang="en-US" dirty="0"/>
          </a:p>
        </p:txBody>
      </p:sp>
    </p:spTree>
    <p:extLst>
      <p:ext uri="{BB962C8B-B14F-4D97-AF65-F5344CB8AC3E}">
        <p14:creationId xmlns:p14="http://schemas.microsoft.com/office/powerpoint/2010/main" val="16822643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competitive shooters, GeForce means 240+ FPS gaming – reaping the full benefits that we described here today.  </a:t>
            </a:r>
          </a:p>
          <a:p>
            <a:endParaRPr lang="en-US" dirty="0"/>
          </a:p>
          <a:p>
            <a:r>
              <a:rPr lang="en-US" dirty="0"/>
              <a:t>Getting a 240+ experience is available on the 2070 Super for all competitive shooters at high settings – GeForce is pretty awesome and truly deliver the competitive edge.  </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13</a:t>
            </a:fld>
            <a:endParaRPr lang="en-US" dirty="0"/>
          </a:p>
        </p:txBody>
      </p:sp>
    </p:spTree>
    <p:extLst>
      <p:ext uri="{BB962C8B-B14F-4D97-AF65-F5344CB8AC3E}">
        <p14:creationId xmlns:p14="http://schemas.microsoft.com/office/powerpoint/2010/main" val="25018412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14</a:t>
            </a:fld>
            <a:endParaRPr lang="en-US" dirty="0"/>
          </a:p>
        </p:txBody>
      </p:sp>
    </p:spTree>
    <p:extLst>
      <p:ext uri="{BB962C8B-B14F-4D97-AF65-F5344CB8AC3E}">
        <p14:creationId xmlns:p14="http://schemas.microsoft.com/office/powerpoint/2010/main" val="21991284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COD: Warzone is a new contender in the Battle Royale market – 150 player mayhem, teams of three, and highly competitive.  GeForce Delivers the performance needed in this new title! 144+ FPS gaming with a 2060 Super and up. </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15</a:t>
            </a:fld>
            <a:endParaRPr lang="en-US" dirty="0"/>
          </a:p>
        </p:txBody>
      </p:sp>
    </p:spTree>
    <p:extLst>
      <p:ext uri="{BB962C8B-B14F-4D97-AF65-F5344CB8AC3E}">
        <p14:creationId xmlns:p14="http://schemas.microsoft.com/office/powerpoint/2010/main" val="6026905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Conclusion: </a:t>
            </a:r>
          </a:p>
          <a:p>
            <a:pPr marL="171450" indent="-171450">
              <a:buFont typeface="Arial" panose="020B0604020202020204" pitchFamily="34" charset="0"/>
              <a:buChar char="•"/>
            </a:pPr>
            <a:r>
              <a:rPr lang="en-US" dirty="0"/>
              <a:t>Strong correlation backed by published research that High Frames win Games. </a:t>
            </a:r>
          </a:p>
          <a:p>
            <a:pPr marL="171450" indent="-171450">
              <a:buFont typeface="Arial" panose="020B0604020202020204" pitchFamily="34" charset="0"/>
              <a:buChar char="•"/>
            </a:pPr>
            <a:r>
              <a:rPr lang="en-US" dirty="0"/>
              <a:t>Esports Ready GeForce GPUs give us the FPS we need</a:t>
            </a:r>
          </a:p>
          <a:p>
            <a:pPr marL="171450" indent="-171450">
              <a:buFont typeface="Arial" panose="020B0604020202020204" pitchFamily="34" charset="0"/>
              <a:buChar char="•"/>
            </a:pPr>
            <a:r>
              <a:rPr lang="en-US" dirty="0"/>
              <a:t>Breakthrough 360Hz display push the Esports industry forward</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16</a:t>
            </a:fld>
            <a:endParaRPr lang="en-US" dirty="0"/>
          </a:p>
        </p:txBody>
      </p:sp>
    </p:spTree>
    <p:extLst>
      <p:ext uri="{BB962C8B-B14F-4D97-AF65-F5344CB8AC3E}">
        <p14:creationId xmlns:p14="http://schemas.microsoft.com/office/powerpoint/2010/main" val="16387493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 folks the links to the publisher specs</a:t>
            </a:r>
          </a:p>
          <a:p>
            <a:r>
              <a:rPr lang="en-US" dirty="0"/>
              <a:t>Put non-</a:t>
            </a:r>
            <a:r>
              <a:rPr lang="en-US" dirty="0" err="1"/>
              <a:t>nvidia</a:t>
            </a:r>
            <a:r>
              <a:rPr lang="en-US" dirty="0"/>
              <a:t> link on the slide</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18</a:t>
            </a:fld>
            <a:endParaRPr lang="en-US" dirty="0"/>
          </a:p>
        </p:txBody>
      </p:sp>
    </p:spTree>
    <p:extLst>
      <p:ext uri="{BB962C8B-B14F-4D97-AF65-F5344CB8AC3E}">
        <p14:creationId xmlns:p14="http://schemas.microsoft.com/office/powerpoint/2010/main" val="17922461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u="none" strike="noStrike" kern="1200" dirty="0">
              <a:solidFill>
                <a:schemeClr val="tx1"/>
              </a:solidFill>
              <a:effectLst/>
              <a:latin typeface="Trebuchet MS"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19</a:t>
            </a:fld>
            <a:endParaRPr lang="en-US" dirty="0"/>
          </a:p>
        </p:txBody>
      </p:sp>
    </p:spTree>
    <p:extLst>
      <p:ext uri="{BB962C8B-B14F-4D97-AF65-F5344CB8AC3E}">
        <p14:creationId xmlns:p14="http://schemas.microsoft.com/office/powerpoint/2010/main" val="35626692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Esports is massive.  A 1.1B dollar industry.  League of Legends Worlds broke 100M unique viewers, Overwatch League continues to attract top tier brands and boats a 50M dollar franchising fee, Streetfighter and Rocket League will be in the 2020 Olympics (thanks in part to Intel), and the Internationally added roughly 10 more million dollars to the price pool this year topping out at $34M in prices.</a:t>
            </a:r>
          </a:p>
          <a:p>
            <a:endParaRPr lang="en-US" dirty="0"/>
          </a:p>
          <a:p>
            <a:r>
              <a:rPr lang="en-US" dirty="0"/>
              <a:t>Esports is a massive growing segment of the gaming industry. But Esports games are not just enjoyed by the pros…</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Note – Super Bowl 2019 was only 98M viewers. Worlds tops American Football!</a:t>
            </a:r>
          </a:p>
          <a:p>
            <a:endParaRPr lang="en-US" dirty="0"/>
          </a:p>
          <a:p>
            <a:r>
              <a:rPr lang="en-US" dirty="0"/>
              <a:t>Sources:</a:t>
            </a:r>
          </a:p>
          <a:p>
            <a:r>
              <a:rPr lang="en-US" dirty="0"/>
              <a:t>$1.1B - </a:t>
            </a:r>
            <a:r>
              <a:rPr lang="en-US" dirty="0">
                <a:hlinkClick r:id="rId3"/>
              </a:rPr>
              <a:t>https://www.reuters.com/article/us-videogames-outlook/global-esports-revenues-to-top-1-billion-in-2019-report-idUSKCN1Q11XY</a:t>
            </a:r>
            <a:r>
              <a:rPr lang="en-US" dirty="0"/>
              <a:t> </a:t>
            </a:r>
          </a:p>
          <a:p>
            <a:r>
              <a:rPr lang="en-US" dirty="0"/>
              <a:t>League Worlds Viewers- </a:t>
            </a:r>
            <a:r>
              <a:rPr lang="en-US" dirty="0">
                <a:hlinkClick r:id="rId4"/>
              </a:rPr>
              <a:t>https://www.riftherald.com/2018/12/11/18136237/riot-2018-league-of-legends-world-finals-viewers-prize-pool</a:t>
            </a:r>
            <a:endParaRPr lang="en-US" dirty="0"/>
          </a:p>
          <a:p>
            <a:r>
              <a:rPr lang="en-US" dirty="0"/>
              <a:t>Olympics 2020 - </a:t>
            </a:r>
            <a:r>
              <a:rPr lang="en-US" dirty="0">
                <a:hlinkClick r:id="rId5"/>
              </a:rPr>
              <a:t>https://esportsinsider.com/2019/09/intel-world-open-olympics/</a:t>
            </a:r>
            <a:endParaRPr lang="en-US" dirty="0"/>
          </a:p>
          <a:p>
            <a:r>
              <a:rPr lang="en-US" dirty="0"/>
              <a:t>TI9 Prize pool - </a:t>
            </a:r>
            <a:r>
              <a:rPr lang="en-US" dirty="0">
                <a:hlinkClick r:id="rId6"/>
              </a:rPr>
              <a:t>https://dota2.prizetrac.kr/international2019</a:t>
            </a:r>
            <a:r>
              <a:rPr lang="en-US" dirty="0"/>
              <a:t>  </a:t>
            </a:r>
          </a:p>
          <a:p>
            <a:r>
              <a:rPr lang="en-US" dirty="0"/>
              <a:t>Overwatch Buy In - https://www.bloomberg.com/news/articles/2018-05-03/activision-gives-tepid-earnings-outlook-as-fortnite-threat-looms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2</a:t>
            </a:fld>
            <a:endParaRPr lang="en-US" dirty="0"/>
          </a:p>
        </p:txBody>
      </p:sp>
    </p:spTree>
    <p:extLst>
      <p:ext uri="{BB962C8B-B14F-4D97-AF65-F5344CB8AC3E}">
        <p14:creationId xmlns:p14="http://schemas.microsoft.com/office/powerpoint/2010/main" val="29803918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GeForce is the Esports Platform</a:t>
            </a:r>
          </a:p>
          <a:p>
            <a:endParaRPr lang="en-US" dirty="0"/>
          </a:p>
          <a:p>
            <a:r>
              <a:rPr lang="en-US" dirty="0"/>
              <a:t>99% of Pros play on GeForce</a:t>
            </a:r>
          </a:p>
          <a:p>
            <a:endParaRPr lang="en-US" dirty="0"/>
          </a:p>
          <a:p>
            <a:r>
              <a:rPr lang="en-US" dirty="0"/>
              <a:t>All Major tournaments are played on GeForce</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3</a:t>
            </a:fld>
            <a:endParaRPr lang="en-US" dirty="0"/>
          </a:p>
        </p:txBody>
      </p:sp>
    </p:spTree>
    <p:extLst>
      <p:ext uri="{BB962C8B-B14F-4D97-AF65-F5344CB8AC3E}">
        <p14:creationId xmlns:p14="http://schemas.microsoft.com/office/powerpoint/2010/main" val="23160048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NVIDIA, we are continuously developing products that unlock the potential of esports athletes and competitive gamers. Today, we are announcing the next generation of Esports technology – 360Hz, powered by NVIDIA G-SYNC.  Together with our partners at ASUS and AUO, we have built a display that can refresh the entire display in under 2.8ms.  This display is specifically designed for competitive gamer – 360hz for maximum smoothness and a 24.5 inch form factor to keep every pixel of action in your field of view.  Additionally, our advanced G-SYNC display processor provides variable refresh rates with custom tuned dynamic overdrive to ensure a ghost-free experience throughout the entire VRR range (1-360Hz).  </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4</a:t>
            </a:fld>
            <a:endParaRPr lang="en-US" dirty="0"/>
          </a:p>
        </p:txBody>
      </p:sp>
    </p:spTree>
    <p:extLst>
      <p:ext uri="{BB962C8B-B14F-4D97-AF65-F5344CB8AC3E}">
        <p14:creationId xmlns:p14="http://schemas.microsoft.com/office/powerpoint/2010/main" val="35696434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often focus on the single player experiences that push the limits on graphics – which is great, but there is a large amount of our GeForce gamers that play competitive games.  Competitive games are games that are primarily player vs. player combat focused, pitting one players skills vs. the other.  Any competitive advantage can help tips the scales in the players favor. </a:t>
            </a:r>
          </a:p>
          <a:p>
            <a:endParaRPr lang="en-US" dirty="0"/>
          </a:p>
          <a:p>
            <a:r>
              <a:rPr lang="en-US" dirty="0"/>
              <a:t>The chart on the left shows that 8 out of the top 10 games on GFE are competitive. </a:t>
            </a:r>
          </a:p>
          <a:p>
            <a:endParaRPr lang="en-US" dirty="0"/>
          </a:p>
          <a:p>
            <a:r>
              <a:rPr lang="en-US" dirty="0"/>
              <a:t>76% of gamers play a competitive game each month. </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5</a:t>
            </a:fld>
            <a:endParaRPr lang="en-US" dirty="0"/>
          </a:p>
        </p:txBody>
      </p:sp>
    </p:spTree>
    <p:extLst>
      <p:ext uri="{BB962C8B-B14F-4D97-AF65-F5344CB8AC3E}">
        <p14:creationId xmlns:p14="http://schemas.microsoft.com/office/powerpoint/2010/main" val="32252468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go higher? What does High Frames do for competitive gamers?</a:t>
            </a:r>
          </a:p>
          <a:p>
            <a:endParaRPr lang="en-US" dirty="0"/>
          </a:p>
          <a:p>
            <a:r>
              <a:rPr lang="en-US" dirty="0"/>
              <a:t>Over the last couple years we have studied the benefits of high frames and have found many advantages.  High Frames gives you: smoother animation which aids in easier target tracking, less ghosting and tearing which reduces distracting effects, and lower system latency which allows you to see a more “up-to-date” version of the game. With 360Hz, we continue to see these benefits – but don’t just take our word for it. </a:t>
            </a:r>
          </a:p>
          <a:p>
            <a:endParaRPr lang="en-US" dirty="0"/>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6</a:t>
            </a:fld>
            <a:endParaRPr lang="en-US" dirty="0"/>
          </a:p>
        </p:txBody>
      </p:sp>
    </p:spTree>
    <p:extLst>
      <p:ext uri="{BB962C8B-B14F-4D97-AF65-F5344CB8AC3E}">
        <p14:creationId xmlns:p14="http://schemas.microsoft.com/office/powerpoint/2010/main" val="25323762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years, we have been researching how high Frames gives players the ability to hit their shots.  Based on a study that we published at SIGGRAPH Asia in 2019, we found that as Frames increase and latency decreases, the motion perception loop is shortened – leading to better results in aiming tasks.  This chart shows that as our frames get higher, we see the relative improvement in flick shot aiming tasks compared to 60FPS/Hz.  </a:t>
            </a:r>
          </a:p>
          <a:p>
            <a:endParaRPr lang="en-US" dirty="0"/>
          </a:p>
          <a:p>
            <a:r>
              <a:rPr lang="en-US" dirty="0"/>
              <a:t>For reference, in the 2016 Summer Olympics, the difference between Gold and Silver in the 100 and 200 meter dashes for both men and women was 1%. </a:t>
            </a:r>
          </a:p>
          <a:p>
            <a:endParaRPr lang="en-US" dirty="0"/>
          </a:p>
          <a:p>
            <a:r>
              <a:rPr lang="en-US" dirty="0"/>
              <a:t>Since this display is designed for esports and competitive gamers, we brought in 5-time CS:GO champion Jordan n0thing Gilbert to put the display through its paces.  Immediately he could tell the difference between 240 and 360Hz and recommended the display for anyone looking to maximize their potential. </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7</a:t>
            </a:fld>
            <a:endParaRPr lang="en-US" dirty="0"/>
          </a:p>
        </p:txBody>
      </p:sp>
    </p:spTree>
    <p:extLst>
      <p:ext uri="{BB962C8B-B14F-4D97-AF65-F5344CB8AC3E}">
        <p14:creationId xmlns:p14="http://schemas.microsoft.com/office/powerpoint/2010/main" val="32771162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GeForce Competitive gamers like to win. So how do we get our competitive GeForce gamers to upgrade the latest GPUs? </a:t>
            </a:r>
          </a:p>
          <a:p>
            <a:endParaRPr lang="en-US" dirty="0"/>
          </a:p>
          <a:p>
            <a:r>
              <a:rPr lang="en-US" dirty="0"/>
              <a:t>There is a strong correlation between FPS well above 60, and higher K/D ratios.  K/D ratio is simply your kill to death ratio – many competitive players, especially in BRs like PUBG and Fortnite, use this metric to compare the skills. </a:t>
            </a:r>
          </a:p>
          <a:p>
            <a:endParaRPr lang="en-US" dirty="0"/>
          </a:p>
          <a:p>
            <a:r>
              <a:rPr lang="en-US" dirty="0"/>
              <a:t>In order to power these high framerates, we need great GPUs. But before we get there, let’s try to break down why High FPS gives our competitive gamers the edge they need to win. </a:t>
            </a:r>
          </a:p>
          <a:p>
            <a:endParaRPr lang="en-US" dirty="0"/>
          </a:p>
          <a:p>
            <a:r>
              <a:rPr lang="en-US" dirty="0"/>
              <a:t>Correlation Coefficient of .98</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8</a:t>
            </a:fld>
            <a:endParaRPr lang="en-US" dirty="0"/>
          </a:p>
        </p:txBody>
      </p:sp>
    </p:spTree>
    <p:extLst>
      <p:ext uri="{BB962C8B-B14F-4D97-AF65-F5344CB8AC3E}">
        <p14:creationId xmlns:p14="http://schemas.microsoft.com/office/powerpoint/2010/main" val="12757905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doesn’t matter how much you play, Higher frames correlates to improved K/D. </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9</a:t>
            </a:fld>
            <a:endParaRPr lang="en-US" dirty="0"/>
          </a:p>
        </p:txBody>
      </p:sp>
    </p:spTree>
    <p:extLst>
      <p:ext uri="{BB962C8B-B14F-4D97-AF65-F5344CB8AC3E}">
        <p14:creationId xmlns:p14="http://schemas.microsoft.com/office/powerpoint/2010/main" val="4216203636"/>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tx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70580A4-DAEF-469C-8190-E92D4E3B8593}"/>
              </a:ext>
            </a:extLst>
          </p:cNvPr>
          <p:cNvPicPr>
            <a:picLocks noChangeAspect="1"/>
          </p:cNvPicPr>
          <p:nvPr userDrawn="1"/>
        </p:nvPicPr>
        <p:blipFill>
          <a:blip r:embed="rId2" cstate="email">
            <a:extLst>
              <a:ext uri="{BEBA8EAE-BF5A-486C-A8C5-ECC9F3942E4B}">
                <a14:imgProps xmlns:a14="http://schemas.microsoft.com/office/drawing/2010/main">
                  <a14:imgLayer r:embed="rId3">
                    <a14:imgEffect>
                      <a14:brightnessContrast bright="12000"/>
                    </a14:imgEffect>
                  </a14:imgLayer>
                </a14:imgProps>
              </a:ext>
              <a:ext uri="{28A0092B-C50C-407E-A947-70E740481C1C}">
                <a14:useLocalDpi xmlns:a14="http://schemas.microsoft.com/office/drawing/2010/main"/>
              </a:ext>
            </a:extLst>
          </a:blip>
          <a:stretch>
            <a:fillRect/>
          </a:stretch>
        </p:blipFill>
        <p:spPr>
          <a:xfrm>
            <a:off x="0" y="0"/>
            <a:ext cx="10972800" cy="6172200"/>
          </a:xfrm>
          <a:prstGeom prst="rect">
            <a:avLst/>
          </a:prstGeom>
        </p:spPr>
      </p:pic>
      <p:sp>
        <p:nvSpPr>
          <p:cNvPr id="9" name="Rectangle 8">
            <a:extLst>
              <a:ext uri="{FF2B5EF4-FFF2-40B4-BE49-F238E27FC236}">
                <a16:creationId xmlns:a16="http://schemas.microsoft.com/office/drawing/2014/main" id="{13AA4B72-2B29-48BE-B117-0760CED6BD3A}"/>
              </a:ext>
            </a:extLst>
          </p:cNvPr>
          <p:cNvSpPr/>
          <p:nvPr userDrawn="1"/>
        </p:nvSpPr>
        <p:spPr>
          <a:xfrm>
            <a:off x="0" y="0"/>
            <a:ext cx="10972800" cy="6172200"/>
          </a:xfrm>
          <a:prstGeom prst="rect">
            <a:avLst/>
          </a:prstGeom>
          <a:gradFill>
            <a:gsLst>
              <a:gs pos="0">
                <a:schemeClr val="bg1">
                  <a:alpha val="0"/>
                </a:schemeClr>
              </a:gs>
              <a:gs pos="100000">
                <a:schemeClr val="bg1">
                  <a:alpha val="49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7180D1C-9B4E-437A-AAF9-EFBC3838D4E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38759" y="4903773"/>
            <a:ext cx="2739030" cy="590770"/>
          </a:xfrm>
          <a:prstGeom prst="rect">
            <a:avLst/>
          </a:prstGeom>
        </p:spPr>
      </p:pic>
    </p:spTree>
    <p:extLst>
      <p:ext uri="{BB962C8B-B14F-4D97-AF65-F5344CB8AC3E}">
        <p14:creationId xmlns:p14="http://schemas.microsoft.com/office/powerpoint/2010/main" val="190507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ansition / Segu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243E505-3F49-4F7D-A64F-712BED4197BD}"/>
              </a:ext>
            </a:extLst>
          </p:cNvPr>
          <p:cNvPicPr>
            <a:picLocks noChangeAspect="1"/>
          </p:cNvPicPr>
          <p:nvPr userDrawn="1"/>
        </p:nvPicPr>
        <p:blipFill>
          <a:blip r:embed="rId2" cstate="email">
            <a:extLst>
              <a:ext uri="{BEBA8EAE-BF5A-486C-A8C5-ECC9F3942E4B}">
                <a14:imgProps xmlns:a14="http://schemas.microsoft.com/office/drawing/2010/main">
                  <a14:imgLayer r:embed="rId3">
                    <a14:imgEffect>
                      <a14:brightnessContrast bright="12000"/>
                    </a14:imgEffect>
                  </a14:imgLayer>
                </a14:imgProps>
              </a:ext>
              <a:ext uri="{28A0092B-C50C-407E-A947-70E740481C1C}">
                <a14:useLocalDpi xmlns:a14="http://schemas.microsoft.com/office/drawing/2010/main"/>
              </a:ext>
            </a:extLst>
          </a:blip>
          <a:stretch>
            <a:fillRect/>
          </a:stretch>
        </p:blipFill>
        <p:spPr>
          <a:xfrm>
            <a:off x="0" y="0"/>
            <a:ext cx="10972800" cy="6172200"/>
          </a:xfrm>
          <a:prstGeom prst="rect">
            <a:avLst/>
          </a:prstGeom>
        </p:spPr>
      </p:pic>
      <p:sp>
        <p:nvSpPr>
          <p:cNvPr id="7" name="Rectangle 6">
            <a:extLst>
              <a:ext uri="{FF2B5EF4-FFF2-40B4-BE49-F238E27FC236}">
                <a16:creationId xmlns:a16="http://schemas.microsoft.com/office/drawing/2014/main" id="{BED4CDAD-7D70-4937-BC89-6D7AEC008B1A}"/>
              </a:ext>
            </a:extLst>
          </p:cNvPr>
          <p:cNvSpPr/>
          <p:nvPr userDrawn="1"/>
        </p:nvSpPr>
        <p:spPr>
          <a:xfrm>
            <a:off x="0" y="0"/>
            <a:ext cx="10972800" cy="61722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080088" y="4127421"/>
            <a:ext cx="6107187" cy="1373939"/>
          </a:xfrm>
        </p:spPr>
        <p:txBody>
          <a:bodyPr anchor="b"/>
          <a:lstStyle>
            <a:lvl1pPr algn="r">
              <a:defRPr sz="4600">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3175110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mbargo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FAE255C-17FD-4ACD-93D1-249CC22B46B7}"/>
              </a:ext>
            </a:extLst>
          </p:cNvPr>
          <p:cNvSpPr/>
          <p:nvPr userDrawn="1"/>
        </p:nvSpPr>
        <p:spPr>
          <a:xfrm>
            <a:off x="0" y="0"/>
            <a:ext cx="10972800" cy="6172200"/>
          </a:xfrm>
          <a:prstGeom prst="rect">
            <a:avLst/>
          </a:prstGeom>
          <a:solidFill>
            <a:srgbClr val="9E12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12D3C685-D41A-4316-A4E7-7D079BF99E29}"/>
              </a:ext>
            </a:extLst>
          </p:cNvPr>
          <p:cNvPicPr>
            <a:picLocks noChangeAspect="1"/>
          </p:cNvPicPr>
          <p:nvPr userDrawn="1"/>
        </p:nvPicPr>
        <p:blipFill>
          <a:blip r:embed="rId2"/>
          <a:stretch>
            <a:fillRect/>
          </a:stretch>
        </p:blipFill>
        <p:spPr>
          <a:xfrm>
            <a:off x="4206129" y="910278"/>
            <a:ext cx="2560542" cy="2280102"/>
          </a:xfrm>
          <a:prstGeom prst="rect">
            <a:avLst/>
          </a:prstGeom>
        </p:spPr>
      </p:pic>
      <p:sp>
        <p:nvSpPr>
          <p:cNvPr id="2" name="Title 1"/>
          <p:cNvSpPr>
            <a:spLocks noGrp="1"/>
          </p:cNvSpPr>
          <p:nvPr>
            <p:ph type="title"/>
          </p:nvPr>
        </p:nvSpPr>
        <p:spPr>
          <a:xfrm>
            <a:off x="498348" y="3814403"/>
            <a:ext cx="9976104" cy="590931"/>
          </a:xfrm>
        </p:spPr>
        <p:txBody>
          <a:bodyPr/>
          <a:lstStyle>
            <a:lvl1pPr algn="ctr">
              <a:defRPr sz="4000">
                <a:solidFill>
                  <a:schemeClr val="tx1"/>
                </a:solidFill>
              </a:defRPr>
            </a:lvl1pPr>
          </a:lstStyle>
          <a:p>
            <a:r>
              <a:rPr lang="en-US" dirty="0"/>
              <a:t>Click to edit Master title style</a:t>
            </a:r>
          </a:p>
        </p:txBody>
      </p:sp>
      <p:sp>
        <p:nvSpPr>
          <p:cNvPr id="5" name="Text Placeholder 4"/>
          <p:cNvSpPr>
            <a:spLocks noGrp="1"/>
          </p:cNvSpPr>
          <p:nvPr>
            <p:ph type="body" sz="quarter" idx="10"/>
          </p:nvPr>
        </p:nvSpPr>
        <p:spPr>
          <a:xfrm>
            <a:off x="498348" y="4479006"/>
            <a:ext cx="9976104" cy="525463"/>
          </a:xfrm>
        </p:spPr>
        <p:txBody>
          <a:bodyPr/>
          <a:lstStyle>
            <a:lvl1pPr marL="0" indent="0" algn="ctr">
              <a:buFontTx/>
              <a:buNone/>
              <a:defRPr sz="2400" b="0">
                <a:solidFill>
                  <a:schemeClr val="tx1"/>
                </a:solidFill>
                <a:latin typeface="Trebuchet MS" panose="020B0603020202020204" pitchFamily="34" charset="0"/>
              </a:defRPr>
            </a:lvl1pPr>
            <a:lvl2pPr marL="571500" indent="0" algn="ctr">
              <a:buFontTx/>
              <a:buNone/>
              <a:defRPr sz="2800">
                <a:solidFill>
                  <a:schemeClr val="tx2"/>
                </a:solidFill>
                <a:latin typeface="Trebuchet MS" panose="020B0603020202020204" pitchFamily="34" charset="0"/>
              </a:defRPr>
            </a:lvl2pPr>
            <a:lvl3pPr marL="1089025" indent="0" algn="ctr">
              <a:buFontTx/>
              <a:buNone/>
              <a:defRPr sz="2800">
                <a:solidFill>
                  <a:schemeClr val="tx2"/>
                </a:solidFill>
                <a:latin typeface="Trebuchet MS" panose="020B0603020202020204" pitchFamily="34" charset="0"/>
              </a:defRPr>
            </a:lvl3pPr>
            <a:lvl4pPr marL="1546225" indent="0" algn="ctr">
              <a:buFontTx/>
              <a:buNone/>
              <a:defRPr sz="2800">
                <a:solidFill>
                  <a:schemeClr val="tx2"/>
                </a:solidFill>
                <a:latin typeface="Trebuchet MS" panose="020B0603020202020204" pitchFamily="34" charset="0"/>
              </a:defRPr>
            </a:lvl4pPr>
            <a:lvl5pPr marL="1889125" indent="0" algn="ctr">
              <a:buFontTx/>
              <a:buNone/>
              <a:defRPr sz="2800">
                <a:solidFill>
                  <a:schemeClr val="tx2"/>
                </a:solidFill>
                <a:latin typeface="Trebuchet MS" panose="020B0603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2646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Video">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D3F5CB0-5015-4AB6-95B3-3E2D58BF780E}"/>
              </a:ext>
            </a:extLst>
          </p:cNvPr>
          <p:cNvPicPr>
            <a:picLocks noChangeAspect="1"/>
          </p:cNvPicPr>
          <p:nvPr userDrawn="1"/>
        </p:nvPicPr>
        <p:blipFill>
          <a:blip r:embed="rId2" cstate="email">
            <a:extLst>
              <a:ext uri="{BEBA8EAE-BF5A-486C-A8C5-ECC9F3942E4B}">
                <a14:imgProps xmlns:a14="http://schemas.microsoft.com/office/drawing/2010/main">
                  <a14:imgLayer r:embed="rId3">
                    <a14:imgEffect>
                      <a14:brightnessContrast bright="12000"/>
                    </a14:imgEffect>
                  </a14:imgLayer>
                </a14:imgProps>
              </a:ext>
              <a:ext uri="{28A0092B-C50C-407E-A947-70E740481C1C}">
                <a14:useLocalDpi xmlns:a14="http://schemas.microsoft.com/office/drawing/2010/main"/>
              </a:ext>
            </a:extLst>
          </a:blip>
          <a:stretch>
            <a:fillRect/>
          </a:stretch>
        </p:blipFill>
        <p:spPr>
          <a:xfrm>
            <a:off x="0" y="0"/>
            <a:ext cx="10972800" cy="6172200"/>
          </a:xfrm>
          <a:prstGeom prst="rect">
            <a:avLst/>
          </a:prstGeom>
        </p:spPr>
      </p:pic>
      <p:sp>
        <p:nvSpPr>
          <p:cNvPr id="6" name="Rectangle 5">
            <a:extLst>
              <a:ext uri="{FF2B5EF4-FFF2-40B4-BE49-F238E27FC236}">
                <a16:creationId xmlns:a16="http://schemas.microsoft.com/office/drawing/2014/main" id="{6208C71A-8F88-4905-8530-066C648740D6}"/>
              </a:ext>
            </a:extLst>
          </p:cNvPr>
          <p:cNvSpPr/>
          <p:nvPr userDrawn="1"/>
        </p:nvSpPr>
        <p:spPr>
          <a:xfrm>
            <a:off x="0" y="0"/>
            <a:ext cx="10972800" cy="61722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53497" y="5352631"/>
            <a:ext cx="7865806" cy="369332"/>
          </a:xfrm>
        </p:spPr>
        <p:txBody>
          <a:bodyPr anchor="b"/>
          <a:lstStyle>
            <a:lvl1pPr algn="ctr">
              <a:defRPr sz="2000">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4000358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Rectangle 2"/>
          <p:cNvSpPr/>
          <p:nvPr userDrawn="1"/>
        </p:nvSpPr>
        <p:spPr>
          <a:xfrm>
            <a:off x="0" y="0"/>
            <a:ext cx="10972800" cy="6172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9882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DEMO Placeholder">
    <p:spTree>
      <p:nvGrpSpPr>
        <p:cNvPr id="1" name=""/>
        <p:cNvGrpSpPr/>
        <p:nvPr/>
      </p:nvGrpSpPr>
      <p:grpSpPr>
        <a:xfrm>
          <a:off x="0" y="0"/>
          <a:ext cx="0" cy="0"/>
          <a:chOff x="0" y="0"/>
          <a:chExt cx="0" cy="0"/>
        </a:xfrm>
      </p:grpSpPr>
      <p:sp>
        <p:nvSpPr>
          <p:cNvPr id="4" name="Rectangle 3"/>
          <p:cNvSpPr/>
          <p:nvPr userDrawn="1"/>
        </p:nvSpPr>
        <p:spPr>
          <a:xfrm>
            <a:off x="0" y="0"/>
            <a:ext cx="10972800" cy="6172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98348" y="5169473"/>
            <a:ext cx="9976104" cy="535531"/>
          </a:xfrm>
        </p:spPr>
        <p:txBody>
          <a:bodyPr anchor="ctr"/>
          <a:lstStyle>
            <a:lvl1pPr algn="ctr">
              <a:defRPr sz="3200">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980743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8F36F43-F422-4E85-A3E6-282075B61B70}"/>
              </a:ext>
            </a:extLst>
          </p:cNvPr>
          <p:cNvPicPr>
            <a:picLocks noChangeAspect="1"/>
          </p:cNvPicPr>
          <p:nvPr userDrawn="1"/>
        </p:nvPicPr>
        <p:blipFill>
          <a:blip r:embed="rId2" cstate="email">
            <a:extLst>
              <a:ext uri="{BEBA8EAE-BF5A-486C-A8C5-ECC9F3942E4B}">
                <a14:imgProps xmlns:a14="http://schemas.microsoft.com/office/drawing/2010/main">
                  <a14:imgLayer r:embed="rId3">
                    <a14:imgEffect>
                      <a14:brightnessContrast bright="12000"/>
                    </a14:imgEffect>
                  </a14:imgLayer>
                </a14:imgProps>
              </a:ext>
              <a:ext uri="{28A0092B-C50C-407E-A947-70E740481C1C}">
                <a14:useLocalDpi xmlns:a14="http://schemas.microsoft.com/office/drawing/2010/main"/>
              </a:ext>
            </a:extLst>
          </a:blip>
          <a:stretch>
            <a:fillRect/>
          </a:stretch>
        </p:blipFill>
        <p:spPr>
          <a:xfrm>
            <a:off x="0" y="0"/>
            <a:ext cx="10972800" cy="6172200"/>
          </a:xfrm>
          <a:prstGeom prst="rect">
            <a:avLst/>
          </a:prstGeom>
        </p:spPr>
      </p:pic>
      <p:sp>
        <p:nvSpPr>
          <p:cNvPr id="5" name="Rectangle 4">
            <a:extLst>
              <a:ext uri="{FF2B5EF4-FFF2-40B4-BE49-F238E27FC236}">
                <a16:creationId xmlns:a16="http://schemas.microsoft.com/office/drawing/2014/main" id="{CC295AF3-C90D-4618-80CB-C65B4F0A4EA7}"/>
              </a:ext>
            </a:extLst>
          </p:cNvPr>
          <p:cNvSpPr/>
          <p:nvPr userDrawn="1"/>
        </p:nvSpPr>
        <p:spPr>
          <a:xfrm>
            <a:off x="0" y="0"/>
            <a:ext cx="10972800" cy="61722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9919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Title Slide">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5E54866-777A-4687-A1F3-15F03DCB52C5}"/>
              </a:ext>
            </a:extLst>
          </p:cNvPr>
          <p:cNvPicPr>
            <a:picLocks noChangeAspect="1"/>
          </p:cNvPicPr>
          <p:nvPr userDrawn="1"/>
        </p:nvPicPr>
        <p:blipFill>
          <a:blip r:embed="rId2" cstate="email">
            <a:extLst>
              <a:ext uri="{BEBA8EAE-BF5A-486C-A8C5-ECC9F3942E4B}">
                <a14:imgProps xmlns:a14="http://schemas.microsoft.com/office/drawing/2010/main">
                  <a14:imgLayer r:embed="rId3">
                    <a14:imgEffect>
                      <a14:brightnessContrast bright="12000"/>
                    </a14:imgEffect>
                  </a14:imgLayer>
                </a14:imgProps>
              </a:ext>
              <a:ext uri="{28A0092B-C50C-407E-A947-70E740481C1C}">
                <a14:useLocalDpi xmlns:a14="http://schemas.microsoft.com/office/drawing/2010/main"/>
              </a:ext>
            </a:extLst>
          </a:blip>
          <a:stretch>
            <a:fillRect/>
          </a:stretch>
        </p:blipFill>
        <p:spPr>
          <a:xfrm>
            <a:off x="0" y="0"/>
            <a:ext cx="10972800" cy="6172200"/>
          </a:xfrm>
          <a:prstGeom prst="rect">
            <a:avLst/>
          </a:prstGeom>
        </p:spPr>
      </p:pic>
      <p:sp>
        <p:nvSpPr>
          <p:cNvPr id="5" name="Rectangle 4">
            <a:extLst>
              <a:ext uri="{FF2B5EF4-FFF2-40B4-BE49-F238E27FC236}">
                <a16:creationId xmlns:a16="http://schemas.microsoft.com/office/drawing/2014/main" id="{519D74A5-C253-43F0-8AE3-D9F5210B3DBC}"/>
              </a:ext>
            </a:extLst>
          </p:cNvPr>
          <p:cNvSpPr/>
          <p:nvPr userDrawn="1"/>
        </p:nvSpPr>
        <p:spPr>
          <a:xfrm>
            <a:off x="0" y="0"/>
            <a:ext cx="10972800" cy="6172200"/>
          </a:xfrm>
          <a:prstGeom prst="rect">
            <a:avLst/>
          </a:prstGeom>
          <a:gradFill>
            <a:gsLst>
              <a:gs pos="0">
                <a:schemeClr val="bg1">
                  <a:alpha val="0"/>
                </a:schemeClr>
              </a:gs>
              <a:gs pos="100000">
                <a:schemeClr val="bg1">
                  <a:alpha val="49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4"/>
          <p:cNvSpPr>
            <a:spLocks noGrp="1" noChangeArrowheads="1"/>
          </p:cNvSpPr>
          <p:nvPr userDrawn="1">
            <p:ph type="subTitle" idx="1"/>
          </p:nvPr>
        </p:nvSpPr>
        <p:spPr>
          <a:xfrm>
            <a:off x="481661" y="5200631"/>
            <a:ext cx="9526126" cy="424732"/>
          </a:xfrm>
        </p:spPr>
        <p:txBody>
          <a:bodyPr wrap="square" anchor="t">
            <a:spAutoFit/>
          </a:bodyPr>
          <a:lstStyle>
            <a:lvl1pPr marL="0" indent="0" algn="l">
              <a:lnSpc>
                <a:spcPct val="90000"/>
              </a:lnSpc>
              <a:spcBef>
                <a:spcPts val="600"/>
              </a:spcBef>
              <a:spcAft>
                <a:spcPts val="300"/>
              </a:spcAft>
              <a:buFontTx/>
              <a:buNone/>
              <a:defRPr sz="2400" b="0" cap="all" baseline="0">
                <a:solidFill>
                  <a:schemeClr val="tx2"/>
                </a:solidFill>
                <a:latin typeface="GeForce" pitchFamily="2" charset="0"/>
              </a:defRPr>
            </a:lvl1pPr>
          </a:lstStyle>
          <a:p>
            <a:r>
              <a:rPr lang="en-US" dirty="0"/>
              <a:t>Click to edit Master subtitle style</a:t>
            </a:r>
          </a:p>
        </p:txBody>
      </p:sp>
      <p:sp>
        <p:nvSpPr>
          <p:cNvPr id="305" name="Title 304"/>
          <p:cNvSpPr>
            <a:spLocks noGrp="1"/>
          </p:cNvSpPr>
          <p:nvPr userDrawn="1">
            <p:ph type="title" hasCustomPrompt="1"/>
          </p:nvPr>
        </p:nvSpPr>
        <p:spPr>
          <a:xfrm>
            <a:off x="481661" y="4011940"/>
            <a:ext cx="9568425" cy="1223736"/>
          </a:xfrm>
        </p:spPr>
        <p:txBody>
          <a:bodyPr anchor="b">
            <a:noAutofit/>
          </a:bodyPr>
          <a:lstStyle>
            <a:lvl1pPr algn="l">
              <a:lnSpc>
                <a:spcPct val="90000"/>
              </a:lnSpc>
              <a:spcBef>
                <a:spcPts val="0"/>
              </a:spcBef>
              <a:defRPr sz="4600" b="1" cap="all" baseline="0">
                <a:solidFill>
                  <a:schemeClr val="tx1"/>
                </a:solidFill>
                <a:effectLst>
                  <a:outerShdw blurRad="114300" dist="50800" dir="2700000" sx="108000" sy="108000" algn="tl">
                    <a:srgbClr val="000000">
                      <a:alpha val="69000"/>
                    </a:srgbClr>
                  </a:outerShdw>
                </a:effectLst>
                <a:latin typeface="GeForce" pitchFamily="2" charset="0"/>
              </a:defRPr>
            </a:lvl1pPr>
          </a:lstStyle>
          <a:p>
            <a:r>
              <a:rPr lang="en-US" dirty="0"/>
              <a:t>CLICK TO EDIT MASTER TITLE STYLE</a:t>
            </a:r>
          </a:p>
        </p:txBody>
      </p:sp>
      <p:pic>
        <p:nvPicPr>
          <p:cNvPr id="7" name="Picture 6">
            <a:extLst>
              <a:ext uri="{FF2B5EF4-FFF2-40B4-BE49-F238E27FC236}">
                <a16:creationId xmlns:a16="http://schemas.microsoft.com/office/drawing/2014/main" id="{FB7F89BF-7CAD-4501-B777-19042569A6F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7608" y="3219565"/>
            <a:ext cx="2199959" cy="474500"/>
          </a:xfrm>
          <a:prstGeom prst="rect">
            <a:avLst/>
          </a:prstGeom>
        </p:spPr>
      </p:pic>
    </p:spTree>
    <p:extLst>
      <p:ext uri="{BB962C8B-B14F-4D97-AF65-F5344CB8AC3E}">
        <p14:creationId xmlns:p14="http://schemas.microsoft.com/office/powerpoint/2010/main" val="3398896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98348" y="737426"/>
            <a:ext cx="9976104" cy="590931"/>
          </a:xfrm>
        </p:spPr>
        <p:txBody>
          <a:bodyPr/>
          <a:lstStyle>
            <a:lvl1pPr algn="ctr">
              <a:defRPr baseline="0">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516750" y="2103035"/>
            <a:ext cx="9948672" cy="3718925"/>
          </a:xfrm>
        </p:spPr>
        <p:txBody>
          <a:bodyPr/>
          <a:lstStyle>
            <a:lvl1pPr marL="0" indent="0">
              <a:buClr>
                <a:schemeClr val="bg2"/>
              </a:buClr>
              <a:buSzPct val="100000"/>
              <a:buFontTx/>
              <a:buNone/>
              <a:defRPr sz="1800">
                <a:solidFill>
                  <a:schemeClr val="bg2"/>
                </a:solidFill>
              </a:defRPr>
            </a:lvl1pPr>
            <a:lvl2pPr marL="571500" indent="0">
              <a:buClr>
                <a:schemeClr val="bg2"/>
              </a:buClr>
              <a:buSzPct val="100000"/>
              <a:buFontTx/>
              <a:buNone/>
              <a:defRPr sz="1600">
                <a:solidFill>
                  <a:schemeClr val="bg2"/>
                </a:solidFill>
              </a:defRPr>
            </a:lvl2pPr>
            <a:lvl3pPr marL="1089025" indent="0">
              <a:buClr>
                <a:schemeClr val="bg2"/>
              </a:buClr>
              <a:buSzPct val="100000"/>
              <a:buFontTx/>
              <a:buNone/>
              <a:defRPr sz="1400">
                <a:solidFill>
                  <a:schemeClr val="bg2"/>
                </a:solidFill>
              </a:defRPr>
            </a:lvl3pPr>
            <a:lvl4pPr marL="1774825" indent="-228600">
              <a:buClr>
                <a:schemeClr val="bg2"/>
              </a:buClr>
              <a:buFont typeface="Wingdings" panose="05000000000000000000" pitchFamily="2" charset="2"/>
              <a:buChar char="§"/>
              <a:defRPr sz="1800">
                <a:solidFill>
                  <a:schemeClr val="tx1"/>
                </a:solidFill>
              </a:defRPr>
            </a:lvl4pPr>
            <a:lvl5pPr marL="2117725" indent="-228600">
              <a:buClr>
                <a:schemeClr val="bg2"/>
              </a:buClr>
              <a:buFont typeface="Wingdings" panose="05000000000000000000" pitchFamily="2" charset="2"/>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p:txBody>
      </p:sp>
      <p:sp>
        <p:nvSpPr>
          <p:cNvPr id="5" name="Text Placeholder 4"/>
          <p:cNvSpPr>
            <a:spLocks noGrp="1"/>
          </p:cNvSpPr>
          <p:nvPr>
            <p:ph type="body" sz="quarter" idx="10"/>
          </p:nvPr>
        </p:nvSpPr>
        <p:spPr>
          <a:xfrm>
            <a:off x="498348" y="1259533"/>
            <a:ext cx="9976104" cy="525463"/>
          </a:xfrm>
        </p:spPr>
        <p:txBody>
          <a:bodyPr/>
          <a:lstStyle>
            <a:lvl1pPr marL="0" indent="0" algn="ctr">
              <a:buFontTx/>
              <a:buNone/>
              <a:defRPr sz="2400" b="0" cap="all" baseline="0">
                <a:solidFill>
                  <a:schemeClr val="tx2"/>
                </a:solidFill>
                <a:latin typeface="GeForce" pitchFamily="2" charset="0"/>
              </a:defRPr>
            </a:lvl1pPr>
            <a:lvl2pPr marL="571500" indent="0" algn="ctr">
              <a:buFontTx/>
              <a:buNone/>
              <a:defRPr sz="2800">
                <a:solidFill>
                  <a:schemeClr val="tx2"/>
                </a:solidFill>
                <a:latin typeface="Trebuchet MS" panose="020B0603020202020204" pitchFamily="34" charset="0"/>
              </a:defRPr>
            </a:lvl2pPr>
            <a:lvl3pPr marL="1089025" indent="0" algn="ctr">
              <a:buFontTx/>
              <a:buNone/>
              <a:defRPr sz="2800">
                <a:solidFill>
                  <a:schemeClr val="tx2"/>
                </a:solidFill>
                <a:latin typeface="Trebuchet MS" panose="020B0603020202020204" pitchFamily="34" charset="0"/>
              </a:defRPr>
            </a:lvl3pPr>
            <a:lvl4pPr marL="1546225" indent="0" algn="ctr">
              <a:buFontTx/>
              <a:buNone/>
              <a:defRPr sz="2800">
                <a:solidFill>
                  <a:schemeClr val="tx2"/>
                </a:solidFill>
                <a:latin typeface="Trebuchet MS" panose="020B0603020202020204" pitchFamily="34" charset="0"/>
              </a:defRPr>
            </a:lvl4pPr>
            <a:lvl5pPr marL="1889125" indent="0" algn="ctr">
              <a:buFontTx/>
              <a:buNone/>
              <a:defRPr sz="2800">
                <a:solidFill>
                  <a:schemeClr val="tx2"/>
                </a:solidFill>
                <a:latin typeface="Trebuchet MS" panose="020B0603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2293701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_ICON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98348" y="737426"/>
            <a:ext cx="9976104" cy="590931"/>
          </a:xfrm>
        </p:spPr>
        <p:txBody>
          <a:bodyPr/>
          <a:lstStyle>
            <a:lvl1pPr algn="ctr">
              <a:defRPr baseline="0">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516750" y="2103035"/>
            <a:ext cx="9948672" cy="3718925"/>
          </a:xfrm>
        </p:spPr>
        <p:txBody>
          <a:bodyPr/>
          <a:lstStyle>
            <a:lvl1pPr marL="230188" indent="-230188">
              <a:buClr>
                <a:schemeClr val="bg2"/>
              </a:buClr>
              <a:buSzPct val="75000"/>
              <a:buFontTx/>
              <a:buBlip>
                <a:blip r:embed="rId2"/>
              </a:buBlip>
              <a:defRPr sz="1800">
                <a:solidFill>
                  <a:schemeClr val="bg2"/>
                </a:solidFill>
              </a:defRPr>
            </a:lvl1pPr>
            <a:lvl2pPr marL="800100" indent="-228600">
              <a:buClr>
                <a:schemeClr val="bg2"/>
              </a:buClr>
              <a:buSzPct val="75000"/>
              <a:buFontTx/>
              <a:buBlip>
                <a:blip r:embed="rId2"/>
              </a:buBlip>
              <a:defRPr sz="1600">
                <a:solidFill>
                  <a:schemeClr val="bg2"/>
                </a:solidFill>
              </a:defRPr>
            </a:lvl2pPr>
            <a:lvl3pPr marL="1258888" indent="-169863">
              <a:buClr>
                <a:schemeClr val="bg2"/>
              </a:buClr>
              <a:buSzPct val="75000"/>
              <a:buFontTx/>
              <a:buBlip>
                <a:blip r:embed="rId2"/>
              </a:buBlip>
              <a:defRPr sz="1400">
                <a:solidFill>
                  <a:schemeClr val="bg2"/>
                </a:solidFill>
              </a:defRPr>
            </a:lvl3pPr>
            <a:lvl4pPr marL="1774825" indent="-228600">
              <a:buClr>
                <a:schemeClr val="bg2"/>
              </a:buClr>
              <a:buFont typeface="Wingdings" panose="05000000000000000000" pitchFamily="2" charset="2"/>
              <a:buChar char="§"/>
              <a:defRPr sz="1800">
                <a:solidFill>
                  <a:schemeClr val="tx1"/>
                </a:solidFill>
              </a:defRPr>
            </a:lvl4pPr>
            <a:lvl5pPr marL="2117725" indent="-228600">
              <a:buClr>
                <a:schemeClr val="bg2"/>
              </a:buClr>
              <a:buFont typeface="Wingdings" panose="05000000000000000000" pitchFamily="2" charset="2"/>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p:txBody>
      </p:sp>
      <p:sp>
        <p:nvSpPr>
          <p:cNvPr id="5" name="Text Placeholder 4"/>
          <p:cNvSpPr>
            <a:spLocks noGrp="1"/>
          </p:cNvSpPr>
          <p:nvPr>
            <p:ph type="body" sz="quarter" idx="10"/>
          </p:nvPr>
        </p:nvSpPr>
        <p:spPr>
          <a:xfrm>
            <a:off x="498348" y="1259533"/>
            <a:ext cx="9976104" cy="525463"/>
          </a:xfrm>
        </p:spPr>
        <p:txBody>
          <a:bodyPr/>
          <a:lstStyle>
            <a:lvl1pPr marL="0" indent="0" algn="ctr">
              <a:buFontTx/>
              <a:buNone/>
              <a:defRPr sz="2400" b="0" cap="all" baseline="0">
                <a:solidFill>
                  <a:schemeClr val="tx2"/>
                </a:solidFill>
                <a:latin typeface="GeForce" pitchFamily="2" charset="0"/>
              </a:defRPr>
            </a:lvl1pPr>
            <a:lvl2pPr marL="571500" indent="0" algn="ctr">
              <a:buFontTx/>
              <a:buNone/>
              <a:defRPr sz="2800">
                <a:solidFill>
                  <a:schemeClr val="tx2"/>
                </a:solidFill>
                <a:latin typeface="Trebuchet MS" panose="020B0603020202020204" pitchFamily="34" charset="0"/>
              </a:defRPr>
            </a:lvl2pPr>
            <a:lvl3pPr marL="1089025" indent="0" algn="ctr">
              <a:buFontTx/>
              <a:buNone/>
              <a:defRPr sz="2800">
                <a:solidFill>
                  <a:schemeClr val="tx2"/>
                </a:solidFill>
                <a:latin typeface="Trebuchet MS" panose="020B0603020202020204" pitchFamily="34" charset="0"/>
              </a:defRPr>
            </a:lvl3pPr>
            <a:lvl4pPr marL="1546225" indent="0" algn="ctr">
              <a:buFontTx/>
              <a:buNone/>
              <a:defRPr sz="2800">
                <a:solidFill>
                  <a:schemeClr val="tx2"/>
                </a:solidFill>
                <a:latin typeface="Trebuchet MS" panose="020B0603020202020204" pitchFamily="34" charset="0"/>
              </a:defRPr>
            </a:lvl4pPr>
            <a:lvl5pPr marL="1889125" indent="0" algn="ctr">
              <a:buFontTx/>
              <a:buNone/>
              <a:defRPr sz="2800">
                <a:solidFill>
                  <a:schemeClr val="tx2"/>
                </a:solidFill>
                <a:latin typeface="Trebuchet MS" panose="020B0603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2720568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FIDENTIAL">
    <p:spTree>
      <p:nvGrpSpPr>
        <p:cNvPr id="1" name=""/>
        <p:cNvGrpSpPr/>
        <p:nvPr/>
      </p:nvGrpSpPr>
      <p:grpSpPr>
        <a:xfrm>
          <a:off x="0" y="0"/>
          <a:ext cx="0" cy="0"/>
          <a:chOff x="0" y="0"/>
          <a:chExt cx="0" cy="0"/>
        </a:xfrm>
      </p:grpSpPr>
      <p:sp>
        <p:nvSpPr>
          <p:cNvPr id="2" name="Title 1"/>
          <p:cNvSpPr>
            <a:spLocks noGrp="1"/>
          </p:cNvSpPr>
          <p:nvPr>
            <p:ph type="title"/>
          </p:nvPr>
        </p:nvSpPr>
        <p:spPr>
          <a:xfrm>
            <a:off x="498348" y="737426"/>
            <a:ext cx="9976104" cy="590931"/>
          </a:xfrm>
        </p:spPr>
        <p:txBody>
          <a:bodyPr/>
          <a:lstStyle>
            <a:lvl1pPr algn="ctr">
              <a:defRPr>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516750" y="2103035"/>
            <a:ext cx="9948672" cy="3718925"/>
          </a:xfrm>
        </p:spPr>
        <p:txBody>
          <a:bodyPr/>
          <a:lstStyle>
            <a:lvl1pPr marL="0" indent="0">
              <a:buClr>
                <a:schemeClr val="bg2"/>
              </a:buClr>
              <a:buSzPct val="100000"/>
              <a:buFontTx/>
              <a:buNone/>
              <a:defRPr sz="1800">
                <a:solidFill>
                  <a:schemeClr val="bg2"/>
                </a:solidFill>
              </a:defRPr>
            </a:lvl1pPr>
            <a:lvl2pPr marL="571500" indent="0">
              <a:buClr>
                <a:schemeClr val="bg2"/>
              </a:buClr>
              <a:buSzPct val="100000"/>
              <a:buFontTx/>
              <a:buNone/>
              <a:defRPr sz="1600">
                <a:solidFill>
                  <a:schemeClr val="bg2"/>
                </a:solidFill>
              </a:defRPr>
            </a:lvl2pPr>
            <a:lvl3pPr marL="1089025" indent="0">
              <a:buClr>
                <a:schemeClr val="bg2"/>
              </a:buClr>
              <a:buSzPct val="100000"/>
              <a:buFontTx/>
              <a:buNone/>
              <a:defRPr sz="1400">
                <a:solidFill>
                  <a:schemeClr val="bg2"/>
                </a:solidFill>
              </a:defRPr>
            </a:lvl3pPr>
            <a:lvl4pPr marL="1774825" indent="-228600">
              <a:buClr>
                <a:schemeClr val="bg2"/>
              </a:buClr>
              <a:buFont typeface="Wingdings" panose="05000000000000000000" pitchFamily="2" charset="2"/>
              <a:buChar char="§"/>
              <a:defRPr sz="1800">
                <a:solidFill>
                  <a:schemeClr val="tx1"/>
                </a:solidFill>
              </a:defRPr>
            </a:lvl4pPr>
            <a:lvl5pPr marL="2117725" indent="-228600">
              <a:buClr>
                <a:schemeClr val="bg2"/>
              </a:buClr>
              <a:buFont typeface="Wingdings" panose="05000000000000000000" pitchFamily="2" charset="2"/>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p:txBody>
      </p:sp>
      <p:sp>
        <p:nvSpPr>
          <p:cNvPr id="5" name="Text Placeholder 4"/>
          <p:cNvSpPr>
            <a:spLocks noGrp="1"/>
          </p:cNvSpPr>
          <p:nvPr>
            <p:ph type="body" sz="quarter" idx="10"/>
          </p:nvPr>
        </p:nvSpPr>
        <p:spPr>
          <a:xfrm>
            <a:off x="498348" y="1259533"/>
            <a:ext cx="9976104" cy="525463"/>
          </a:xfrm>
        </p:spPr>
        <p:txBody>
          <a:bodyPr/>
          <a:lstStyle>
            <a:lvl1pPr marL="0" indent="0" algn="ctr">
              <a:buFontTx/>
              <a:buNone/>
              <a:defRPr sz="2400" b="0" cap="all" baseline="0">
                <a:solidFill>
                  <a:schemeClr val="tx2"/>
                </a:solidFill>
                <a:latin typeface="GeForce" pitchFamily="2" charset="0"/>
              </a:defRPr>
            </a:lvl1pPr>
            <a:lvl2pPr marL="571500" indent="0" algn="ctr">
              <a:buFontTx/>
              <a:buNone/>
              <a:defRPr sz="2800">
                <a:solidFill>
                  <a:schemeClr val="tx2"/>
                </a:solidFill>
                <a:latin typeface="Trebuchet MS" panose="020B0603020202020204" pitchFamily="34" charset="0"/>
              </a:defRPr>
            </a:lvl2pPr>
            <a:lvl3pPr marL="1089025" indent="0" algn="ctr">
              <a:buFontTx/>
              <a:buNone/>
              <a:defRPr sz="2800">
                <a:solidFill>
                  <a:schemeClr val="tx2"/>
                </a:solidFill>
                <a:latin typeface="Trebuchet MS" panose="020B0603020202020204" pitchFamily="34" charset="0"/>
              </a:defRPr>
            </a:lvl3pPr>
            <a:lvl4pPr marL="1546225" indent="0" algn="ctr">
              <a:buFontTx/>
              <a:buNone/>
              <a:defRPr sz="2800">
                <a:solidFill>
                  <a:schemeClr val="tx2"/>
                </a:solidFill>
                <a:latin typeface="Trebuchet MS" panose="020B0603020202020204" pitchFamily="34" charset="0"/>
              </a:defRPr>
            </a:lvl4pPr>
            <a:lvl5pPr marL="1889125" indent="0" algn="ctr">
              <a:buFontTx/>
              <a:buNone/>
              <a:defRPr sz="2800">
                <a:solidFill>
                  <a:schemeClr val="tx2"/>
                </a:solidFill>
                <a:latin typeface="Trebuchet MS" panose="020B0603020202020204" pitchFamily="34" charset="0"/>
              </a:defRPr>
            </a:lvl5pPr>
          </a:lstStyle>
          <a:p>
            <a:pPr lvl="0"/>
            <a:r>
              <a:rPr lang="en-US" dirty="0"/>
              <a:t>Click to edit Master text styles</a:t>
            </a:r>
          </a:p>
        </p:txBody>
      </p:sp>
      <p:sp>
        <p:nvSpPr>
          <p:cNvPr id="6" name="TextBox 5">
            <a:extLst>
              <a:ext uri="{FF2B5EF4-FFF2-40B4-BE49-F238E27FC236}">
                <a16:creationId xmlns:a16="http://schemas.microsoft.com/office/drawing/2014/main" id="{55C48628-62C4-4CF6-9848-9690C1C346EC}"/>
              </a:ext>
            </a:extLst>
          </p:cNvPr>
          <p:cNvSpPr txBox="1"/>
          <p:nvPr userDrawn="1"/>
        </p:nvSpPr>
        <p:spPr>
          <a:xfrm>
            <a:off x="4505202" y="5833620"/>
            <a:ext cx="1962397" cy="200055"/>
          </a:xfrm>
          <a:prstGeom prst="rect">
            <a:avLst/>
          </a:prstGeom>
          <a:noFill/>
        </p:spPr>
        <p:txBody>
          <a:bodyPr wrap="none" rtlCol="0">
            <a:spAutoFit/>
          </a:bodyPr>
          <a:lstStyle/>
          <a:p>
            <a:pPr algn="ctr"/>
            <a:r>
              <a:rPr lang="en-US" sz="700" dirty="0">
                <a:solidFill>
                  <a:srgbClr val="505050"/>
                </a:solidFill>
                <a:latin typeface="Trebuchet MS" panose="020B0603020202020204" pitchFamily="34" charset="0"/>
              </a:rPr>
              <a:t>NVIDIA CONFIDENTIAL.</a:t>
            </a:r>
            <a:r>
              <a:rPr lang="en-US" sz="700" baseline="0" dirty="0">
                <a:solidFill>
                  <a:srgbClr val="505050"/>
                </a:solidFill>
                <a:latin typeface="Trebuchet MS" panose="020B0603020202020204" pitchFamily="34" charset="0"/>
              </a:rPr>
              <a:t> DO NOT DISTRIBUTE.</a:t>
            </a:r>
            <a:endParaRPr lang="en-US" sz="700" dirty="0">
              <a:solidFill>
                <a:srgbClr val="505050"/>
              </a:solidFill>
              <a:latin typeface="Trebuchet MS" panose="020B0603020202020204" pitchFamily="34" charset="0"/>
            </a:endParaRPr>
          </a:p>
        </p:txBody>
      </p:sp>
    </p:spTree>
    <p:extLst>
      <p:ext uri="{BB962C8B-B14F-4D97-AF65-F5344CB8AC3E}">
        <p14:creationId xmlns:p14="http://schemas.microsoft.com/office/powerpoint/2010/main" val="3691920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ubtitle, Content - NO LOGO &amp; PAGE NUMBER">
    <p:spTree>
      <p:nvGrpSpPr>
        <p:cNvPr id="1" name=""/>
        <p:cNvGrpSpPr/>
        <p:nvPr/>
      </p:nvGrpSpPr>
      <p:grpSpPr>
        <a:xfrm>
          <a:off x="0" y="0"/>
          <a:ext cx="0" cy="0"/>
          <a:chOff x="0" y="0"/>
          <a:chExt cx="0" cy="0"/>
        </a:xfrm>
      </p:grpSpPr>
      <p:sp>
        <p:nvSpPr>
          <p:cNvPr id="4" name="Rectangle 3"/>
          <p:cNvSpPr/>
          <p:nvPr userDrawn="1"/>
        </p:nvSpPr>
        <p:spPr>
          <a:xfrm>
            <a:off x="0" y="0"/>
            <a:ext cx="10972800" cy="6172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98348" y="737426"/>
            <a:ext cx="9976104" cy="590931"/>
          </a:xfrm>
        </p:spPr>
        <p:txBody>
          <a:bodyPr/>
          <a:lstStyle>
            <a:lvl1pPr algn="ctr">
              <a:defRPr>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512064" y="2103035"/>
            <a:ext cx="9948672" cy="3693758"/>
          </a:xfrm>
        </p:spPr>
        <p:txBody>
          <a:bodyPr/>
          <a:lstStyle>
            <a:lvl1pPr marL="0" indent="0">
              <a:buClr>
                <a:schemeClr val="bg2"/>
              </a:buClr>
              <a:buSzPct val="100000"/>
              <a:buFontTx/>
              <a:buNone/>
              <a:defRPr sz="1800">
                <a:solidFill>
                  <a:schemeClr val="bg2"/>
                </a:solidFill>
              </a:defRPr>
            </a:lvl1pPr>
            <a:lvl2pPr marL="571500" indent="0">
              <a:buClr>
                <a:schemeClr val="bg2"/>
              </a:buClr>
              <a:buSzPct val="100000"/>
              <a:buFontTx/>
              <a:buNone/>
              <a:defRPr sz="1600">
                <a:solidFill>
                  <a:schemeClr val="bg2"/>
                </a:solidFill>
              </a:defRPr>
            </a:lvl2pPr>
            <a:lvl3pPr marL="1089025" indent="0">
              <a:buClr>
                <a:schemeClr val="bg2"/>
              </a:buClr>
              <a:buSzPct val="100000"/>
              <a:buFontTx/>
              <a:buNone/>
              <a:defRPr sz="1600">
                <a:solidFill>
                  <a:schemeClr val="bg2"/>
                </a:solidFill>
              </a:defRPr>
            </a:lvl3pPr>
            <a:lvl4pPr marL="1774825" indent="-228600">
              <a:buClr>
                <a:schemeClr val="bg2"/>
              </a:buClr>
              <a:buFont typeface="Wingdings" panose="05000000000000000000" pitchFamily="2" charset="2"/>
              <a:buChar char="§"/>
              <a:defRPr sz="1800">
                <a:solidFill>
                  <a:schemeClr val="tx1"/>
                </a:solidFill>
              </a:defRPr>
            </a:lvl4pPr>
            <a:lvl5pPr marL="2117725" indent="-228600">
              <a:buClr>
                <a:schemeClr val="bg2"/>
              </a:buClr>
              <a:buFont typeface="Wingdings" panose="05000000000000000000" pitchFamily="2" charset="2"/>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p:txBody>
      </p:sp>
      <p:sp>
        <p:nvSpPr>
          <p:cNvPr id="5" name="Text Placeholder 4"/>
          <p:cNvSpPr>
            <a:spLocks noGrp="1"/>
          </p:cNvSpPr>
          <p:nvPr>
            <p:ph type="body" sz="quarter" idx="10" hasCustomPrompt="1"/>
          </p:nvPr>
        </p:nvSpPr>
        <p:spPr>
          <a:xfrm>
            <a:off x="498348" y="1259533"/>
            <a:ext cx="9976104" cy="525463"/>
          </a:xfrm>
        </p:spPr>
        <p:txBody>
          <a:bodyPr/>
          <a:lstStyle>
            <a:lvl1pPr marL="0" indent="0" algn="ctr">
              <a:buFontTx/>
              <a:buNone/>
              <a:defRPr sz="2400" b="0" cap="all" baseline="0">
                <a:solidFill>
                  <a:schemeClr val="tx2"/>
                </a:solidFill>
                <a:latin typeface="GeForce" pitchFamily="2" charset="0"/>
              </a:defRPr>
            </a:lvl1pPr>
            <a:lvl2pPr marL="571500" indent="0" algn="ctr">
              <a:buFontTx/>
              <a:buNone/>
              <a:defRPr sz="2800">
                <a:solidFill>
                  <a:schemeClr val="tx2"/>
                </a:solidFill>
                <a:latin typeface="Trebuchet MS" panose="020B0603020202020204" pitchFamily="34" charset="0"/>
              </a:defRPr>
            </a:lvl2pPr>
            <a:lvl3pPr marL="1089025" indent="0" algn="ctr">
              <a:buFontTx/>
              <a:buNone/>
              <a:defRPr sz="2800">
                <a:solidFill>
                  <a:schemeClr val="tx2"/>
                </a:solidFill>
                <a:latin typeface="Trebuchet MS" panose="020B0603020202020204" pitchFamily="34" charset="0"/>
              </a:defRPr>
            </a:lvl3pPr>
            <a:lvl4pPr marL="1546225" indent="0" algn="ctr">
              <a:buFontTx/>
              <a:buNone/>
              <a:defRPr sz="2800">
                <a:solidFill>
                  <a:schemeClr val="tx2"/>
                </a:solidFill>
                <a:latin typeface="Trebuchet MS" panose="020B0603020202020204" pitchFamily="34" charset="0"/>
              </a:defRPr>
            </a:lvl4pPr>
            <a:lvl5pPr marL="1889125" indent="0" algn="ctr">
              <a:buFontTx/>
              <a:buNone/>
              <a:defRPr sz="2800">
                <a:solidFill>
                  <a:schemeClr val="tx2"/>
                </a:solidFill>
                <a:latin typeface="Trebuchet MS" panose="020B0603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4110264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with Photograph">
    <p:spTree>
      <p:nvGrpSpPr>
        <p:cNvPr id="1" name=""/>
        <p:cNvGrpSpPr/>
        <p:nvPr/>
      </p:nvGrpSpPr>
      <p:grpSpPr>
        <a:xfrm>
          <a:off x="0" y="0"/>
          <a:ext cx="0" cy="0"/>
          <a:chOff x="0" y="0"/>
          <a:chExt cx="0" cy="0"/>
        </a:xfrm>
      </p:grpSpPr>
      <p:sp>
        <p:nvSpPr>
          <p:cNvPr id="4" name="Rectangle 3"/>
          <p:cNvSpPr/>
          <p:nvPr userDrawn="1"/>
        </p:nvSpPr>
        <p:spPr>
          <a:xfrm>
            <a:off x="0" y="0"/>
            <a:ext cx="10972800" cy="6172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19232" y="1798590"/>
            <a:ext cx="4204402" cy="618631"/>
          </a:xfrm>
        </p:spPr>
        <p:txBody>
          <a:bodyPr/>
          <a:lstStyle>
            <a:lvl1pPr algn="l">
              <a:defRPr sz="3200">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519231" y="3071579"/>
            <a:ext cx="4192841" cy="2517089"/>
          </a:xfrm>
        </p:spPr>
        <p:txBody>
          <a:bodyPr/>
          <a:lstStyle>
            <a:lvl1pPr marL="0" indent="0">
              <a:spcBef>
                <a:spcPts val="500"/>
              </a:spcBef>
              <a:spcAft>
                <a:spcPts val="500"/>
              </a:spcAft>
              <a:buClr>
                <a:schemeClr val="bg2"/>
              </a:buClr>
              <a:buSzPct val="100000"/>
              <a:buFontTx/>
              <a:buNone/>
              <a:defRPr sz="1600">
                <a:solidFill>
                  <a:schemeClr val="bg2"/>
                </a:solidFill>
              </a:defRPr>
            </a:lvl1pPr>
            <a:lvl2pPr marL="571500" indent="0">
              <a:spcBef>
                <a:spcPts val="500"/>
              </a:spcBef>
              <a:spcAft>
                <a:spcPts val="500"/>
              </a:spcAft>
              <a:buClr>
                <a:schemeClr val="bg2"/>
              </a:buClr>
              <a:buSzPct val="100000"/>
              <a:buFontTx/>
              <a:buNone/>
              <a:defRPr sz="1400">
                <a:solidFill>
                  <a:schemeClr val="bg2"/>
                </a:solidFill>
              </a:defRPr>
            </a:lvl2pPr>
            <a:lvl3pPr marL="1089025" indent="0">
              <a:spcBef>
                <a:spcPts val="500"/>
              </a:spcBef>
              <a:spcAft>
                <a:spcPts val="500"/>
              </a:spcAft>
              <a:buClr>
                <a:schemeClr val="bg2"/>
              </a:buClr>
              <a:buSzPct val="100000"/>
              <a:buFontTx/>
              <a:buNone/>
              <a:defRPr sz="1400">
                <a:solidFill>
                  <a:schemeClr val="bg2"/>
                </a:solidFill>
              </a:defRPr>
            </a:lvl3pPr>
            <a:lvl4pPr marL="1774825" indent="-228600">
              <a:buClr>
                <a:schemeClr val="bg2"/>
              </a:buClr>
              <a:buFont typeface="Wingdings" panose="05000000000000000000" pitchFamily="2" charset="2"/>
              <a:buChar char="§"/>
              <a:defRPr sz="1800">
                <a:solidFill>
                  <a:schemeClr val="tx1"/>
                </a:solidFill>
              </a:defRPr>
            </a:lvl4pPr>
            <a:lvl5pPr marL="2117725" indent="-228600">
              <a:buClr>
                <a:schemeClr val="bg2"/>
              </a:buClr>
              <a:buFont typeface="Wingdings" panose="05000000000000000000" pitchFamily="2" charset="2"/>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p:txBody>
      </p:sp>
      <p:sp>
        <p:nvSpPr>
          <p:cNvPr id="5" name="Text Placeholder 4"/>
          <p:cNvSpPr>
            <a:spLocks noGrp="1"/>
          </p:cNvSpPr>
          <p:nvPr>
            <p:ph type="body" sz="quarter" idx="10"/>
          </p:nvPr>
        </p:nvSpPr>
        <p:spPr>
          <a:xfrm>
            <a:off x="519232" y="2348398"/>
            <a:ext cx="4204402" cy="513044"/>
          </a:xfrm>
        </p:spPr>
        <p:txBody>
          <a:bodyPr/>
          <a:lstStyle>
            <a:lvl1pPr marL="0" indent="0" algn="l">
              <a:buFontTx/>
              <a:buNone/>
              <a:defRPr sz="2000" b="0" cap="all" baseline="0">
                <a:solidFill>
                  <a:schemeClr val="tx2"/>
                </a:solidFill>
                <a:latin typeface="GeForce" pitchFamily="2" charset="0"/>
              </a:defRPr>
            </a:lvl1pPr>
            <a:lvl2pPr marL="571500" indent="0" algn="ctr">
              <a:buFontTx/>
              <a:buNone/>
              <a:defRPr sz="2800">
                <a:solidFill>
                  <a:schemeClr val="tx2"/>
                </a:solidFill>
                <a:latin typeface="Trebuchet MS" panose="020B0603020202020204" pitchFamily="34" charset="0"/>
              </a:defRPr>
            </a:lvl2pPr>
            <a:lvl3pPr marL="1089025" indent="0" algn="ctr">
              <a:buFontTx/>
              <a:buNone/>
              <a:defRPr sz="2800">
                <a:solidFill>
                  <a:schemeClr val="tx2"/>
                </a:solidFill>
                <a:latin typeface="Trebuchet MS" panose="020B0603020202020204" pitchFamily="34" charset="0"/>
              </a:defRPr>
            </a:lvl3pPr>
            <a:lvl4pPr marL="1546225" indent="0" algn="ctr">
              <a:buFontTx/>
              <a:buNone/>
              <a:defRPr sz="2800">
                <a:solidFill>
                  <a:schemeClr val="tx2"/>
                </a:solidFill>
                <a:latin typeface="Trebuchet MS" panose="020B0603020202020204" pitchFamily="34" charset="0"/>
              </a:defRPr>
            </a:lvl4pPr>
            <a:lvl5pPr marL="1889125" indent="0" algn="ctr">
              <a:buFontTx/>
              <a:buNone/>
              <a:defRPr sz="2800">
                <a:solidFill>
                  <a:schemeClr val="tx2"/>
                </a:solidFill>
                <a:latin typeface="Trebuchet MS" panose="020B0603020202020204" pitchFamily="34" charset="0"/>
              </a:defRPr>
            </a:lvl5pPr>
          </a:lstStyle>
          <a:p>
            <a:pPr lvl="0"/>
            <a:r>
              <a:rPr lang="en-US" dirty="0"/>
              <a:t>Click to edit Master text styles</a:t>
            </a:r>
          </a:p>
        </p:txBody>
      </p:sp>
      <p:sp>
        <p:nvSpPr>
          <p:cNvPr id="8" name="TextBox 7">
            <a:extLst>
              <a:ext uri="{FF2B5EF4-FFF2-40B4-BE49-F238E27FC236}">
                <a16:creationId xmlns:a16="http://schemas.microsoft.com/office/drawing/2014/main" id="{8A289A38-D6A9-4210-8BCE-B67E1A2595C5}"/>
              </a:ext>
            </a:extLst>
          </p:cNvPr>
          <p:cNvSpPr txBox="1"/>
          <p:nvPr userDrawn="1"/>
        </p:nvSpPr>
        <p:spPr>
          <a:xfrm>
            <a:off x="10246627" y="5857880"/>
            <a:ext cx="321027" cy="138499"/>
          </a:xfrm>
          <a:prstGeom prst="rect">
            <a:avLst/>
          </a:prstGeom>
          <a:noFill/>
        </p:spPr>
        <p:txBody>
          <a:bodyPr wrap="square" lIns="0" tIns="0" rIns="0" bIns="0" rtlCol="0" anchor="ctr">
            <a:spAutoFit/>
          </a:bodyPr>
          <a:lstStyle>
            <a:defPPr>
              <a:defRPr lang="en-US"/>
            </a:defPPr>
            <a:lvl1pPr algn="ctr">
              <a:defRPr sz="4400" cap="all">
                <a:solidFill>
                  <a:schemeClr val="bg1"/>
                </a:solidFill>
                <a:latin typeface="Century Gothic" pitchFamily="34" charset="0"/>
              </a:defRPr>
            </a:lvl1pPr>
          </a:lstStyle>
          <a:p>
            <a:pPr algn="r"/>
            <a:fld id="{9EF62655-870B-4C06-BC3D-C67D37BAE36D}" type="slidenum">
              <a:rPr lang="en-US" sz="700" kern="1200" smtClean="0">
                <a:solidFill>
                  <a:srgbClr val="505050"/>
                </a:solidFill>
                <a:latin typeface="Trebuchet MS" panose="020B0603020202020204" pitchFamily="34" charset="0"/>
                <a:ea typeface="MS PGothic" pitchFamily="34" charset="-128"/>
                <a:cs typeface="+mn-cs"/>
              </a:rPr>
              <a:pPr algn="r"/>
              <a:t>‹#›</a:t>
            </a:fld>
            <a:r>
              <a:rPr lang="en-US" sz="900" cap="none" baseline="0" dirty="0">
                <a:solidFill>
                  <a:srgbClr val="505050"/>
                </a:solidFill>
              </a:rPr>
              <a:t> </a:t>
            </a:r>
            <a:endParaRPr lang="en-US" sz="900" cap="none" dirty="0">
              <a:solidFill>
                <a:srgbClr val="505050"/>
              </a:solidFill>
            </a:endParaRPr>
          </a:p>
        </p:txBody>
      </p:sp>
      <p:pic>
        <p:nvPicPr>
          <p:cNvPr id="10" name="Picture 9">
            <a:extLst>
              <a:ext uri="{FF2B5EF4-FFF2-40B4-BE49-F238E27FC236}">
                <a16:creationId xmlns:a16="http://schemas.microsoft.com/office/drawing/2014/main" id="{7D9DBDCC-7551-4497-9E48-BD47B10F154A}"/>
              </a:ext>
            </a:extLst>
          </p:cNvPr>
          <p:cNvPicPr>
            <a:picLocks noChangeAspect="1"/>
          </p:cNvPicPr>
          <p:nvPr userDrawn="1"/>
        </p:nvPicPr>
        <p:blipFill>
          <a:blip r:embed="rId2"/>
          <a:stretch>
            <a:fillRect/>
          </a:stretch>
        </p:blipFill>
        <p:spPr>
          <a:xfrm>
            <a:off x="9895472" y="5899305"/>
            <a:ext cx="475891" cy="88065"/>
          </a:xfrm>
          <a:prstGeom prst="rect">
            <a:avLst/>
          </a:prstGeom>
        </p:spPr>
      </p:pic>
    </p:spTree>
    <p:extLst>
      <p:ext uri="{BB962C8B-B14F-4D97-AF65-F5344CB8AC3E}">
        <p14:creationId xmlns:p14="http://schemas.microsoft.com/office/powerpoint/2010/main" val="3303666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Rectangle 3"/>
          <p:cNvSpPr/>
          <p:nvPr userDrawn="1"/>
        </p:nvSpPr>
        <p:spPr>
          <a:xfrm>
            <a:off x="0" y="0"/>
            <a:ext cx="10972800" cy="6172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79671B8-92B1-427D-BFDD-452039DCAFA4}"/>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12000"/>
                    </a14:imgEffect>
                  </a14:imgLayer>
                </a14:imgProps>
              </a:ext>
              <a:ext uri="{28A0092B-C50C-407E-A947-70E740481C1C}">
                <a14:useLocalDpi xmlns:a14="http://schemas.microsoft.com/office/drawing/2010/main"/>
              </a:ext>
            </a:extLst>
          </a:blip>
          <a:srcRect l="39225" r="28113"/>
          <a:stretch/>
        </p:blipFill>
        <p:spPr>
          <a:xfrm>
            <a:off x="0" y="0"/>
            <a:ext cx="3583952" cy="6172198"/>
          </a:xfrm>
          <a:prstGeom prst="rect">
            <a:avLst/>
          </a:prstGeom>
        </p:spPr>
      </p:pic>
      <p:sp>
        <p:nvSpPr>
          <p:cNvPr id="9" name="Rectangle 8">
            <a:extLst>
              <a:ext uri="{FF2B5EF4-FFF2-40B4-BE49-F238E27FC236}">
                <a16:creationId xmlns:a16="http://schemas.microsoft.com/office/drawing/2014/main" id="{B7630302-631B-4BA5-9FF5-B1787C721A2F}"/>
              </a:ext>
            </a:extLst>
          </p:cNvPr>
          <p:cNvSpPr/>
          <p:nvPr userDrawn="1"/>
        </p:nvSpPr>
        <p:spPr>
          <a:xfrm>
            <a:off x="-1" y="-2"/>
            <a:ext cx="3583947" cy="6172200"/>
          </a:xfrm>
          <a:prstGeom prst="rect">
            <a:avLst/>
          </a:prstGeom>
          <a:gradFill>
            <a:gsLst>
              <a:gs pos="0">
                <a:schemeClr val="bg1">
                  <a:alpha val="0"/>
                </a:schemeClr>
              </a:gs>
              <a:gs pos="100000">
                <a:schemeClr val="bg1">
                  <a:alpha val="49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41881" y="2381806"/>
            <a:ext cx="2700194" cy="1408589"/>
          </a:xfrm>
        </p:spPr>
        <p:txBody>
          <a:bodyPr anchor="ctr"/>
          <a:lstStyle>
            <a:lvl1pPr algn="ctr">
              <a:defRPr sz="3600">
                <a:solidFill>
                  <a:schemeClr val="tx1"/>
                </a:solidFill>
              </a:defRPr>
            </a:lvl1pPr>
          </a:lstStyle>
          <a:p>
            <a:r>
              <a:rPr lang="en-US" dirty="0"/>
              <a:t>Click to edit Master title style</a:t>
            </a:r>
          </a:p>
        </p:txBody>
      </p:sp>
      <p:cxnSp>
        <p:nvCxnSpPr>
          <p:cNvPr id="8" name="Straight Connector 7">
            <a:extLst>
              <a:ext uri="{FF2B5EF4-FFF2-40B4-BE49-F238E27FC236}">
                <a16:creationId xmlns:a16="http://schemas.microsoft.com/office/drawing/2014/main" id="{C4CF03B8-634B-43D5-898B-BE804AF1DFE6}"/>
              </a:ext>
            </a:extLst>
          </p:cNvPr>
          <p:cNvCxnSpPr>
            <a:cxnSpLocks/>
          </p:cNvCxnSpPr>
          <p:nvPr/>
        </p:nvCxnSpPr>
        <p:spPr>
          <a:xfrm>
            <a:off x="3583957" y="-1"/>
            <a:ext cx="0" cy="6172200"/>
          </a:xfrm>
          <a:prstGeom prst="line">
            <a:avLst/>
          </a:prstGeom>
          <a:ln w="63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47D2A8C-4504-4188-8E0B-261ADB7C958D}"/>
              </a:ext>
            </a:extLst>
          </p:cNvPr>
          <p:cNvSpPr txBox="1"/>
          <p:nvPr userDrawn="1"/>
        </p:nvSpPr>
        <p:spPr>
          <a:xfrm>
            <a:off x="10246627" y="5857880"/>
            <a:ext cx="321027" cy="138499"/>
          </a:xfrm>
          <a:prstGeom prst="rect">
            <a:avLst/>
          </a:prstGeom>
          <a:noFill/>
        </p:spPr>
        <p:txBody>
          <a:bodyPr wrap="square" lIns="0" tIns="0" rIns="0" bIns="0" rtlCol="0" anchor="ctr">
            <a:spAutoFit/>
          </a:bodyPr>
          <a:lstStyle>
            <a:defPPr>
              <a:defRPr lang="en-US"/>
            </a:defPPr>
            <a:lvl1pPr algn="ctr">
              <a:defRPr sz="4400" cap="all">
                <a:solidFill>
                  <a:schemeClr val="bg1"/>
                </a:solidFill>
                <a:latin typeface="Century Gothic" pitchFamily="34" charset="0"/>
              </a:defRPr>
            </a:lvl1pPr>
          </a:lstStyle>
          <a:p>
            <a:pPr algn="r"/>
            <a:fld id="{9EF62655-870B-4C06-BC3D-C67D37BAE36D}" type="slidenum">
              <a:rPr lang="en-US" sz="700" kern="1200" smtClean="0">
                <a:solidFill>
                  <a:srgbClr val="505050"/>
                </a:solidFill>
                <a:latin typeface="Trebuchet MS" panose="020B0603020202020204" pitchFamily="34" charset="0"/>
                <a:ea typeface="MS PGothic" pitchFamily="34" charset="-128"/>
                <a:cs typeface="+mn-cs"/>
              </a:rPr>
              <a:pPr algn="r"/>
              <a:t>‹#›</a:t>
            </a:fld>
            <a:r>
              <a:rPr lang="en-US" sz="900" cap="none" baseline="0" dirty="0">
                <a:solidFill>
                  <a:srgbClr val="505050"/>
                </a:solidFill>
              </a:rPr>
              <a:t> </a:t>
            </a:r>
            <a:endParaRPr lang="en-US" sz="900" cap="none" dirty="0">
              <a:solidFill>
                <a:srgbClr val="505050"/>
              </a:solidFill>
            </a:endParaRPr>
          </a:p>
        </p:txBody>
      </p:sp>
      <p:pic>
        <p:nvPicPr>
          <p:cNvPr id="11" name="Picture 10">
            <a:extLst>
              <a:ext uri="{FF2B5EF4-FFF2-40B4-BE49-F238E27FC236}">
                <a16:creationId xmlns:a16="http://schemas.microsoft.com/office/drawing/2014/main" id="{D8EC098F-25BB-4DB8-9C61-33EA70AAAD18}"/>
              </a:ext>
            </a:extLst>
          </p:cNvPr>
          <p:cNvPicPr>
            <a:picLocks noChangeAspect="1"/>
          </p:cNvPicPr>
          <p:nvPr userDrawn="1"/>
        </p:nvPicPr>
        <p:blipFill>
          <a:blip r:embed="rId4"/>
          <a:stretch>
            <a:fillRect/>
          </a:stretch>
        </p:blipFill>
        <p:spPr>
          <a:xfrm>
            <a:off x="9895472" y="5899305"/>
            <a:ext cx="475891" cy="88065"/>
          </a:xfrm>
          <a:prstGeom prst="rect">
            <a:avLst/>
          </a:prstGeom>
        </p:spPr>
      </p:pic>
    </p:spTree>
    <p:extLst>
      <p:ext uri="{BB962C8B-B14F-4D97-AF65-F5344CB8AC3E}">
        <p14:creationId xmlns:p14="http://schemas.microsoft.com/office/powerpoint/2010/main" val="304979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2"/>
          <p:cNvSpPr/>
          <p:nvPr userDrawn="1"/>
        </p:nvSpPr>
        <p:spPr>
          <a:xfrm>
            <a:off x="0" y="0"/>
            <a:ext cx="10972800" cy="6172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98348" y="737426"/>
            <a:ext cx="9976104" cy="590931"/>
          </a:xfrm>
        </p:spPr>
        <p:txBody>
          <a:bodyPr/>
          <a:lstStyle>
            <a:lvl1pPr algn="ctr">
              <a:defRPr>
                <a:solidFill>
                  <a:schemeClr val="tx1"/>
                </a:solidFill>
              </a:defRPr>
            </a:lvl1pPr>
          </a:lstStyle>
          <a:p>
            <a:r>
              <a:rPr lang="en-US" dirty="0"/>
              <a:t>Click to edit Master title style</a:t>
            </a:r>
          </a:p>
        </p:txBody>
      </p:sp>
      <p:sp>
        <p:nvSpPr>
          <p:cNvPr id="4" name="TextBox 3">
            <a:extLst>
              <a:ext uri="{FF2B5EF4-FFF2-40B4-BE49-F238E27FC236}">
                <a16:creationId xmlns:a16="http://schemas.microsoft.com/office/drawing/2014/main" id="{A78DBD73-E787-4097-A805-97E53AFF57D4}"/>
              </a:ext>
            </a:extLst>
          </p:cNvPr>
          <p:cNvSpPr txBox="1"/>
          <p:nvPr userDrawn="1"/>
        </p:nvSpPr>
        <p:spPr>
          <a:xfrm>
            <a:off x="10246627" y="5857880"/>
            <a:ext cx="321027" cy="138499"/>
          </a:xfrm>
          <a:prstGeom prst="rect">
            <a:avLst/>
          </a:prstGeom>
          <a:noFill/>
        </p:spPr>
        <p:txBody>
          <a:bodyPr wrap="square" lIns="0" tIns="0" rIns="0" bIns="0" rtlCol="0" anchor="ctr">
            <a:spAutoFit/>
          </a:bodyPr>
          <a:lstStyle>
            <a:defPPr>
              <a:defRPr lang="en-US"/>
            </a:defPPr>
            <a:lvl1pPr algn="ctr">
              <a:defRPr sz="4400" cap="all">
                <a:solidFill>
                  <a:schemeClr val="bg1"/>
                </a:solidFill>
                <a:latin typeface="Century Gothic" pitchFamily="34" charset="0"/>
              </a:defRPr>
            </a:lvl1pPr>
          </a:lstStyle>
          <a:p>
            <a:pPr algn="r"/>
            <a:fld id="{9EF62655-870B-4C06-BC3D-C67D37BAE36D}" type="slidenum">
              <a:rPr lang="en-US" sz="700" kern="1200" smtClean="0">
                <a:solidFill>
                  <a:srgbClr val="505050"/>
                </a:solidFill>
                <a:latin typeface="Trebuchet MS" panose="020B0603020202020204" pitchFamily="34" charset="0"/>
                <a:ea typeface="MS PGothic" pitchFamily="34" charset="-128"/>
                <a:cs typeface="+mn-cs"/>
              </a:rPr>
              <a:pPr algn="r"/>
              <a:t>‹#›</a:t>
            </a:fld>
            <a:r>
              <a:rPr lang="en-US" sz="900" cap="none" baseline="0" dirty="0">
                <a:solidFill>
                  <a:srgbClr val="505050"/>
                </a:solidFill>
              </a:rPr>
              <a:t> </a:t>
            </a:r>
            <a:endParaRPr lang="en-US" sz="900" cap="none" dirty="0">
              <a:solidFill>
                <a:srgbClr val="505050"/>
              </a:solidFill>
            </a:endParaRPr>
          </a:p>
        </p:txBody>
      </p:sp>
      <p:pic>
        <p:nvPicPr>
          <p:cNvPr id="6" name="Picture 5">
            <a:extLst>
              <a:ext uri="{FF2B5EF4-FFF2-40B4-BE49-F238E27FC236}">
                <a16:creationId xmlns:a16="http://schemas.microsoft.com/office/drawing/2014/main" id="{65ABC269-364C-47A5-9753-C73A6001D028}"/>
              </a:ext>
            </a:extLst>
          </p:cNvPr>
          <p:cNvPicPr>
            <a:picLocks noChangeAspect="1"/>
          </p:cNvPicPr>
          <p:nvPr userDrawn="1"/>
        </p:nvPicPr>
        <p:blipFill>
          <a:blip r:embed="rId2"/>
          <a:stretch>
            <a:fillRect/>
          </a:stretch>
        </p:blipFill>
        <p:spPr>
          <a:xfrm>
            <a:off x="9895472" y="5899305"/>
            <a:ext cx="475891" cy="88065"/>
          </a:xfrm>
          <a:prstGeom prst="rect">
            <a:avLst/>
          </a:prstGeom>
        </p:spPr>
      </p:pic>
    </p:spTree>
    <p:extLst>
      <p:ext uri="{BB962C8B-B14F-4D97-AF65-F5344CB8AC3E}">
        <p14:creationId xmlns:p14="http://schemas.microsoft.com/office/powerpoint/2010/main" val="3956630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B51DB5F-1BBE-42EF-AA1E-A1DA93A9454D}"/>
              </a:ext>
            </a:extLst>
          </p:cNvPr>
          <p:cNvPicPr>
            <a:picLocks noChangeAspect="1"/>
          </p:cNvPicPr>
          <p:nvPr userDrawn="1"/>
        </p:nvPicPr>
        <p:blipFill>
          <a:blip r:embed="rId2" cstate="email">
            <a:extLst>
              <a:ext uri="{BEBA8EAE-BF5A-486C-A8C5-ECC9F3942E4B}">
                <a14:imgProps xmlns:a14="http://schemas.microsoft.com/office/drawing/2010/main">
                  <a14:imgLayer r:embed="rId3">
                    <a14:imgEffect>
                      <a14:brightnessContrast bright="12000"/>
                    </a14:imgEffect>
                  </a14:imgLayer>
                </a14:imgProps>
              </a:ext>
              <a:ext uri="{28A0092B-C50C-407E-A947-70E740481C1C}">
                <a14:useLocalDpi xmlns:a14="http://schemas.microsoft.com/office/drawing/2010/main"/>
              </a:ext>
            </a:extLst>
          </a:blip>
          <a:stretch>
            <a:fillRect/>
          </a:stretch>
        </p:blipFill>
        <p:spPr>
          <a:xfrm>
            <a:off x="0" y="0"/>
            <a:ext cx="10972800" cy="6172200"/>
          </a:xfrm>
          <a:prstGeom prst="rect">
            <a:avLst/>
          </a:prstGeom>
        </p:spPr>
      </p:pic>
      <p:sp>
        <p:nvSpPr>
          <p:cNvPr id="3" name="Rectangle 2"/>
          <p:cNvSpPr/>
          <p:nvPr userDrawn="1"/>
        </p:nvSpPr>
        <p:spPr>
          <a:xfrm>
            <a:off x="0" y="0"/>
            <a:ext cx="10972800" cy="61722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98348" y="737426"/>
            <a:ext cx="9976104" cy="590931"/>
          </a:xfrm>
        </p:spPr>
        <p:txBody>
          <a:bodyPr/>
          <a:lstStyle>
            <a:lvl1pPr algn="ctr">
              <a:defRPr>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3951356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99743" y="729732"/>
            <a:ext cx="9973315" cy="590931"/>
          </a:xfrm>
          <a:prstGeom prst="rect">
            <a:avLst/>
          </a:prstGeom>
          <a:noFill/>
          <a:ln w="9525">
            <a:noFill/>
            <a:miter lim="800000"/>
            <a:headEnd/>
            <a:tailEnd/>
          </a:ln>
        </p:spPr>
        <p:txBody>
          <a:bodyPr vert="horz" wrap="square" lIns="91440" tIns="45720" rIns="91440" bIns="45720" numCol="1" anchor="b" anchorCtr="0" compatLnSpc="1">
            <a:prstTxWarp prst="textNoShape">
              <a:avLst/>
            </a:prstTxWarp>
            <a:noAutofit/>
          </a:bodyPr>
          <a:lstStyle/>
          <a:p>
            <a:pPr lvl="0"/>
            <a:r>
              <a:rPr lang="en-US" dirty="0"/>
              <a:t>Click to edit Master title style</a:t>
            </a:r>
          </a:p>
        </p:txBody>
      </p:sp>
      <p:sp>
        <p:nvSpPr>
          <p:cNvPr id="1027" name="Rectangle 3"/>
          <p:cNvSpPr>
            <a:spLocks noGrp="1" noChangeArrowheads="1"/>
          </p:cNvSpPr>
          <p:nvPr>
            <p:ph type="body" idx="1"/>
          </p:nvPr>
        </p:nvSpPr>
        <p:spPr bwMode="auto">
          <a:xfrm>
            <a:off x="517402" y="2002368"/>
            <a:ext cx="9948931" cy="373424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p:txBody>
      </p:sp>
      <p:sp>
        <p:nvSpPr>
          <p:cNvPr id="4" name="TextBox 3"/>
          <p:cNvSpPr txBox="1"/>
          <p:nvPr userDrawn="1"/>
        </p:nvSpPr>
        <p:spPr>
          <a:xfrm>
            <a:off x="10246627" y="5857880"/>
            <a:ext cx="321027" cy="138499"/>
          </a:xfrm>
          <a:prstGeom prst="rect">
            <a:avLst/>
          </a:prstGeom>
          <a:noFill/>
        </p:spPr>
        <p:txBody>
          <a:bodyPr wrap="square" lIns="0" tIns="0" rIns="0" bIns="0" rtlCol="0" anchor="ctr">
            <a:spAutoFit/>
          </a:bodyPr>
          <a:lstStyle>
            <a:defPPr>
              <a:defRPr lang="en-US"/>
            </a:defPPr>
            <a:lvl1pPr algn="ctr">
              <a:defRPr sz="4400" cap="all">
                <a:solidFill>
                  <a:schemeClr val="bg1"/>
                </a:solidFill>
                <a:latin typeface="Century Gothic" pitchFamily="34" charset="0"/>
              </a:defRPr>
            </a:lvl1pPr>
          </a:lstStyle>
          <a:p>
            <a:pPr algn="r"/>
            <a:fld id="{9EF62655-870B-4C06-BC3D-C67D37BAE36D}" type="slidenum">
              <a:rPr lang="en-US" sz="700" kern="1200" smtClean="0">
                <a:solidFill>
                  <a:srgbClr val="505050"/>
                </a:solidFill>
                <a:latin typeface="Trebuchet MS" panose="020B0603020202020204" pitchFamily="34" charset="0"/>
                <a:ea typeface="MS PGothic" pitchFamily="34" charset="-128"/>
                <a:cs typeface="+mn-cs"/>
              </a:rPr>
              <a:pPr algn="r"/>
              <a:t>‹#›</a:t>
            </a:fld>
            <a:r>
              <a:rPr lang="en-US" sz="900" cap="none" baseline="0" dirty="0">
                <a:solidFill>
                  <a:srgbClr val="505050"/>
                </a:solidFill>
              </a:rPr>
              <a:t> </a:t>
            </a:r>
            <a:endParaRPr lang="en-US" sz="900" cap="none" dirty="0">
              <a:solidFill>
                <a:srgbClr val="505050"/>
              </a:solidFill>
            </a:endParaRPr>
          </a:p>
        </p:txBody>
      </p:sp>
      <p:pic>
        <p:nvPicPr>
          <p:cNvPr id="6" name="Picture 5">
            <a:extLst>
              <a:ext uri="{FF2B5EF4-FFF2-40B4-BE49-F238E27FC236}">
                <a16:creationId xmlns:a16="http://schemas.microsoft.com/office/drawing/2014/main" id="{8FD603D5-2F97-45EF-838D-8421705352B2}"/>
              </a:ext>
            </a:extLst>
          </p:cNvPr>
          <p:cNvPicPr>
            <a:picLocks noChangeAspect="1"/>
          </p:cNvPicPr>
          <p:nvPr userDrawn="1"/>
        </p:nvPicPr>
        <p:blipFill>
          <a:blip r:embed="rId18"/>
          <a:stretch>
            <a:fillRect/>
          </a:stretch>
        </p:blipFill>
        <p:spPr>
          <a:xfrm>
            <a:off x="9895472" y="5899305"/>
            <a:ext cx="475891" cy="88065"/>
          </a:xfrm>
          <a:prstGeom prst="rect">
            <a:avLst/>
          </a:prstGeom>
        </p:spPr>
      </p:pic>
    </p:spTree>
    <p:extLst>
      <p:ext uri="{BB962C8B-B14F-4D97-AF65-F5344CB8AC3E}">
        <p14:creationId xmlns:p14="http://schemas.microsoft.com/office/powerpoint/2010/main" val="1725690729"/>
      </p:ext>
    </p:extLst>
  </p:cSld>
  <p:clrMap bg1="dk2" tx1="lt1" bg2="dk1" tx2="lt2" accent1="accent1" accent2="accent2" accent3="accent3" accent4="accent4" accent5="accent5" accent6="accent6" hlink="hlink" folHlink="folHlink"/>
  <p:sldLayoutIdLst>
    <p:sldLayoutId id="2147483985" r:id="rId1"/>
    <p:sldLayoutId id="2147483896" r:id="rId2"/>
    <p:sldLayoutId id="2147483981" r:id="rId3"/>
    <p:sldLayoutId id="2147483971" r:id="rId4"/>
    <p:sldLayoutId id="2147483988" r:id="rId5"/>
    <p:sldLayoutId id="2147483969" r:id="rId6"/>
    <p:sldLayoutId id="2147483989" r:id="rId7"/>
    <p:sldLayoutId id="2147483919" r:id="rId8"/>
    <p:sldLayoutId id="2147483990" r:id="rId9"/>
    <p:sldLayoutId id="2147483954" r:id="rId10"/>
    <p:sldLayoutId id="2147483984" r:id="rId11"/>
    <p:sldLayoutId id="2147483898" r:id="rId12"/>
    <p:sldLayoutId id="2147483926" r:id="rId13"/>
    <p:sldLayoutId id="2147483899" r:id="rId14"/>
    <p:sldLayoutId id="2147483901" r:id="rId15"/>
    <p:sldLayoutId id="2147483991"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ctr" rtl="0" fontAlgn="base">
        <a:lnSpc>
          <a:spcPct val="90000"/>
        </a:lnSpc>
        <a:spcBef>
          <a:spcPct val="0"/>
        </a:spcBef>
        <a:spcAft>
          <a:spcPct val="0"/>
        </a:spcAft>
        <a:defRPr sz="3600" b="1" cap="all" baseline="0">
          <a:solidFill>
            <a:schemeClr val="tx1"/>
          </a:solidFill>
          <a:latin typeface="GeForce" pitchFamily="2" charset="0"/>
          <a:ea typeface="+mj-ea"/>
          <a:cs typeface="+mj-cs"/>
        </a:defRPr>
      </a:lvl1pPr>
      <a:lvl2pPr algn="l" rtl="0" fontAlgn="base">
        <a:spcBef>
          <a:spcPct val="0"/>
        </a:spcBef>
        <a:spcAft>
          <a:spcPct val="0"/>
        </a:spcAft>
        <a:defRPr sz="3200" b="1">
          <a:solidFill>
            <a:srgbClr val="73B900"/>
          </a:solidFill>
          <a:latin typeface="Arial" charset="0"/>
        </a:defRPr>
      </a:lvl2pPr>
      <a:lvl3pPr algn="l" rtl="0" fontAlgn="base">
        <a:spcBef>
          <a:spcPct val="0"/>
        </a:spcBef>
        <a:spcAft>
          <a:spcPct val="0"/>
        </a:spcAft>
        <a:defRPr sz="3200" b="1">
          <a:solidFill>
            <a:srgbClr val="73B900"/>
          </a:solidFill>
          <a:latin typeface="Arial" charset="0"/>
        </a:defRPr>
      </a:lvl3pPr>
      <a:lvl4pPr algn="l" rtl="0" fontAlgn="base">
        <a:spcBef>
          <a:spcPct val="0"/>
        </a:spcBef>
        <a:spcAft>
          <a:spcPct val="0"/>
        </a:spcAft>
        <a:defRPr sz="3200" b="1">
          <a:solidFill>
            <a:srgbClr val="73B900"/>
          </a:solidFill>
          <a:latin typeface="Arial" charset="0"/>
        </a:defRPr>
      </a:lvl4pPr>
      <a:lvl5pPr algn="l" rtl="0" fontAlgn="base">
        <a:spcBef>
          <a:spcPct val="0"/>
        </a:spcBef>
        <a:spcAft>
          <a:spcPct val="0"/>
        </a:spcAft>
        <a:defRPr sz="3200" b="1">
          <a:solidFill>
            <a:srgbClr val="73B900"/>
          </a:solidFill>
          <a:latin typeface="Arial" charset="0"/>
        </a:defRPr>
      </a:lvl5pPr>
      <a:lvl6pPr marL="457200" algn="l" rtl="0" eaLnBrk="1" fontAlgn="base" hangingPunct="1">
        <a:spcBef>
          <a:spcPct val="0"/>
        </a:spcBef>
        <a:spcAft>
          <a:spcPct val="0"/>
        </a:spcAft>
        <a:defRPr sz="3200" b="1">
          <a:solidFill>
            <a:srgbClr val="73B900"/>
          </a:solidFill>
          <a:latin typeface="Arial" charset="0"/>
        </a:defRPr>
      </a:lvl6pPr>
      <a:lvl7pPr marL="914400" algn="l" rtl="0" eaLnBrk="1" fontAlgn="base" hangingPunct="1">
        <a:spcBef>
          <a:spcPct val="0"/>
        </a:spcBef>
        <a:spcAft>
          <a:spcPct val="0"/>
        </a:spcAft>
        <a:defRPr sz="3200" b="1">
          <a:solidFill>
            <a:srgbClr val="73B900"/>
          </a:solidFill>
          <a:latin typeface="Arial" charset="0"/>
        </a:defRPr>
      </a:lvl7pPr>
      <a:lvl8pPr marL="1371600" algn="l" rtl="0" eaLnBrk="1" fontAlgn="base" hangingPunct="1">
        <a:spcBef>
          <a:spcPct val="0"/>
        </a:spcBef>
        <a:spcAft>
          <a:spcPct val="0"/>
        </a:spcAft>
        <a:defRPr sz="3200" b="1">
          <a:solidFill>
            <a:srgbClr val="73B900"/>
          </a:solidFill>
          <a:latin typeface="Arial" charset="0"/>
        </a:defRPr>
      </a:lvl8pPr>
      <a:lvl9pPr marL="1828800" algn="l" rtl="0" eaLnBrk="1" fontAlgn="base" hangingPunct="1">
        <a:spcBef>
          <a:spcPct val="0"/>
        </a:spcBef>
        <a:spcAft>
          <a:spcPct val="0"/>
        </a:spcAft>
        <a:defRPr sz="3200" b="1">
          <a:solidFill>
            <a:srgbClr val="73B900"/>
          </a:solidFill>
          <a:latin typeface="Arial" charset="0"/>
        </a:defRPr>
      </a:lvl9pPr>
    </p:titleStyle>
    <p:bodyStyle>
      <a:lvl1pPr marL="0" indent="0" algn="l" rtl="0" fontAlgn="base">
        <a:lnSpc>
          <a:spcPct val="90000"/>
        </a:lnSpc>
        <a:spcBef>
          <a:spcPts val="900"/>
        </a:spcBef>
        <a:spcAft>
          <a:spcPts val="900"/>
        </a:spcAft>
        <a:buClr>
          <a:schemeClr val="bg2"/>
        </a:buClr>
        <a:buSzPct val="100000"/>
        <a:buFontTx/>
        <a:buNone/>
        <a:defRPr sz="1800" b="0">
          <a:solidFill>
            <a:schemeClr val="bg2"/>
          </a:solidFill>
          <a:latin typeface="Trebuchet MS" pitchFamily="34" charset="0"/>
          <a:ea typeface="+mn-ea"/>
          <a:cs typeface="+mn-cs"/>
        </a:defRPr>
      </a:lvl1pPr>
      <a:lvl2pPr marL="571500" indent="0" algn="l" rtl="0" fontAlgn="base">
        <a:lnSpc>
          <a:spcPct val="90000"/>
        </a:lnSpc>
        <a:spcBef>
          <a:spcPts val="900"/>
        </a:spcBef>
        <a:spcAft>
          <a:spcPts val="900"/>
        </a:spcAft>
        <a:buClr>
          <a:schemeClr val="bg2"/>
        </a:buClr>
        <a:buSzPct val="100000"/>
        <a:buFontTx/>
        <a:buNone/>
        <a:defRPr sz="1600" b="0">
          <a:solidFill>
            <a:schemeClr val="bg2"/>
          </a:solidFill>
          <a:latin typeface="Trebuchet MS" pitchFamily="34" charset="0"/>
        </a:defRPr>
      </a:lvl2pPr>
      <a:lvl3pPr marL="1089025" indent="0" algn="l" rtl="0" fontAlgn="base">
        <a:lnSpc>
          <a:spcPct val="90000"/>
        </a:lnSpc>
        <a:spcBef>
          <a:spcPts val="900"/>
        </a:spcBef>
        <a:spcAft>
          <a:spcPts val="900"/>
        </a:spcAft>
        <a:buClr>
          <a:schemeClr val="bg2"/>
        </a:buClr>
        <a:buSzPct val="100000"/>
        <a:buFontTx/>
        <a:buNone/>
        <a:defRPr sz="1400" b="0">
          <a:solidFill>
            <a:schemeClr val="bg2"/>
          </a:solidFill>
          <a:latin typeface="Trebuchet MS" pitchFamily="34" charset="0"/>
        </a:defRPr>
      </a:lvl3pPr>
      <a:lvl4pPr marL="1774825" indent="-228600" algn="l" rtl="0" fontAlgn="base">
        <a:spcBef>
          <a:spcPct val="20000"/>
        </a:spcBef>
        <a:spcAft>
          <a:spcPct val="0"/>
        </a:spcAft>
        <a:buChar char="–"/>
        <a:defRPr sz="2000">
          <a:solidFill>
            <a:schemeClr val="bg1"/>
          </a:solidFill>
          <a:latin typeface="+mn-lt"/>
        </a:defRPr>
      </a:lvl4pPr>
      <a:lvl5pPr marL="2117725" indent="-228600" algn="l" rtl="0" fontAlgn="base">
        <a:spcBef>
          <a:spcPct val="20000"/>
        </a:spcBef>
        <a:spcAft>
          <a:spcPct val="0"/>
        </a:spcAft>
        <a:buChar char="»"/>
        <a:defRPr sz="2000">
          <a:solidFill>
            <a:schemeClr val="bg1"/>
          </a:solidFill>
          <a:latin typeface="+mn-lt"/>
        </a:defRPr>
      </a:lvl5pPr>
      <a:lvl6pPr marL="2574925" indent="-228600" algn="l" rtl="0" eaLnBrk="1" fontAlgn="base" hangingPunct="1">
        <a:spcBef>
          <a:spcPct val="20000"/>
        </a:spcBef>
        <a:spcAft>
          <a:spcPct val="0"/>
        </a:spcAft>
        <a:buChar char="»"/>
        <a:defRPr sz="2000">
          <a:solidFill>
            <a:schemeClr val="bg1"/>
          </a:solidFill>
          <a:latin typeface="+mn-lt"/>
        </a:defRPr>
      </a:lvl6pPr>
      <a:lvl7pPr marL="3032125" indent="-228600" algn="l" rtl="0" eaLnBrk="1" fontAlgn="base" hangingPunct="1">
        <a:spcBef>
          <a:spcPct val="20000"/>
        </a:spcBef>
        <a:spcAft>
          <a:spcPct val="0"/>
        </a:spcAft>
        <a:buChar char="»"/>
        <a:defRPr sz="2000">
          <a:solidFill>
            <a:schemeClr val="bg1"/>
          </a:solidFill>
          <a:latin typeface="+mn-lt"/>
        </a:defRPr>
      </a:lvl7pPr>
      <a:lvl8pPr marL="3489325" indent="-228600" algn="l" rtl="0" eaLnBrk="1" fontAlgn="base" hangingPunct="1">
        <a:spcBef>
          <a:spcPct val="20000"/>
        </a:spcBef>
        <a:spcAft>
          <a:spcPct val="0"/>
        </a:spcAft>
        <a:buChar char="»"/>
        <a:defRPr sz="2000">
          <a:solidFill>
            <a:schemeClr val="bg1"/>
          </a:solidFill>
          <a:latin typeface="+mn-lt"/>
        </a:defRPr>
      </a:lvl8pPr>
      <a:lvl9pPr marL="3946525"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hyperlink" Target="https://www.youtube.com/watch?v=OX31kZbAXsA&amp;"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3.jpeg"/><Relationship Id="rId7" Type="http://schemas.openxmlformats.org/officeDocument/2006/relationships/hyperlink" Target="https://support.activision.com/modern-warfare/articles/minimum-and-recommended-system-requirements-for-call-of-duty-modern-warfare-on-pc" TargetMode="External"/><Relationship Id="rId12"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hyperlink" Target="https://www.ea.com/games/battlefield/battlefield-5/buy/pc-system-requirements" TargetMode="External"/><Relationship Id="rId11" Type="http://schemas.openxmlformats.org/officeDocument/2006/relationships/image" Target="../media/image38.jpg"/><Relationship Id="rId5" Type="http://schemas.openxmlformats.org/officeDocument/2006/relationships/image" Target="../media/image35.jpeg"/><Relationship Id="rId10" Type="http://schemas.microsoft.com/office/2007/relationships/hdphoto" Target="../media/hdphoto3.wdp"/><Relationship Id="rId4" Type="http://schemas.openxmlformats.org/officeDocument/2006/relationships/image" Target="../media/image34.jpeg"/><Relationship Id="rId9"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chart" Target="../charts/chart9.xml"/></Relationships>
</file>

<file path=ppt/slides/_rels/slide1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chart" Target="../charts/chart10.xml"/></Relationships>
</file>

<file path=ppt/slides/_rels/slide16.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4.jpeg"/><Relationship Id="rId7"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hyperlink" Target="https://support.activision.com/modern-warfare/articles/minimum-and-recommended-system-requirements-for-call-of-duty-modern-warfare-on-pc" TargetMode="External"/><Relationship Id="rId5" Type="http://schemas.openxmlformats.org/officeDocument/2006/relationships/hyperlink" Target="https://www.ea.com/games/battlefield/battlefield-5/buy/pc-system-requirements" TargetMode="External"/><Relationship Id="rId10" Type="http://schemas.openxmlformats.org/officeDocument/2006/relationships/image" Target="../media/image38.jpg"/><Relationship Id="rId4" Type="http://schemas.openxmlformats.org/officeDocument/2006/relationships/image" Target="../media/image35.jpeg"/><Relationship Id="rId9" Type="http://schemas.microsoft.com/office/2007/relationships/hdphoto" Target="../media/hdphoto3.wdp"/></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9.jfif"/><Relationship Id="rId5" Type="http://schemas.openxmlformats.org/officeDocument/2006/relationships/image" Target="../media/image8.jpe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chart" Target="../charts/chart1.xml"/><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2.jpe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jpeg"/><Relationship Id="rId4" Type="http://schemas.openxmlformats.org/officeDocument/2006/relationships/image" Target="../media/image10.pn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chart" Target="../charts/chart3.xml"/></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hyperlink" Target="https://youtu.be/uJxxCgKa0mU"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hyperlink" Target="https://youtu.be/2J-_vCO_Bwc" TargetMode="External"/><Relationship Id="rId5" Type="http://schemas.openxmlformats.org/officeDocument/2006/relationships/image" Target="../media/image22.png"/><Relationship Id="rId10" Type="http://schemas.openxmlformats.org/officeDocument/2006/relationships/image" Target="../media/image26.png"/><Relationship Id="rId4" Type="http://schemas.openxmlformats.org/officeDocument/2006/relationships/image" Target="../media/image21.png"/><Relationship Id="rId9"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hyperlink" Target="https://youtu.be/wT8oK_pEpd8"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chart" Target="../charts/chart4.xml"/></Relationships>
</file>

<file path=ppt/slides/_rels/slide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chart" Target="../charts/chart6.xml"/><Relationship Id="rId7"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11"/>
          <p:cNvSpPr>
            <a:spLocks noGrp="1"/>
          </p:cNvSpPr>
          <p:nvPr>
            <p:ph type="subTitle" idx="1"/>
          </p:nvPr>
        </p:nvSpPr>
        <p:spPr/>
        <p:txBody>
          <a:bodyPr/>
          <a:lstStyle/>
          <a:p>
            <a:r>
              <a:rPr lang="en-US" dirty="0"/>
              <a:t>Q1’20 Training</a:t>
            </a:r>
          </a:p>
        </p:txBody>
      </p:sp>
      <p:sp>
        <p:nvSpPr>
          <p:cNvPr id="5" name="Title 10"/>
          <p:cNvSpPr>
            <a:spLocks noGrp="1"/>
          </p:cNvSpPr>
          <p:nvPr>
            <p:ph type="title"/>
          </p:nvPr>
        </p:nvSpPr>
        <p:spPr/>
        <p:txBody>
          <a:bodyPr/>
          <a:lstStyle/>
          <a:p>
            <a:r>
              <a:rPr lang="en-US" dirty="0"/>
              <a:t>Esports | Frames Win Games</a:t>
            </a:r>
          </a:p>
        </p:txBody>
      </p:sp>
    </p:spTree>
    <p:extLst>
      <p:ext uri="{BB962C8B-B14F-4D97-AF65-F5344CB8AC3E}">
        <p14:creationId xmlns:p14="http://schemas.microsoft.com/office/powerpoint/2010/main" val="592713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34C762F-6AF9-4C64-ACBC-9CD4C0BC8C06}"/>
              </a:ext>
            </a:extLst>
          </p:cNvPr>
          <p:cNvSpPr>
            <a:spLocks noGrp="1"/>
          </p:cNvSpPr>
          <p:nvPr>
            <p:ph type="title"/>
          </p:nvPr>
        </p:nvSpPr>
        <p:spPr/>
        <p:txBody>
          <a:bodyPr/>
          <a:lstStyle/>
          <a:p>
            <a:r>
              <a:rPr lang="en-US" dirty="0"/>
              <a:t>Competitive Gamers: 60 is out — 144+ is in</a:t>
            </a:r>
          </a:p>
        </p:txBody>
      </p:sp>
      <p:sp>
        <p:nvSpPr>
          <p:cNvPr id="4" name="Text Placeholder 3">
            <a:extLst>
              <a:ext uri="{FF2B5EF4-FFF2-40B4-BE49-F238E27FC236}">
                <a16:creationId xmlns:a16="http://schemas.microsoft.com/office/drawing/2014/main" id="{DBC2A30F-AA26-4499-8D63-EE6D5427E43F}"/>
              </a:ext>
            </a:extLst>
          </p:cNvPr>
          <p:cNvSpPr>
            <a:spLocks noGrp="1"/>
          </p:cNvSpPr>
          <p:nvPr>
            <p:ph type="body" sz="quarter" idx="10"/>
          </p:nvPr>
        </p:nvSpPr>
        <p:spPr/>
        <p:txBody>
          <a:bodyPr/>
          <a:lstStyle/>
          <a:p>
            <a:r>
              <a:rPr lang="en-US" dirty="0"/>
              <a:t>GPUs Provide Frames that Win Games</a:t>
            </a:r>
          </a:p>
        </p:txBody>
      </p:sp>
      <p:pic>
        <p:nvPicPr>
          <p:cNvPr id="11" name="Picture 2" descr="Image">
            <a:extLst>
              <a:ext uri="{FF2B5EF4-FFF2-40B4-BE49-F238E27FC236}">
                <a16:creationId xmlns:a16="http://schemas.microsoft.com/office/drawing/2014/main" id="{07FDFD80-8866-4527-A3C8-3555FDCFB1E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117800" y="2597037"/>
            <a:ext cx="4016146" cy="2259082"/>
          </a:xfrm>
          <a:prstGeom prst="rect">
            <a:avLst/>
          </a:prstGeom>
          <a:ln>
            <a:solidFill>
              <a:schemeClr val="bg1">
                <a:lumMod val="50000"/>
                <a:lumOff val="50000"/>
              </a:schemeClr>
            </a:solidFill>
          </a:ln>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91A1B4CD-05EC-4DFD-95D6-1751FBD39AF2}"/>
              </a:ext>
            </a:extLst>
          </p:cNvPr>
          <p:cNvSpPr txBox="1"/>
          <p:nvPr/>
        </p:nvSpPr>
        <p:spPr>
          <a:xfrm>
            <a:off x="5804884" y="3100594"/>
            <a:ext cx="2707338" cy="430887"/>
          </a:xfrm>
          <a:prstGeom prst="rect">
            <a:avLst/>
          </a:prstGeom>
          <a:noFill/>
        </p:spPr>
        <p:txBody>
          <a:bodyPr wrap="square" rtlCol="0" anchor="b">
            <a:spAutoFit/>
          </a:bodyPr>
          <a:lstStyle/>
          <a:p>
            <a:r>
              <a:rPr lang="en-US" sz="1100" dirty="0">
                <a:solidFill>
                  <a:schemeClr val="tx2"/>
                </a:solidFill>
                <a:effectLst>
                  <a:outerShdw blurRad="50800" dist="38100" dir="2700000" sx="101000" sy="101000" algn="tl" rotWithShape="0">
                    <a:prstClr val="black"/>
                  </a:outerShdw>
                </a:effectLst>
                <a:latin typeface="Trebuchet MS" panose="020B0603020202020204" pitchFamily="34" charset="0"/>
              </a:rPr>
              <a:t>Shroud, </a:t>
            </a:r>
          </a:p>
          <a:p>
            <a:r>
              <a:rPr lang="en-US" sz="1100" dirty="0">
                <a:solidFill>
                  <a:schemeClr val="tx2"/>
                </a:solidFill>
                <a:effectLst>
                  <a:outerShdw blurRad="50800" dist="38100" dir="2700000" sx="101000" sy="101000" algn="tl" rotWithShape="0">
                    <a:prstClr val="black"/>
                  </a:outerShdw>
                </a:effectLst>
                <a:latin typeface="Trebuchet MS" panose="020B0603020202020204" pitchFamily="34" charset="0"/>
              </a:rPr>
              <a:t>Mixer Streamer </a:t>
            </a:r>
          </a:p>
        </p:txBody>
      </p:sp>
      <p:sp>
        <p:nvSpPr>
          <p:cNvPr id="14" name="Rectangle 13">
            <a:extLst>
              <a:ext uri="{FF2B5EF4-FFF2-40B4-BE49-F238E27FC236}">
                <a16:creationId xmlns:a16="http://schemas.microsoft.com/office/drawing/2014/main" id="{EE40F8F5-02E1-468F-BBEF-90B26ED09FF9}"/>
              </a:ext>
            </a:extLst>
          </p:cNvPr>
          <p:cNvSpPr/>
          <p:nvPr/>
        </p:nvSpPr>
        <p:spPr>
          <a:xfrm>
            <a:off x="5681041" y="2503485"/>
            <a:ext cx="4473007" cy="830997"/>
          </a:xfrm>
          <a:prstGeom prst="rect">
            <a:avLst/>
          </a:prstGeom>
        </p:spPr>
        <p:txBody>
          <a:bodyPr wrap="square">
            <a:spAutoFit/>
          </a:bodyPr>
          <a:lstStyle/>
          <a:p>
            <a:pPr marL="117475" indent="-117475"/>
            <a:r>
              <a:rPr lang="en-US" sz="1600" dirty="0">
                <a:solidFill>
                  <a:schemeClr val="tx2"/>
                </a:solidFill>
                <a:latin typeface="Trebuchet MS" panose="020B0603020202020204" pitchFamily="34" charset="0"/>
              </a:rPr>
              <a:t>“	</a:t>
            </a:r>
            <a:r>
              <a:rPr lang="en-US" sz="1600" dirty="0">
                <a:latin typeface="Trebuchet MS" panose="020B0603020202020204" pitchFamily="34" charset="0"/>
              </a:rPr>
              <a:t>If you’re not buying a graphics card after watching this video, are you really a gamer?</a:t>
            </a:r>
            <a:r>
              <a:rPr lang="en-US" sz="1600" dirty="0">
                <a:solidFill>
                  <a:schemeClr val="tx2"/>
                </a:solidFill>
                <a:latin typeface="Trebuchet MS" panose="020B0603020202020204" pitchFamily="34" charset="0"/>
              </a:rPr>
              <a:t>”</a:t>
            </a:r>
            <a:endParaRPr lang="en-US" sz="1600" dirty="0">
              <a:latin typeface="Trebuchet MS" panose="020B0603020202020204" pitchFamily="34" charset="0"/>
            </a:endParaRPr>
          </a:p>
          <a:p>
            <a:pPr marL="173038" indent="-173038"/>
            <a:endParaRPr lang="en-US" sz="1600" dirty="0">
              <a:solidFill>
                <a:schemeClr val="tx2"/>
              </a:solidFill>
              <a:latin typeface="Trebuchet MS" panose="020B0603020202020204" pitchFamily="34" charset="0"/>
            </a:endParaRPr>
          </a:p>
        </p:txBody>
      </p:sp>
      <p:sp>
        <p:nvSpPr>
          <p:cNvPr id="18" name="Rectangle 17">
            <a:extLst>
              <a:ext uri="{FF2B5EF4-FFF2-40B4-BE49-F238E27FC236}">
                <a16:creationId xmlns:a16="http://schemas.microsoft.com/office/drawing/2014/main" id="{3C6AA6F1-6E58-44BF-9447-84CA0570B835}"/>
              </a:ext>
            </a:extLst>
          </p:cNvPr>
          <p:cNvSpPr/>
          <p:nvPr/>
        </p:nvSpPr>
        <p:spPr>
          <a:xfrm>
            <a:off x="5681041" y="3931591"/>
            <a:ext cx="4298044" cy="1077218"/>
          </a:xfrm>
          <a:prstGeom prst="rect">
            <a:avLst/>
          </a:prstGeom>
        </p:spPr>
        <p:txBody>
          <a:bodyPr wrap="square">
            <a:spAutoFit/>
          </a:bodyPr>
          <a:lstStyle/>
          <a:p>
            <a:pPr marL="117475" indent="-117475"/>
            <a:r>
              <a:rPr lang="en-US" sz="1600" dirty="0">
                <a:solidFill>
                  <a:schemeClr val="tx2"/>
                </a:solidFill>
                <a:latin typeface="Trebuchet MS" panose="020B0603020202020204" pitchFamily="34" charset="0"/>
              </a:rPr>
              <a:t>“	</a:t>
            </a:r>
            <a:r>
              <a:rPr lang="en-US" sz="1600" dirty="0">
                <a:latin typeface="Trebuchet MS" panose="020B0603020202020204" pitchFamily="34" charset="0"/>
              </a:rPr>
              <a:t>Will a high FPS and a high refresh monitor make you a great gamer? No. But will it make you a better gamer? Undoubtedly.</a:t>
            </a:r>
            <a:r>
              <a:rPr lang="en-US" sz="1600" dirty="0">
                <a:solidFill>
                  <a:schemeClr val="tx2"/>
                </a:solidFill>
                <a:latin typeface="Trebuchet MS" panose="020B0603020202020204" pitchFamily="34" charset="0"/>
              </a:rPr>
              <a:t>”</a:t>
            </a:r>
            <a:endParaRPr lang="en-US" sz="1600" dirty="0">
              <a:latin typeface="Trebuchet MS" panose="020B0603020202020204" pitchFamily="34" charset="0"/>
            </a:endParaRPr>
          </a:p>
          <a:p>
            <a:pPr marL="173038" indent="-173038"/>
            <a:endParaRPr lang="en-US" sz="1600" dirty="0">
              <a:solidFill>
                <a:schemeClr val="tx2"/>
              </a:solidFill>
              <a:latin typeface="Trebuchet MS" panose="020B0603020202020204" pitchFamily="34" charset="0"/>
            </a:endParaRPr>
          </a:p>
        </p:txBody>
      </p:sp>
      <p:sp>
        <p:nvSpPr>
          <p:cNvPr id="17" name="TextBox 16">
            <a:extLst>
              <a:ext uri="{FF2B5EF4-FFF2-40B4-BE49-F238E27FC236}">
                <a16:creationId xmlns:a16="http://schemas.microsoft.com/office/drawing/2014/main" id="{8344D907-8A9A-4F43-BBC6-C6402988A931}"/>
              </a:ext>
            </a:extLst>
          </p:cNvPr>
          <p:cNvSpPr txBox="1"/>
          <p:nvPr/>
        </p:nvSpPr>
        <p:spPr>
          <a:xfrm>
            <a:off x="5804884" y="4783132"/>
            <a:ext cx="2707338" cy="430887"/>
          </a:xfrm>
          <a:prstGeom prst="rect">
            <a:avLst/>
          </a:prstGeom>
          <a:noFill/>
        </p:spPr>
        <p:txBody>
          <a:bodyPr wrap="square" rtlCol="0" anchor="b">
            <a:spAutoFit/>
          </a:bodyPr>
          <a:lstStyle/>
          <a:p>
            <a:r>
              <a:rPr lang="en-US" sz="1100" dirty="0">
                <a:solidFill>
                  <a:schemeClr val="tx2"/>
                </a:solidFill>
                <a:effectLst>
                  <a:outerShdw blurRad="50800" dist="38100" dir="2700000" sx="101000" sy="101000" algn="tl" rotWithShape="0">
                    <a:prstClr val="black"/>
                  </a:outerShdw>
                </a:effectLst>
                <a:latin typeface="Trebuchet MS" panose="020B0603020202020204" pitchFamily="34" charset="0"/>
              </a:rPr>
              <a:t>Linus Sebastian, </a:t>
            </a:r>
          </a:p>
          <a:p>
            <a:r>
              <a:rPr lang="en-US" sz="1100" dirty="0">
                <a:solidFill>
                  <a:schemeClr val="tx2"/>
                </a:solidFill>
                <a:effectLst>
                  <a:outerShdw blurRad="50800" dist="38100" dir="2700000" sx="101000" sy="101000" algn="tl" rotWithShape="0">
                    <a:prstClr val="black"/>
                  </a:outerShdw>
                </a:effectLst>
                <a:latin typeface="Trebuchet MS" panose="020B0603020202020204" pitchFamily="34" charset="0"/>
              </a:rPr>
              <a:t>Linus Tech Tips</a:t>
            </a:r>
          </a:p>
        </p:txBody>
      </p:sp>
      <p:sp>
        <p:nvSpPr>
          <p:cNvPr id="23" name="TextBox 22">
            <a:extLst>
              <a:ext uri="{FF2B5EF4-FFF2-40B4-BE49-F238E27FC236}">
                <a16:creationId xmlns:a16="http://schemas.microsoft.com/office/drawing/2014/main" id="{534C7B08-6064-4F33-B753-42823D4E6A5A}"/>
              </a:ext>
            </a:extLst>
          </p:cNvPr>
          <p:cNvSpPr txBox="1"/>
          <p:nvPr/>
        </p:nvSpPr>
        <p:spPr>
          <a:xfrm>
            <a:off x="1117800" y="4952409"/>
            <a:ext cx="4024738" cy="261610"/>
          </a:xfrm>
          <a:prstGeom prst="rect">
            <a:avLst/>
          </a:prstGeom>
          <a:noFill/>
        </p:spPr>
        <p:txBody>
          <a:bodyPr wrap="square" rtlCol="0" anchor="b">
            <a:spAutoFit/>
          </a:bodyPr>
          <a:lstStyle/>
          <a:p>
            <a:pPr algn="ctr"/>
            <a:r>
              <a:rPr lang="en-US" sz="1100" dirty="0">
                <a:solidFill>
                  <a:schemeClr val="tx2"/>
                </a:solidFill>
                <a:effectLst>
                  <a:outerShdw blurRad="50800" dist="38100" dir="2700000" sx="101000" sy="101000" algn="tl" rotWithShape="0">
                    <a:prstClr val="black"/>
                  </a:outerShdw>
                </a:effectLst>
                <a:latin typeface="Trebuchet MS" panose="020B0603020202020204" pitchFamily="34" charset="0"/>
              </a:rPr>
              <a:t>Linus Tech Tips  |  3.7M Views  |  67/1 Like/Dislike Ratio</a:t>
            </a:r>
          </a:p>
        </p:txBody>
      </p:sp>
      <p:sp>
        <p:nvSpPr>
          <p:cNvPr id="2" name="Rectangle 1">
            <a:extLst>
              <a:ext uri="{FF2B5EF4-FFF2-40B4-BE49-F238E27FC236}">
                <a16:creationId xmlns:a16="http://schemas.microsoft.com/office/drawing/2014/main" id="{92445702-A9D0-43E3-B0A2-C804DA3E7A27}"/>
              </a:ext>
            </a:extLst>
          </p:cNvPr>
          <p:cNvSpPr/>
          <p:nvPr/>
        </p:nvSpPr>
        <p:spPr>
          <a:xfrm>
            <a:off x="1628507" y="5310309"/>
            <a:ext cx="2994731" cy="215444"/>
          </a:xfrm>
          <a:prstGeom prst="rect">
            <a:avLst/>
          </a:prstGeom>
        </p:spPr>
        <p:txBody>
          <a:bodyPr wrap="none">
            <a:spAutoFit/>
          </a:bodyPr>
          <a:lstStyle/>
          <a:p>
            <a:r>
              <a:rPr lang="en-US" sz="800" i="1" kern="0" dirty="0">
                <a:solidFill>
                  <a:schemeClr val="accent5"/>
                </a:solidFill>
                <a:latin typeface="Trebuchet MS"/>
                <a:hlinkClick r:id="rId4">
                  <a:extLst>
                    <a:ext uri="{A12FA001-AC4F-418D-AE19-62706E023703}">
                      <ahyp:hlinkClr xmlns:ahyp="http://schemas.microsoft.com/office/drawing/2018/hyperlinkcolor" xmlns="" val="tx"/>
                    </a:ext>
                  </a:extLst>
                </a:hlinkClick>
              </a:rPr>
              <a:t>Source: https://www.youtube.com/watch?v=OX31kZbAXsA&amp;</a:t>
            </a:r>
            <a:endParaRPr lang="en-US" sz="800" i="1" kern="0" dirty="0">
              <a:solidFill>
                <a:schemeClr val="accent5"/>
              </a:solidFill>
              <a:latin typeface="Trebuchet MS"/>
            </a:endParaRPr>
          </a:p>
        </p:txBody>
      </p:sp>
    </p:spTree>
    <p:extLst>
      <p:ext uri="{BB962C8B-B14F-4D97-AF65-F5344CB8AC3E}">
        <p14:creationId xmlns:p14="http://schemas.microsoft.com/office/powerpoint/2010/main" val="2164794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8" name="Picture 4" descr="Image result for PUBG">
            <a:extLst>
              <a:ext uri="{FF2B5EF4-FFF2-40B4-BE49-F238E27FC236}">
                <a16:creationId xmlns:a16="http://schemas.microsoft.com/office/drawing/2014/main" id="{E2D43722-6778-42C0-B27C-AE4F8B0C4F3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253" b="20723"/>
          <a:stretch/>
        </p:blipFill>
        <p:spPr bwMode="auto">
          <a:xfrm>
            <a:off x="5708560" y="2317314"/>
            <a:ext cx="1513392" cy="1522092"/>
          </a:xfrm>
          <a:prstGeom prst="rect">
            <a:avLst/>
          </a:prstGeom>
          <a:ln>
            <a:solidFill>
              <a:schemeClr val="accent5"/>
            </a:solidFill>
          </a:ln>
          <a:extLst>
            <a:ext uri="{909E8E84-426E-40DD-AFC4-6F175D3DCCD1}">
              <a14:hiddenFill xmlns:a14="http://schemas.microsoft.com/office/drawing/2010/main">
                <a:solidFill>
                  <a:srgbClr val="FFFFFF"/>
                </a:solidFill>
              </a14:hiddenFill>
            </a:ext>
          </a:extLst>
        </p:spPr>
      </p:pic>
      <p:pic>
        <p:nvPicPr>
          <p:cNvPr id="1030" name="Picture 6" descr="Image result for Call of Duty: Modern Warfare">
            <a:extLst>
              <a:ext uri="{FF2B5EF4-FFF2-40B4-BE49-F238E27FC236}">
                <a16:creationId xmlns:a16="http://schemas.microsoft.com/office/drawing/2014/main" id="{E3D8D045-35A7-4347-9537-E034CA63E81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30453"/>
          <a:stretch/>
        </p:blipFill>
        <p:spPr bwMode="auto">
          <a:xfrm>
            <a:off x="5708560" y="550594"/>
            <a:ext cx="1513392" cy="1522092"/>
          </a:xfrm>
          <a:prstGeom prst="rect">
            <a:avLst/>
          </a:prstGeom>
          <a:ln>
            <a:solidFill>
              <a:schemeClr val="accent5"/>
            </a:solidFill>
          </a:ln>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83BC667-3C4E-4693-8782-1907FB1E93B2}"/>
              </a:ext>
            </a:extLst>
          </p:cNvPr>
          <p:cNvSpPr>
            <a:spLocks noGrp="1"/>
          </p:cNvSpPr>
          <p:nvPr>
            <p:ph type="title"/>
          </p:nvPr>
        </p:nvSpPr>
        <p:spPr>
          <a:xfrm>
            <a:off x="519231" y="2776784"/>
            <a:ext cx="4526173" cy="618631"/>
          </a:xfrm>
        </p:spPr>
        <p:txBody>
          <a:bodyPr/>
          <a:lstStyle/>
          <a:p>
            <a:r>
              <a:rPr lang="en-US" dirty="0"/>
              <a:t>Publishers Release Competitive Specs</a:t>
            </a:r>
          </a:p>
        </p:txBody>
      </p:sp>
      <p:sp>
        <p:nvSpPr>
          <p:cNvPr id="4" name="Text Placeholder 3">
            <a:extLst>
              <a:ext uri="{FF2B5EF4-FFF2-40B4-BE49-F238E27FC236}">
                <a16:creationId xmlns:a16="http://schemas.microsoft.com/office/drawing/2014/main" id="{D4E02028-177D-4771-8D18-E9BE647AE8AC}"/>
              </a:ext>
            </a:extLst>
          </p:cNvPr>
          <p:cNvSpPr>
            <a:spLocks noGrp="1"/>
          </p:cNvSpPr>
          <p:nvPr>
            <p:ph type="body" sz="quarter" idx="10"/>
          </p:nvPr>
        </p:nvSpPr>
        <p:spPr>
          <a:xfrm>
            <a:off x="519232" y="3326592"/>
            <a:ext cx="4448636" cy="513044"/>
          </a:xfrm>
        </p:spPr>
        <p:txBody>
          <a:bodyPr/>
          <a:lstStyle/>
          <a:p>
            <a:r>
              <a:rPr lang="en-US" dirty="0"/>
              <a:t>144+ Frames for Competitive Play</a:t>
            </a:r>
          </a:p>
        </p:txBody>
      </p:sp>
      <p:pic>
        <p:nvPicPr>
          <p:cNvPr id="1026" name="Picture 2" descr="Image result for battlefield v">
            <a:extLst>
              <a:ext uri="{FF2B5EF4-FFF2-40B4-BE49-F238E27FC236}">
                <a16:creationId xmlns:a16="http://schemas.microsoft.com/office/drawing/2014/main" id="{49AE32EF-A1CB-4207-83A9-9E4C93891DA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8802" b="19359"/>
          <a:stretch/>
        </p:blipFill>
        <p:spPr bwMode="auto">
          <a:xfrm>
            <a:off x="5708560" y="4084035"/>
            <a:ext cx="1513392" cy="1522092"/>
          </a:xfrm>
          <a:prstGeom prst="rect">
            <a:avLst/>
          </a:prstGeom>
          <a:ln>
            <a:solidFill>
              <a:schemeClr val="accent5"/>
            </a:solidFill>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D9E1279-E2A7-4D5D-99E8-C43BB7EB4DBB}"/>
              </a:ext>
            </a:extLst>
          </p:cNvPr>
          <p:cNvSpPr txBox="1"/>
          <p:nvPr/>
        </p:nvSpPr>
        <p:spPr>
          <a:xfrm>
            <a:off x="7383012" y="4313524"/>
            <a:ext cx="2168434" cy="3139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nSpc>
                <a:spcPct val="90000"/>
              </a:lnSpc>
            </a:pPr>
            <a:r>
              <a:rPr lang="en-US" sz="1600" dirty="0">
                <a:solidFill>
                  <a:schemeClr val="tx2"/>
                </a:solidFill>
                <a:latin typeface="Trebuchet MS" panose="020B0603020202020204" pitchFamily="34" charset="0"/>
              </a:rPr>
              <a:t>GeForce RTX 2070</a:t>
            </a:r>
          </a:p>
        </p:txBody>
      </p:sp>
      <p:sp>
        <p:nvSpPr>
          <p:cNvPr id="12" name="TextBox 11">
            <a:extLst>
              <a:ext uri="{FF2B5EF4-FFF2-40B4-BE49-F238E27FC236}">
                <a16:creationId xmlns:a16="http://schemas.microsoft.com/office/drawing/2014/main" id="{1DC3744E-BE36-4A47-8251-A13AAA9008FB}"/>
              </a:ext>
            </a:extLst>
          </p:cNvPr>
          <p:cNvSpPr txBox="1"/>
          <p:nvPr/>
        </p:nvSpPr>
        <p:spPr>
          <a:xfrm>
            <a:off x="7383012" y="724148"/>
            <a:ext cx="2712720" cy="3139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nSpc>
                <a:spcPct val="90000"/>
              </a:lnSpc>
            </a:pPr>
            <a:r>
              <a:rPr lang="en-US" sz="1600" dirty="0">
                <a:solidFill>
                  <a:schemeClr val="tx2"/>
                </a:solidFill>
                <a:latin typeface="Trebuchet MS" panose="020B0603020202020204" pitchFamily="34" charset="0"/>
              </a:rPr>
              <a:t>GeForce RTX 2070 Super</a:t>
            </a:r>
          </a:p>
        </p:txBody>
      </p:sp>
      <p:sp>
        <p:nvSpPr>
          <p:cNvPr id="5" name="Rectangle 4">
            <a:extLst>
              <a:ext uri="{FF2B5EF4-FFF2-40B4-BE49-F238E27FC236}">
                <a16:creationId xmlns:a16="http://schemas.microsoft.com/office/drawing/2014/main" id="{39D45B88-ACA0-4AF0-921E-1CBC5C62DC6B}"/>
              </a:ext>
            </a:extLst>
          </p:cNvPr>
          <p:cNvSpPr/>
          <p:nvPr/>
        </p:nvSpPr>
        <p:spPr>
          <a:xfrm>
            <a:off x="7383012" y="4638576"/>
            <a:ext cx="2595644" cy="369332"/>
          </a:xfrm>
          <a:prstGeom prst="rect">
            <a:avLst/>
          </a:prstGeom>
        </p:spPr>
        <p:txBody>
          <a:bodyPr wrap="square">
            <a:spAutoFit/>
          </a:bodyPr>
          <a:lstStyle/>
          <a:p>
            <a:r>
              <a:rPr lang="en-US" sz="900" dirty="0">
                <a:latin typeface="Trebuchet MS" panose="020B0603020202020204" pitchFamily="34" charset="0"/>
                <a:hlinkClick r:id="rId6">
                  <a:extLst>
                    <a:ext uri="{A12FA001-AC4F-418D-AE19-62706E023703}">
                      <ahyp:hlinkClr xmlns:ahyp="http://schemas.microsoft.com/office/drawing/2018/hyperlinkcolor" xmlns="" val="tx"/>
                    </a:ext>
                  </a:extLst>
                </a:hlinkClick>
              </a:rPr>
              <a:t>https://www.ea.com/games/battlefield/battlefield-5/buy/pc-system-requirements</a:t>
            </a:r>
            <a:endParaRPr lang="en-US" sz="900" dirty="0">
              <a:latin typeface="Trebuchet MS" panose="020B0603020202020204" pitchFamily="34" charset="0"/>
            </a:endParaRPr>
          </a:p>
        </p:txBody>
      </p:sp>
      <p:sp>
        <p:nvSpPr>
          <p:cNvPr id="6" name="Rectangle 5">
            <a:extLst>
              <a:ext uri="{FF2B5EF4-FFF2-40B4-BE49-F238E27FC236}">
                <a16:creationId xmlns:a16="http://schemas.microsoft.com/office/drawing/2014/main" id="{6122D594-A253-4AF6-B13E-DC71AC03DB21}"/>
              </a:ext>
            </a:extLst>
          </p:cNvPr>
          <p:cNvSpPr/>
          <p:nvPr/>
        </p:nvSpPr>
        <p:spPr>
          <a:xfrm>
            <a:off x="7383012" y="1049200"/>
            <a:ext cx="3001180" cy="507831"/>
          </a:xfrm>
          <a:prstGeom prst="rect">
            <a:avLst/>
          </a:prstGeom>
        </p:spPr>
        <p:txBody>
          <a:bodyPr wrap="square">
            <a:spAutoFit/>
          </a:bodyPr>
          <a:lstStyle/>
          <a:p>
            <a:r>
              <a:rPr lang="en-US" sz="900" dirty="0">
                <a:latin typeface="Trebuchet MS" panose="020B0603020202020204" pitchFamily="34" charset="0"/>
                <a:hlinkClick r:id="rId7">
                  <a:extLst>
                    <a:ext uri="{A12FA001-AC4F-418D-AE19-62706E023703}">
                      <ahyp:hlinkClr xmlns:ahyp="http://schemas.microsoft.com/office/drawing/2018/hyperlinkcolor" xmlns="" val="tx"/>
                    </a:ext>
                  </a:extLst>
                </a:hlinkClick>
              </a:rPr>
              <a:t>https://support.activision.com/modern-warfare/articles/minimum-and-recommended-system-requirements-for-call-of-duty-modern-warfare-on-pc</a:t>
            </a:r>
            <a:endParaRPr lang="en-US" sz="900" dirty="0">
              <a:latin typeface="Trebuchet MS" panose="020B0603020202020204" pitchFamily="34" charset="0"/>
            </a:endParaRPr>
          </a:p>
        </p:txBody>
      </p:sp>
      <p:sp>
        <p:nvSpPr>
          <p:cNvPr id="7" name="TextBox 6">
            <a:extLst>
              <a:ext uri="{FF2B5EF4-FFF2-40B4-BE49-F238E27FC236}">
                <a16:creationId xmlns:a16="http://schemas.microsoft.com/office/drawing/2014/main" id="{6F273D83-9DC7-41DA-A5ED-12AB867C77D7}"/>
              </a:ext>
            </a:extLst>
          </p:cNvPr>
          <p:cNvSpPr txBox="1"/>
          <p:nvPr/>
        </p:nvSpPr>
        <p:spPr>
          <a:xfrm>
            <a:off x="7383012" y="2912228"/>
            <a:ext cx="2356212" cy="21698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nSpc>
                <a:spcPct val="90000"/>
              </a:lnSpc>
            </a:pPr>
            <a:r>
              <a:rPr lang="en-US" sz="900" dirty="0">
                <a:solidFill>
                  <a:schemeClr val="tx1"/>
                </a:solidFill>
                <a:latin typeface="Trebuchet MS" panose="020B0603020202020204" pitchFamily="34" charset="0"/>
              </a:rPr>
              <a:t>Link: &lt;Coming Soon&gt; </a:t>
            </a:r>
          </a:p>
        </p:txBody>
      </p:sp>
      <p:pic>
        <p:nvPicPr>
          <p:cNvPr id="14" name="Picture 2" descr="Image result for activision support logo">
            <a:extLst>
              <a:ext uri="{FF2B5EF4-FFF2-40B4-BE49-F238E27FC236}">
                <a16:creationId xmlns:a16="http://schemas.microsoft.com/office/drawing/2014/main" id="{EFF72868-DBCB-4AAD-B795-0046CF09AB7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81065" y="1647074"/>
            <a:ext cx="714490" cy="20673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Image result for EA logo">
            <a:extLst>
              <a:ext uri="{FF2B5EF4-FFF2-40B4-BE49-F238E27FC236}">
                <a16:creationId xmlns:a16="http://schemas.microsoft.com/office/drawing/2014/main" id="{F9803E90-DB0C-41E9-AD63-3C674B4FE832}"/>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7421923" y="5124492"/>
            <a:ext cx="462345" cy="199935"/>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CD391EB0-E9D2-41A0-96B5-43BB4AD80F63}"/>
              </a:ext>
            </a:extLst>
          </p:cNvPr>
          <p:cNvSpPr txBox="1"/>
          <p:nvPr/>
        </p:nvSpPr>
        <p:spPr>
          <a:xfrm>
            <a:off x="7383012" y="2518771"/>
            <a:ext cx="2712720" cy="3139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nSpc>
                <a:spcPct val="90000"/>
              </a:lnSpc>
            </a:pPr>
            <a:r>
              <a:rPr lang="en-US" sz="1600" dirty="0">
                <a:solidFill>
                  <a:schemeClr val="tx2"/>
                </a:solidFill>
                <a:latin typeface="Trebuchet MS" panose="020B0603020202020204" pitchFamily="34" charset="0"/>
              </a:rPr>
              <a:t>GeForce RTX 2060 Super</a:t>
            </a:r>
          </a:p>
        </p:txBody>
      </p:sp>
      <p:pic>
        <p:nvPicPr>
          <p:cNvPr id="17" name="Picture 16" descr="A picture containing building, train, large, old&#10;&#10;Description automatically generated">
            <a:extLst>
              <a:ext uri="{FF2B5EF4-FFF2-40B4-BE49-F238E27FC236}">
                <a16:creationId xmlns:a16="http://schemas.microsoft.com/office/drawing/2014/main" id="{7FC5720C-91D1-48FA-834B-824D0E66665F}"/>
              </a:ext>
            </a:extLst>
          </p:cNvPr>
          <p:cNvPicPr>
            <a:picLocks noChangeAspect="1"/>
          </p:cNvPicPr>
          <p:nvPr/>
        </p:nvPicPr>
        <p:blipFill rotWithShape="1">
          <a:blip r:embed="rId11"/>
          <a:srcRect l="15506" r="15506" b="27445"/>
          <a:stretch/>
        </p:blipFill>
        <p:spPr>
          <a:xfrm>
            <a:off x="5708560" y="542069"/>
            <a:ext cx="1513392" cy="1522092"/>
          </a:xfrm>
          <a:prstGeom prst="rect">
            <a:avLst/>
          </a:prstGeom>
          <a:ln>
            <a:solidFill>
              <a:schemeClr val="accent5"/>
            </a:solidFill>
          </a:ln>
        </p:spPr>
      </p:pic>
      <p:sp>
        <p:nvSpPr>
          <p:cNvPr id="13" name="Rectangle 12">
            <a:extLst>
              <a:ext uri="{FF2B5EF4-FFF2-40B4-BE49-F238E27FC236}">
                <a16:creationId xmlns:a16="http://schemas.microsoft.com/office/drawing/2014/main" id="{6667EB9F-0E48-4307-9D55-A87B44E25162}"/>
              </a:ext>
            </a:extLst>
          </p:cNvPr>
          <p:cNvSpPr/>
          <p:nvPr/>
        </p:nvSpPr>
        <p:spPr>
          <a:xfrm>
            <a:off x="5708560" y="3600450"/>
            <a:ext cx="1513392" cy="23895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Embargo: 3/24/20</a:t>
            </a:r>
          </a:p>
        </p:txBody>
      </p:sp>
      <p:pic>
        <p:nvPicPr>
          <p:cNvPr id="19" name="Picture 2" descr="Image result for PUBG CORP Logo png">
            <a:extLst>
              <a:ext uri="{FF2B5EF4-FFF2-40B4-BE49-F238E27FC236}">
                <a16:creationId xmlns:a16="http://schemas.microsoft.com/office/drawing/2014/main" id="{D1633137-3F7F-4458-BDDC-A48361F0A40B}"/>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37018" t="33443" r="36910" b="37794"/>
          <a:stretch/>
        </p:blipFill>
        <p:spPr bwMode="auto">
          <a:xfrm>
            <a:off x="7481065" y="3395415"/>
            <a:ext cx="545042" cy="4509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5570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GeForce Delivers the Competitive Edge</a:t>
            </a:r>
          </a:p>
        </p:txBody>
      </p:sp>
      <p:sp>
        <p:nvSpPr>
          <p:cNvPr id="4" name="Text Placeholder 3">
            <a:extLst>
              <a:ext uri="{FF2B5EF4-FFF2-40B4-BE49-F238E27FC236}">
                <a16:creationId xmlns:a16="http://schemas.microsoft.com/office/drawing/2014/main" id="{5914665F-A025-44AC-A7CA-C9ECAB47F58A}"/>
              </a:ext>
            </a:extLst>
          </p:cNvPr>
          <p:cNvSpPr>
            <a:spLocks noGrp="1"/>
          </p:cNvSpPr>
          <p:nvPr>
            <p:ph type="body" sz="quarter" idx="10"/>
          </p:nvPr>
        </p:nvSpPr>
        <p:spPr/>
        <p:txBody>
          <a:bodyPr/>
          <a:lstStyle/>
          <a:p>
            <a:r>
              <a:rPr lang="en-US" dirty="0"/>
              <a:t>144+ FPS Gaming – Battle Royale </a:t>
            </a:r>
          </a:p>
        </p:txBody>
      </p:sp>
      <p:graphicFrame>
        <p:nvGraphicFramePr>
          <p:cNvPr id="12" name="Content Placeholder 4">
            <a:extLst>
              <a:ext uri="{FF2B5EF4-FFF2-40B4-BE49-F238E27FC236}">
                <a16:creationId xmlns:a16="http://schemas.microsoft.com/office/drawing/2014/main" id="{15000C92-1E76-4EFA-8552-BE37D9F6C3B6}"/>
              </a:ext>
            </a:extLst>
          </p:cNvPr>
          <p:cNvGraphicFramePr>
            <a:graphicFrameLocks/>
          </p:cNvGraphicFramePr>
          <p:nvPr>
            <p:extLst>
              <p:ext uri="{D42A27DB-BD31-4B8C-83A1-F6EECF244321}">
                <p14:modId xmlns:p14="http://schemas.microsoft.com/office/powerpoint/2010/main" val="3780123939"/>
              </p:ext>
            </p:extLst>
          </p:nvPr>
        </p:nvGraphicFramePr>
        <p:xfrm>
          <a:off x="902757" y="1746398"/>
          <a:ext cx="9390721" cy="3888169"/>
        </p:xfrm>
        <a:graphic>
          <a:graphicData uri="http://schemas.openxmlformats.org/drawingml/2006/chart">
            <c:chart xmlns:c="http://schemas.openxmlformats.org/drawingml/2006/chart" xmlns:r="http://schemas.openxmlformats.org/officeDocument/2006/relationships" r:id="rId3"/>
          </a:graphicData>
        </a:graphic>
      </p:graphicFrame>
      <p:cxnSp>
        <p:nvCxnSpPr>
          <p:cNvPr id="10" name="Straight Connector 9">
            <a:extLst>
              <a:ext uri="{FF2B5EF4-FFF2-40B4-BE49-F238E27FC236}">
                <a16:creationId xmlns:a16="http://schemas.microsoft.com/office/drawing/2014/main" id="{A10522E7-4AD2-448B-9561-FCDFF01C8982}"/>
              </a:ext>
            </a:extLst>
          </p:cNvPr>
          <p:cNvCxnSpPr>
            <a:cxnSpLocks/>
          </p:cNvCxnSpPr>
          <p:nvPr/>
        </p:nvCxnSpPr>
        <p:spPr>
          <a:xfrm>
            <a:off x="911350" y="2942167"/>
            <a:ext cx="8805672"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B191FF6-07F6-4BEB-9A8D-3068E656F6F3}"/>
              </a:ext>
            </a:extLst>
          </p:cNvPr>
          <p:cNvSpPr txBox="1"/>
          <p:nvPr/>
        </p:nvSpPr>
        <p:spPr>
          <a:xfrm>
            <a:off x="85735" y="2812901"/>
            <a:ext cx="812800" cy="2585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r">
              <a:lnSpc>
                <a:spcPct val="90000"/>
              </a:lnSpc>
            </a:pPr>
            <a:r>
              <a:rPr lang="en-US" sz="1200" dirty="0">
                <a:solidFill>
                  <a:srgbClr val="FFFFFF"/>
                </a:solidFill>
                <a:latin typeface="Trebuchet MS" panose="020B0603020202020204" pitchFamily="34" charset="0"/>
              </a:rPr>
              <a:t>240 FPS</a:t>
            </a:r>
            <a:endParaRPr lang="en-US" sz="1600" dirty="0">
              <a:solidFill>
                <a:srgbClr val="FFFFFF"/>
              </a:solidFill>
              <a:latin typeface="Trebuchet MS" panose="020B0603020202020204" pitchFamily="34" charset="0"/>
            </a:endParaRPr>
          </a:p>
        </p:txBody>
      </p:sp>
      <p:cxnSp>
        <p:nvCxnSpPr>
          <p:cNvPr id="14" name="Straight Connector 13">
            <a:extLst>
              <a:ext uri="{FF2B5EF4-FFF2-40B4-BE49-F238E27FC236}">
                <a16:creationId xmlns:a16="http://schemas.microsoft.com/office/drawing/2014/main" id="{7F315F9B-0812-493A-9B87-00F77ADF5709}"/>
              </a:ext>
            </a:extLst>
          </p:cNvPr>
          <p:cNvCxnSpPr>
            <a:cxnSpLocks/>
          </p:cNvCxnSpPr>
          <p:nvPr/>
        </p:nvCxnSpPr>
        <p:spPr>
          <a:xfrm>
            <a:off x="911350" y="3767448"/>
            <a:ext cx="8805672"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8A31A9F1-2AF5-49A7-B5DE-0690EF51EC06}"/>
              </a:ext>
            </a:extLst>
          </p:cNvPr>
          <p:cNvSpPr txBox="1"/>
          <p:nvPr/>
        </p:nvSpPr>
        <p:spPr>
          <a:xfrm>
            <a:off x="85735" y="3641151"/>
            <a:ext cx="812800" cy="2585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r">
              <a:lnSpc>
                <a:spcPct val="90000"/>
              </a:lnSpc>
            </a:pPr>
            <a:r>
              <a:rPr lang="en-US" sz="1200" dirty="0">
                <a:solidFill>
                  <a:srgbClr val="FFFFFF"/>
                </a:solidFill>
                <a:latin typeface="Trebuchet MS" panose="020B0603020202020204" pitchFamily="34" charset="0"/>
              </a:rPr>
              <a:t>144 FPS</a:t>
            </a:r>
            <a:endParaRPr lang="en-US" sz="1600" dirty="0">
              <a:solidFill>
                <a:srgbClr val="FFFFFF"/>
              </a:solidFill>
              <a:latin typeface="Trebuchet MS" panose="020B0603020202020204" pitchFamily="34" charset="0"/>
            </a:endParaRPr>
          </a:p>
        </p:txBody>
      </p:sp>
      <p:sp>
        <p:nvSpPr>
          <p:cNvPr id="11" name="Rectangle 10">
            <a:extLst>
              <a:ext uri="{FF2B5EF4-FFF2-40B4-BE49-F238E27FC236}">
                <a16:creationId xmlns:a16="http://schemas.microsoft.com/office/drawing/2014/main" id="{1E6937EF-0382-4174-803A-D679108965B9}"/>
              </a:ext>
            </a:extLst>
          </p:cNvPr>
          <p:cNvSpPr/>
          <p:nvPr/>
        </p:nvSpPr>
        <p:spPr>
          <a:xfrm>
            <a:off x="2295197" y="5781717"/>
            <a:ext cx="6382406" cy="248142"/>
          </a:xfrm>
          <a:prstGeom prst="rect">
            <a:avLst/>
          </a:prstGeom>
          <a:noFill/>
          <a:ln w="25400" cap="flat" cmpd="sng" algn="ctr">
            <a:noFill/>
            <a:prstDash val="solid"/>
          </a:ln>
          <a:effectLst/>
        </p:spPr>
        <p:txBody>
          <a:bodyPr rtlCol="0" anchor="b"/>
          <a:lstStyle/>
          <a:p>
            <a:pPr lvl="0" algn="ctr" fontAlgn="auto">
              <a:lnSpc>
                <a:spcPct val="90000"/>
              </a:lnSpc>
              <a:spcBef>
                <a:spcPts val="0"/>
              </a:spcBef>
              <a:spcAft>
                <a:spcPts val="0"/>
              </a:spcAft>
              <a:defRPr/>
            </a:pPr>
            <a:r>
              <a:rPr lang="en-US" sz="800" i="1" kern="0" dirty="0">
                <a:solidFill>
                  <a:schemeClr val="accent5"/>
                </a:solidFill>
                <a:latin typeface="Trebuchet MS"/>
              </a:rPr>
              <a:t>Average FPS at 1080p, High settings, with i9-9900K. 144 FPS, 240 FPS, and 360 FPS is the recommended performance to run 144 Hz, 240 Hz , and 360 Hz displays, respectively. Source: NVIDIA.</a:t>
            </a:r>
          </a:p>
        </p:txBody>
      </p:sp>
    </p:spTree>
    <p:extLst>
      <p:ext uri="{BB962C8B-B14F-4D97-AF65-F5344CB8AC3E}">
        <p14:creationId xmlns:p14="http://schemas.microsoft.com/office/powerpoint/2010/main" val="4281803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9" name="Chart 18">
            <a:extLst>
              <a:ext uri="{FF2B5EF4-FFF2-40B4-BE49-F238E27FC236}">
                <a16:creationId xmlns:a16="http://schemas.microsoft.com/office/drawing/2014/main" id="{35D9965B-9833-47C7-932A-0FED027DE994}"/>
              </a:ext>
            </a:extLst>
          </p:cNvPr>
          <p:cNvGraphicFramePr>
            <a:graphicFrameLocks/>
          </p:cNvGraphicFramePr>
          <p:nvPr>
            <p:extLst>
              <p:ext uri="{D42A27DB-BD31-4B8C-83A1-F6EECF244321}">
                <p14:modId xmlns:p14="http://schemas.microsoft.com/office/powerpoint/2010/main" val="819439145"/>
              </p:ext>
            </p:extLst>
          </p:nvPr>
        </p:nvGraphicFramePr>
        <p:xfrm>
          <a:off x="707803" y="1680782"/>
          <a:ext cx="9490712" cy="4223443"/>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lstStyle/>
          <a:p>
            <a:r>
              <a:rPr lang="en-US" dirty="0"/>
              <a:t>GeForce Delivers the Competitive Edge</a:t>
            </a:r>
          </a:p>
        </p:txBody>
      </p:sp>
      <p:sp>
        <p:nvSpPr>
          <p:cNvPr id="4" name="Text Placeholder 3">
            <a:extLst>
              <a:ext uri="{FF2B5EF4-FFF2-40B4-BE49-F238E27FC236}">
                <a16:creationId xmlns:a16="http://schemas.microsoft.com/office/drawing/2014/main" id="{5914665F-A025-44AC-A7CA-C9ECAB47F58A}"/>
              </a:ext>
            </a:extLst>
          </p:cNvPr>
          <p:cNvSpPr>
            <a:spLocks noGrp="1"/>
          </p:cNvSpPr>
          <p:nvPr>
            <p:ph type="body" sz="quarter" idx="10"/>
          </p:nvPr>
        </p:nvSpPr>
        <p:spPr/>
        <p:txBody>
          <a:bodyPr/>
          <a:lstStyle/>
          <a:p>
            <a:r>
              <a:rPr lang="en-US" dirty="0"/>
              <a:t>240+ FPS Gaming – Competitive Shooters</a:t>
            </a:r>
          </a:p>
        </p:txBody>
      </p:sp>
      <p:cxnSp>
        <p:nvCxnSpPr>
          <p:cNvPr id="20" name="Straight Connector 19">
            <a:extLst>
              <a:ext uri="{FF2B5EF4-FFF2-40B4-BE49-F238E27FC236}">
                <a16:creationId xmlns:a16="http://schemas.microsoft.com/office/drawing/2014/main" id="{DEED5F10-3517-44DA-9D88-37719F2ACD32}"/>
              </a:ext>
            </a:extLst>
          </p:cNvPr>
          <p:cNvCxnSpPr>
            <a:cxnSpLocks/>
          </p:cNvCxnSpPr>
          <p:nvPr/>
        </p:nvCxnSpPr>
        <p:spPr>
          <a:xfrm>
            <a:off x="911350" y="3097981"/>
            <a:ext cx="8805672"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29C906C0-9497-48EB-A42F-3C0FEBFD1F6F}"/>
              </a:ext>
            </a:extLst>
          </p:cNvPr>
          <p:cNvSpPr txBox="1"/>
          <p:nvPr/>
        </p:nvSpPr>
        <p:spPr>
          <a:xfrm>
            <a:off x="85735" y="2968715"/>
            <a:ext cx="812800" cy="2585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r">
              <a:lnSpc>
                <a:spcPct val="90000"/>
              </a:lnSpc>
            </a:pPr>
            <a:r>
              <a:rPr lang="en-US" sz="1200" dirty="0">
                <a:solidFill>
                  <a:srgbClr val="FFFFFF"/>
                </a:solidFill>
                <a:latin typeface="Trebuchet MS" panose="020B0603020202020204" pitchFamily="34" charset="0"/>
              </a:rPr>
              <a:t>360 FPS</a:t>
            </a:r>
            <a:endParaRPr lang="en-US" sz="1600" dirty="0">
              <a:solidFill>
                <a:srgbClr val="FFFFFF"/>
              </a:solidFill>
              <a:latin typeface="Trebuchet MS" panose="020B0603020202020204" pitchFamily="34" charset="0"/>
            </a:endParaRPr>
          </a:p>
        </p:txBody>
      </p:sp>
      <p:cxnSp>
        <p:nvCxnSpPr>
          <p:cNvPr id="24" name="Straight Connector 23">
            <a:extLst>
              <a:ext uri="{FF2B5EF4-FFF2-40B4-BE49-F238E27FC236}">
                <a16:creationId xmlns:a16="http://schemas.microsoft.com/office/drawing/2014/main" id="{1EB87DDF-8DAE-4C87-BE2F-3CF0A7E7DD23}"/>
              </a:ext>
            </a:extLst>
          </p:cNvPr>
          <p:cNvCxnSpPr>
            <a:cxnSpLocks/>
          </p:cNvCxnSpPr>
          <p:nvPr/>
        </p:nvCxnSpPr>
        <p:spPr>
          <a:xfrm>
            <a:off x="911350" y="3771893"/>
            <a:ext cx="8805672"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C0F057C8-87EF-4BFC-95E4-5B8B2AA12D8C}"/>
              </a:ext>
            </a:extLst>
          </p:cNvPr>
          <p:cNvSpPr txBox="1"/>
          <p:nvPr/>
        </p:nvSpPr>
        <p:spPr>
          <a:xfrm>
            <a:off x="85735" y="3642627"/>
            <a:ext cx="812800" cy="2585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r">
              <a:lnSpc>
                <a:spcPct val="90000"/>
              </a:lnSpc>
            </a:pPr>
            <a:r>
              <a:rPr lang="en-US" sz="1200" dirty="0">
                <a:solidFill>
                  <a:srgbClr val="FFFFFF"/>
                </a:solidFill>
                <a:latin typeface="Trebuchet MS" panose="020B0603020202020204" pitchFamily="34" charset="0"/>
              </a:rPr>
              <a:t>240 FPS</a:t>
            </a:r>
            <a:endParaRPr lang="en-US" sz="1600" dirty="0">
              <a:solidFill>
                <a:srgbClr val="FFFFFF"/>
              </a:solidFill>
              <a:latin typeface="Trebuchet MS" panose="020B0603020202020204" pitchFamily="34" charset="0"/>
            </a:endParaRPr>
          </a:p>
        </p:txBody>
      </p:sp>
      <p:cxnSp>
        <p:nvCxnSpPr>
          <p:cNvPr id="29" name="Straight Connector 28">
            <a:extLst>
              <a:ext uri="{FF2B5EF4-FFF2-40B4-BE49-F238E27FC236}">
                <a16:creationId xmlns:a16="http://schemas.microsoft.com/office/drawing/2014/main" id="{BAA024C1-B11D-4FCF-8382-D61209EEC058}"/>
              </a:ext>
            </a:extLst>
          </p:cNvPr>
          <p:cNvCxnSpPr>
            <a:cxnSpLocks/>
          </p:cNvCxnSpPr>
          <p:nvPr/>
        </p:nvCxnSpPr>
        <p:spPr>
          <a:xfrm>
            <a:off x="911350" y="4262739"/>
            <a:ext cx="8805672"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23637205-F230-4FC7-8C21-18B7AADEF047}"/>
              </a:ext>
            </a:extLst>
          </p:cNvPr>
          <p:cNvSpPr txBox="1"/>
          <p:nvPr/>
        </p:nvSpPr>
        <p:spPr>
          <a:xfrm>
            <a:off x="85735" y="4133473"/>
            <a:ext cx="812800" cy="2585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r">
              <a:lnSpc>
                <a:spcPct val="90000"/>
              </a:lnSpc>
            </a:pPr>
            <a:r>
              <a:rPr lang="en-US" sz="1200" dirty="0">
                <a:solidFill>
                  <a:srgbClr val="FFFFFF"/>
                </a:solidFill>
                <a:latin typeface="Trebuchet MS" panose="020B0603020202020204" pitchFamily="34" charset="0"/>
              </a:rPr>
              <a:t>144 FPS</a:t>
            </a:r>
            <a:endParaRPr lang="en-US" sz="1600" dirty="0">
              <a:solidFill>
                <a:srgbClr val="FFFFFF"/>
              </a:solidFill>
              <a:latin typeface="Trebuchet MS" panose="020B0603020202020204" pitchFamily="34" charset="0"/>
            </a:endParaRPr>
          </a:p>
        </p:txBody>
      </p:sp>
      <p:sp>
        <p:nvSpPr>
          <p:cNvPr id="31" name="Rectangle 30">
            <a:extLst>
              <a:ext uri="{FF2B5EF4-FFF2-40B4-BE49-F238E27FC236}">
                <a16:creationId xmlns:a16="http://schemas.microsoft.com/office/drawing/2014/main" id="{05C99F50-0534-4924-A98B-14F325162B80}"/>
              </a:ext>
            </a:extLst>
          </p:cNvPr>
          <p:cNvSpPr/>
          <p:nvPr/>
        </p:nvSpPr>
        <p:spPr>
          <a:xfrm>
            <a:off x="2295197" y="5781717"/>
            <a:ext cx="6382406" cy="248142"/>
          </a:xfrm>
          <a:prstGeom prst="rect">
            <a:avLst/>
          </a:prstGeom>
          <a:noFill/>
          <a:ln w="25400" cap="flat" cmpd="sng" algn="ctr">
            <a:noFill/>
            <a:prstDash val="solid"/>
          </a:ln>
          <a:effectLst/>
        </p:spPr>
        <p:txBody>
          <a:bodyPr rtlCol="0" anchor="b"/>
          <a:lstStyle/>
          <a:p>
            <a:pPr lvl="0" algn="ctr" fontAlgn="auto">
              <a:lnSpc>
                <a:spcPct val="90000"/>
              </a:lnSpc>
              <a:spcBef>
                <a:spcPts val="0"/>
              </a:spcBef>
              <a:spcAft>
                <a:spcPts val="0"/>
              </a:spcAft>
              <a:defRPr/>
            </a:pPr>
            <a:r>
              <a:rPr lang="en-US" sz="800" i="1" kern="0" dirty="0">
                <a:solidFill>
                  <a:schemeClr val="accent5"/>
                </a:solidFill>
                <a:latin typeface="Trebuchet MS"/>
              </a:rPr>
              <a:t>Average FPS at 1080p, High settings, with i9-9900K. 144 FPS, 240 FPS, and 360 FPS is the recommended performance to run 144 Hz, 240 Hz , and 360 Hz displays, respectively. Source: NVIDIA.</a:t>
            </a:r>
          </a:p>
        </p:txBody>
      </p:sp>
    </p:spTree>
    <p:extLst>
      <p:ext uri="{BB962C8B-B14F-4D97-AF65-F5344CB8AC3E}">
        <p14:creationId xmlns:p14="http://schemas.microsoft.com/office/powerpoint/2010/main" val="552156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screen shot of an open computer sitting on top of a table&#10;&#10;Description automatically generated">
            <a:extLst>
              <a:ext uri="{FF2B5EF4-FFF2-40B4-BE49-F238E27FC236}">
                <a16:creationId xmlns:a16="http://schemas.microsoft.com/office/drawing/2014/main" id="{87E499CB-28AD-4083-B302-9D5B4AC0D840}"/>
              </a:ext>
            </a:extLst>
          </p:cNvPr>
          <p:cNvPicPr>
            <a:picLocks noChangeAspect="1"/>
          </p:cNvPicPr>
          <p:nvPr/>
        </p:nvPicPr>
        <p:blipFill>
          <a:blip r:embed="rId3"/>
          <a:stretch>
            <a:fillRect/>
          </a:stretch>
        </p:blipFill>
        <p:spPr>
          <a:xfrm>
            <a:off x="6419142" y="2043910"/>
            <a:ext cx="4553658" cy="3173957"/>
          </a:xfrm>
          <a:prstGeom prst="rect">
            <a:avLst/>
          </a:prstGeom>
        </p:spPr>
      </p:pic>
      <p:sp>
        <p:nvSpPr>
          <p:cNvPr id="2" name="Title 1">
            <a:extLst>
              <a:ext uri="{FF2B5EF4-FFF2-40B4-BE49-F238E27FC236}">
                <a16:creationId xmlns:a16="http://schemas.microsoft.com/office/drawing/2014/main" id="{562BA79C-1833-4AF4-91D5-FD8C4E3B54E6}"/>
              </a:ext>
            </a:extLst>
          </p:cNvPr>
          <p:cNvSpPr>
            <a:spLocks noGrp="1"/>
          </p:cNvSpPr>
          <p:nvPr>
            <p:ph type="title"/>
          </p:nvPr>
        </p:nvSpPr>
        <p:spPr>
          <a:xfrm>
            <a:off x="498348" y="509708"/>
            <a:ext cx="9976104" cy="590931"/>
          </a:xfrm>
        </p:spPr>
        <p:txBody>
          <a:bodyPr/>
          <a:lstStyle/>
          <a:p>
            <a:r>
              <a:rPr lang="en-US" dirty="0"/>
              <a:t>RTX Gaming Laptops are ESPORTS Ready</a:t>
            </a:r>
          </a:p>
        </p:txBody>
      </p:sp>
      <p:graphicFrame>
        <p:nvGraphicFramePr>
          <p:cNvPr id="7" name="Chart 6">
            <a:extLst>
              <a:ext uri="{FF2B5EF4-FFF2-40B4-BE49-F238E27FC236}">
                <a16:creationId xmlns:a16="http://schemas.microsoft.com/office/drawing/2014/main" id="{D8B2ADFF-26DF-441A-8B22-566468234497}"/>
              </a:ext>
            </a:extLst>
          </p:cNvPr>
          <p:cNvGraphicFramePr>
            <a:graphicFrameLocks/>
          </p:cNvGraphicFramePr>
          <p:nvPr/>
        </p:nvGraphicFramePr>
        <p:xfrm>
          <a:off x="798072" y="1843284"/>
          <a:ext cx="5573086" cy="3790125"/>
        </p:xfrm>
        <a:graphic>
          <a:graphicData uri="http://schemas.openxmlformats.org/drawingml/2006/chart">
            <c:chart xmlns:c="http://schemas.openxmlformats.org/drawingml/2006/chart" xmlns:r="http://schemas.openxmlformats.org/officeDocument/2006/relationships" r:id="rId4"/>
          </a:graphicData>
        </a:graphic>
      </p:graphicFrame>
      <p:cxnSp>
        <p:nvCxnSpPr>
          <p:cNvPr id="10" name="Straight Connector 9">
            <a:extLst>
              <a:ext uri="{FF2B5EF4-FFF2-40B4-BE49-F238E27FC236}">
                <a16:creationId xmlns:a16="http://schemas.microsoft.com/office/drawing/2014/main" id="{ABA57ABD-80DC-41E2-8204-1EBC4F412156}"/>
              </a:ext>
            </a:extLst>
          </p:cNvPr>
          <p:cNvCxnSpPr>
            <a:cxnSpLocks/>
            <a:stCxn id="11" idx="3"/>
          </p:cNvCxnSpPr>
          <p:nvPr/>
        </p:nvCxnSpPr>
        <p:spPr>
          <a:xfrm>
            <a:off x="889381" y="2949613"/>
            <a:ext cx="5331309" cy="9633"/>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C9E42091-8AAF-4828-AD94-5475CBFD9820}"/>
              </a:ext>
            </a:extLst>
          </p:cNvPr>
          <p:cNvSpPr txBox="1"/>
          <p:nvPr/>
        </p:nvSpPr>
        <p:spPr>
          <a:xfrm>
            <a:off x="182799" y="2820347"/>
            <a:ext cx="706582" cy="2585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1200" dirty="0">
                <a:solidFill>
                  <a:srgbClr val="FFFFFF"/>
                </a:solidFill>
                <a:latin typeface="Trebuchet MS" panose="020B0603020202020204" pitchFamily="34" charset="0"/>
              </a:rPr>
              <a:t>240 FPS</a:t>
            </a:r>
            <a:endParaRPr lang="en-US" sz="1600" dirty="0">
              <a:solidFill>
                <a:srgbClr val="FFFFFF"/>
              </a:solidFill>
              <a:latin typeface="Trebuchet MS" panose="020B0603020202020204" pitchFamily="34" charset="0"/>
            </a:endParaRPr>
          </a:p>
        </p:txBody>
      </p:sp>
      <p:cxnSp>
        <p:nvCxnSpPr>
          <p:cNvPr id="12" name="Straight Connector 11">
            <a:extLst>
              <a:ext uri="{FF2B5EF4-FFF2-40B4-BE49-F238E27FC236}">
                <a16:creationId xmlns:a16="http://schemas.microsoft.com/office/drawing/2014/main" id="{C0893764-3640-4284-A65C-8AAF021D234A}"/>
              </a:ext>
            </a:extLst>
          </p:cNvPr>
          <p:cNvCxnSpPr>
            <a:cxnSpLocks/>
            <a:stCxn id="13" idx="3"/>
          </p:cNvCxnSpPr>
          <p:nvPr/>
        </p:nvCxnSpPr>
        <p:spPr>
          <a:xfrm>
            <a:off x="881152" y="3805372"/>
            <a:ext cx="5339538" cy="15911"/>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4AD6E78B-F1B1-4B28-BB7E-7158E08D7454}"/>
              </a:ext>
            </a:extLst>
          </p:cNvPr>
          <p:cNvSpPr txBox="1"/>
          <p:nvPr/>
        </p:nvSpPr>
        <p:spPr>
          <a:xfrm>
            <a:off x="174570" y="3676106"/>
            <a:ext cx="706582" cy="2585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1200" dirty="0">
                <a:solidFill>
                  <a:srgbClr val="FFFFFF"/>
                </a:solidFill>
                <a:latin typeface="Trebuchet MS" panose="020B0603020202020204" pitchFamily="34" charset="0"/>
              </a:rPr>
              <a:t>144 FPS</a:t>
            </a:r>
            <a:endParaRPr lang="en-US" sz="1600" dirty="0">
              <a:solidFill>
                <a:srgbClr val="FFFFFF"/>
              </a:solidFill>
              <a:latin typeface="Trebuchet MS" panose="020B0603020202020204" pitchFamily="34" charset="0"/>
            </a:endParaRPr>
          </a:p>
        </p:txBody>
      </p:sp>
      <p:cxnSp>
        <p:nvCxnSpPr>
          <p:cNvPr id="16" name="Straight Connector 15">
            <a:extLst>
              <a:ext uri="{FF2B5EF4-FFF2-40B4-BE49-F238E27FC236}">
                <a16:creationId xmlns:a16="http://schemas.microsoft.com/office/drawing/2014/main" id="{A6B52820-9FAE-4654-8C8C-5DBB311F6CB2}"/>
              </a:ext>
            </a:extLst>
          </p:cNvPr>
          <p:cNvCxnSpPr>
            <a:cxnSpLocks/>
            <a:stCxn id="17" idx="3"/>
          </p:cNvCxnSpPr>
          <p:nvPr/>
        </p:nvCxnSpPr>
        <p:spPr>
          <a:xfrm>
            <a:off x="881152" y="2398841"/>
            <a:ext cx="5348006" cy="19845"/>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321ECEF1-2420-4F67-B89B-960554870767}"/>
              </a:ext>
            </a:extLst>
          </p:cNvPr>
          <p:cNvSpPr txBox="1"/>
          <p:nvPr/>
        </p:nvSpPr>
        <p:spPr>
          <a:xfrm>
            <a:off x="174570" y="2269575"/>
            <a:ext cx="706582" cy="2585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1200" dirty="0">
                <a:solidFill>
                  <a:srgbClr val="FFFFFF"/>
                </a:solidFill>
                <a:latin typeface="Trebuchet MS" panose="020B0603020202020204" pitchFamily="34" charset="0"/>
              </a:rPr>
              <a:t>300 FPS</a:t>
            </a:r>
            <a:endParaRPr lang="en-US" sz="1600" dirty="0">
              <a:solidFill>
                <a:srgbClr val="FFFFFF"/>
              </a:solidFill>
              <a:latin typeface="Trebuchet MS" panose="020B0603020202020204" pitchFamily="34" charset="0"/>
            </a:endParaRPr>
          </a:p>
        </p:txBody>
      </p:sp>
      <p:sp>
        <p:nvSpPr>
          <p:cNvPr id="3" name="TextBox 2">
            <a:extLst>
              <a:ext uri="{FF2B5EF4-FFF2-40B4-BE49-F238E27FC236}">
                <a16:creationId xmlns:a16="http://schemas.microsoft.com/office/drawing/2014/main" id="{C4C7239F-1194-4153-922C-F99B0F7536D9}"/>
              </a:ext>
            </a:extLst>
          </p:cNvPr>
          <p:cNvSpPr txBox="1"/>
          <p:nvPr/>
        </p:nvSpPr>
        <p:spPr>
          <a:xfrm>
            <a:off x="1219843" y="1638724"/>
            <a:ext cx="4877662" cy="289293"/>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1400" dirty="0">
                <a:solidFill>
                  <a:schemeClr val="tx1"/>
                </a:solidFill>
                <a:latin typeface="Trebuchet MS" panose="020B0603020202020204" pitchFamily="34" charset="0"/>
              </a:rPr>
              <a:t>RTX GPUs Deliver Esports Ready Performance!</a:t>
            </a:r>
          </a:p>
        </p:txBody>
      </p:sp>
      <p:sp>
        <p:nvSpPr>
          <p:cNvPr id="21" name="Rectangle 20">
            <a:extLst>
              <a:ext uri="{FF2B5EF4-FFF2-40B4-BE49-F238E27FC236}">
                <a16:creationId xmlns:a16="http://schemas.microsoft.com/office/drawing/2014/main" id="{EEFE4EBC-EF9D-497E-AA87-CD568AEB56C9}"/>
              </a:ext>
            </a:extLst>
          </p:cNvPr>
          <p:cNvSpPr/>
          <p:nvPr/>
        </p:nvSpPr>
        <p:spPr>
          <a:xfrm>
            <a:off x="2295197" y="5781717"/>
            <a:ext cx="6382406" cy="248142"/>
          </a:xfrm>
          <a:prstGeom prst="rect">
            <a:avLst/>
          </a:prstGeom>
          <a:noFill/>
          <a:ln w="25400" cap="flat" cmpd="sng" algn="ctr">
            <a:noFill/>
            <a:prstDash val="solid"/>
          </a:ln>
          <a:effectLst/>
        </p:spPr>
        <p:txBody>
          <a:bodyPr rtlCol="0" anchor="b"/>
          <a:lstStyle/>
          <a:p>
            <a:pPr lvl="0" algn="ctr" fontAlgn="auto">
              <a:lnSpc>
                <a:spcPct val="90000"/>
              </a:lnSpc>
              <a:spcBef>
                <a:spcPts val="0"/>
              </a:spcBef>
              <a:spcAft>
                <a:spcPts val="0"/>
              </a:spcAft>
              <a:defRPr/>
            </a:pPr>
            <a:r>
              <a:rPr lang="en-US" sz="800" i="1" kern="0" dirty="0">
                <a:solidFill>
                  <a:schemeClr val="accent5"/>
                </a:solidFill>
                <a:latin typeface="Trebuchet MS"/>
              </a:rPr>
              <a:t>Average FPS at 1080p, Esports High settings (mix of High and Low), i7 10750H. 144 FPS, 240 FPS, and 300 FPS is the recommended performance to run 144 Hz, 240 Hz, and  300 Hz displays, respectively. </a:t>
            </a:r>
          </a:p>
        </p:txBody>
      </p:sp>
      <p:pic>
        <p:nvPicPr>
          <p:cNvPr id="4" name="Picture 3">
            <a:extLst>
              <a:ext uri="{FF2B5EF4-FFF2-40B4-BE49-F238E27FC236}">
                <a16:creationId xmlns:a16="http://schemas.microsoft.com/office/drawing/2014/main" id="{0219F4D0-926C-4CBC-8DED-D5FA547FC113}"/>
              </a:ext>
            </a:extLst>
          </p:cNvPr>
          <p:cNvPicPr>
            <a:picLocks noChangeAspect="1"/>
          </p:cNvPicPr>
          <p:nvPr/>
        </p:nvPicPr>
        <p:blipFill>
          <a:blip r:embed="rId5"/>
          <a:stretch>
            <a:fillRect/>
          </a:stretch>
        </p:blipFill>
        <p:spPr>
          <a:xfrm>
            <a:off x="7061768" y="2308838"/>
            <a:ext cx="3279266" cy="1872464"/>
          </a:xfrm>
          <a:prstGeom prst="rect">
            <a:avLst/>
          </a:prstGeom>
        </p:spPr>
      </p:pic>
      <p:sp>
        <p:nvSpPr>
          <p:cNvPr id="19" name="TextBox 18">
            <a:extLst>
              <a:ext uri="{FF2B5EF4-FFF2-40B4-BE49-F238E27FC236}">
                <a16:creationId xmlns:a16="http://schemas.microsoft.com/office/drawing/2014/main" id="{C7B7FFB6-1F45-4E92-A551-4B4BB61EBB81}"/>
              </a:ext>
            </a:extLst>
          </p:cNvPr>
          <p:cNvSpPr txBox="1"/>
          <p:nvPr/>
        </p:nvSpPr>
        <p:spPr>
          <a:xfrm>
            <a:off x="7772595" y="2646667"/>
            <a:ext cx="1824441" cy="75713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4800" b="1" dirty="0">
                <a:solidFill>
                  <a:schemeClr val="tx1"/>
                </a:solidFill>
                <a:latin typeface="Trebuchet MS" panose="020B0603020202020204" pitchFamily="34" charset="0"/>
              </a:rPr>
              <a:t>100%</a:t>
            </a:r>
          </a:p>
        </p:txBody>
      </p:sp>
      <p:sp>
        <p:nvSpPr>
          <p:cNvPr id="14" name="TextBox 1">
            <a:extLst>
              <a:ext uri="{FF2B5EF4-FFF2-40B4-BE49-F238E27FC236}">
                <a16:creationId xmlns:a16="http://schemas.microsoft.com/office/drawing/2014/main" id="{78D746BE-BA28-4B8C-8D28-CF03A8965BD8}"/>
              </a:ext>
            </a:extLst>
          </p:cNvPr>
          <p:cNvSpPr txBox="1"/>
          <p:nvPr/>
        </p:nvSpPr>
        <p:spPr>
          <a:xfrm>
            <a:off x="7365947" y="3352050"/>
            <a:ext cx="2637735" cy="40011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sz="1400" b="0" i="0" u="none" strike="noStrike" kern="1200" spc="0" baseline="0">
                <a:solidFill>
                  <a:srgbClr val="B3B3B3">
                    <a:lumMod val="65000"/>
                    <a:lumOff val="35000"/>
                  </a:srgbClr>
                </a:solidFill>
                <a:latin typeface="+mn-lt"/>
                <a:ea typeface="+mn-ea"/>
                <a:cs typeface="+mn-cs"/>
              </a:defRPr>
            </a:pPr>
            <a:r>
              <a:rPr lang="en-US" sz="1000" dirty="0">
                <a:solidFill>
                  <a:srgbClr val="FFFFFF"/>
                </a:solidFill>
                <a:latin typeface="Trebuchet MS" panose="020B0603020202020204" pitchFamily="34" charset="0"/>
              </a:rPr>
              <a:t>OF RTX REFRESH GAMING LAPTOPS HAVE </a:t>
            </a:r>
          </a:p>
          <a:p>
            <a:pPr algn="ctr">
              <a:defRPr sz="1400" b="0" i="0" u="none" strike="noStrike" kern="1200" spc="0" baseline="0">
                <a:solidFill>
                  <a:srgbClr val="B3B3B3">
                    <a:lumMod val="65000"/>
                    <a:lumOff val="35000"/>
                  </a:srgbClr>
                </a:solidFill>
                <a:latin typeface="+mn-lt"/>
                <a:ea typeface="+mn-ea"/>
                <a:cs typeface="+mn-cs"/>
              </a:defRPr>
            </a:pPr>
            <a:r>
              <a:rPr lang="en-US" sz="1000" dirty="0">
                <a:solidFill>
                  <a:srgbClr val="FFFFFF"/>
                </a:solidFill>
                <a:latin typeface="Trebuchet MS" panose="020B0603020202020204" pitchFamily="34" charset="0"/>
              </a:rPr>
              <a:t>144Hz+ REFRESH RATE DISPLAYS</a:t>
            </a:r>
          </a:p>
        </p:txBody>
      </p:sp>
    </p:spTree>
    <p:extLst>
      <p:ext uri="{BB962C8B-B14F-4D97-AF65-F5344CB8AC3E}">
        <p14:creationId xmlns:p14="http://schemas.microsoft.com/office/powerpoint/2010/main" val="3955517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C3122-984E-49C0-9DE5-1098F5E263EA}"/>
              </a:ext>
            </a:extLst>
          </p:cNvPr>
          <p:cNvSpPr>
            <a:spLocks noGrp="1"/>
          </p:cNvSpPr>
          <p:nvPr>
            <p:ph type="title"/>
          </p:nvPr>
        </p:nvSpPr>
        <p:spPr/>
        <p:txBody>
          <a:bodyPr/>
          <a:lstStyle/>
          <a:p>
            <a:r>
              <a:rPr lang="en-US" dirty="0"/>
              <a:t>Call of Duty: Warzone</a:t>
            </a:r>
          </a:p>
        </p:txBody>
      </p:sp>
      <p:sp>
        <p:nvSpPr>
          <p:cNvPr id="4" name="Text Placeholder 3">
            <a:extLst>
              <a:ext uri="{FF2B5EF4-FFF2-40B4-BE49-F238E27FC236}">
                <a16:creationId xmlns:a16="http://schemas.microsoft.com/office/drawing/2014/main" id="{AEFA5C88-8745-41A8-9D0D-7D459ECEA281}"/>
              </a:ext>
            </a:extLst>
          </p:cNvPr>
          <p:cNvSpPr>
            <a:spLocks noGrp="1"/>
          </p:cNvSpPr>
          <p:nvPr>
            <p:ph type="body" sz="quarter" idx="10"/>
          </p:nvPr>
        </p:nvSpPr>
        <p:spPr/>
        <p:txBody>
          <a:bodyPr/>
          <a:lstStyle/>
          <a:p>
            <a:r>
              <a:rPr lang="en-US" dirty="0"/>
              <a:t>A New Battle Royale Approaches</a:t>
            </a:r>
          </a:p>
        </p:txBody>
      </p:sp>
      <p:pic>
        <p:nvPicPr>
          <p:cNvPr id="9" name="Content Placeholder 5" descr="A picture containing building, outdoor, transport, vehicle&#10;&#10;Description automatically generated">
            <a:extLst>
              <a:ext uri="{FF2B5EF4-FFF2-40B4-BE49-F238E27FC236}">
                <a16:creationId xmlns:a16="http://schemas.microsoft.com/office/drawing/2014/main" id="{5F7427E3-D147-40AD-92F2-27D9781C03B6}"/>
              </a:ext>
            </a:extLst>
          </p:cNvPr>
          <p:cNvPicPr>
            <a:picLocks noChangeAspect="1"/>
          </p:cNvPicPr>
          <p:nvPr/>
        </p:nvPicPr>
        <p:blipFill>
          <a:blip r:embed="rId3"/>
          <a:stretch>
            <a:fillRect/>
          </a:stretch>
        </p:blipFill>
        <p:spPr bwMode="auto">
          <a:xfrm>
            <a:off x="592869" y="1929186"/>
            <a:ext cx="5395181" cy="3280854"/>
          </a:xfrm>
          <a:prstGeom prst="rect">
            <a:avLst/>
          </a:prstGeom>
          <a:noFill/>
          <a:ln w="9525">
            <a:noFill/>
            <a:miter lim="800000"/>
            <a:headEnd/>
            <a:tailEnd/>
          </a:ln>
        </p:spPr>
      </p:pic>
      <p:graphicFrame>
        <p:nvGraphicFramePr>
          <p:cNvPr id="6" name="Google Shape;311;p15">
            <a:extLst>
              <a:ext uri="{FF2B5EF4-FFF2-40B4-BE49-F238E27FC236}">
                <a16:creationId xmlns:a16="http://schemas.microsoft.com/office/drawing/2014/main" id="{D3AD014E-7D29-4893-87D8-D94D7DA4ABD9}"/>
              </a:ext>
            </a:extLst>
          </p:cNvPr>
          <p:cNvGraphicFramePr/>
          <p:nvPr>
            <p:extLst>
              <p:ext uri="{D42A27DB-BD31-4B8C-83A1-F6EECF244321}">
                <p14:modId xmlns:p14="http://schemas.microsoft.com/office/powerpoint/2010/main" val="697370094"/>
              </p:ext>
            </p:extLst>
          </p:nvPr>
        </p:nvGraphicFramePr>
        <p:xfrm>
          <a:off x="6588252" y="1887509"/>
          <a:ext cx="3886200" cy="3364208"/>
        </p:xfrm>
        <a:graphic>
          <a:graphicData uri="http://schemas.openxmlformats.org/drawingml/2006/chart">
            <c:chart xmlns:c="http://schemas.openxmlformats.org/drawingml/2006/chart" xmlns:r="http://schemas.openxmlformats.org/officeDocument/2006/relationships" r:id="rId4"/>
          </a:graphicData>
        </a:graphic>
      </p:graphicFrame>
      <p:cxnSp>
        <p:nvCxnSpPr>
          <p:cNvPr id="8" name="Google Shape;312;p15">
            <a:extLst>
              <a:ext uri="{FF2B5EF4-FFF2-40B4-BE49-F238E27FC236}">
                <a16:creationId xmlns:a16="http://schemas.microsoft.com/office/drawing/2014/main" id="{4166E577-11C1-42AC-AB30-B67DA06E8199}"/>
              </a:ext>
            </a:extLst>
          </p:cNvPr>
          <p:cNvCxnSpPr/>
          <p:nvPr/>
        </p:nvCxnSpPr>
        <p:spPr>
          <a:xfrm>
            <a:off x="6800850" y="3351353"/>
            <a:ext cx="3673602" cy="0"/>
          </a:xfrm>
          <a:prstGeom prst="straightConnector1">
            <a:avLst/>
          </a:prstGeom>
          <a:noFill/>
          <a:ln w="22225" cap="flat" cmpd="sng">
            <a:solidFill>
              <a:schemeClr val="lt1"/>
            </a:solidFill>
            <a:prstDash val="solid"/>
            <a:round/>
            <a:headEnd type="none" w="sm" len="sm"/>
            <a:tailEnd type="none" w="sm" len="sm"/>
          </a:ln>
        </p:spPr>
      </p:cxnSp>
      <p:sp>
        <p:nvSpPr>
          <p:cNvPr id="10" name="Google Shape;313;p15">
            <a:extLst>
              <a:ext uri="{FF2B5EF4-FFF2-40B4-BE49-F238E27FC236}">
                <a16:creationId xmlns:a16="http://schemas.microsoft.com/office/drawing/2014/main" id="{15759957-93A7-41F1-9EC4-51AF378F03DA}"/>
              </a:ext>
            </a:extLst>
          </p:cNvPr>
          <p:cNvSpPr txBox="1"/>
          <p:nvPr/>
        </p:nvSpPr>
        <p:spPr>
          <a:xfrm>
            <a:off x="5972411" y="3222087"/>
            <a:ext cx="812800" cy="258532"/>
          </a:xfrm>
          <a:prstGeom prst="rect">
            <a:avLst/>
          </a:prstGeom>
          <a:noFill/>
          <a:ln>
            <a:noFill/>
          </a:ln>
        </p:spPr>
        <p:txBody>
          <a:bodyPr spcFirstLastPara="1" wrap="square" lIns="91425" tIns="45700" rIns="91425" bIns="45700" anchor="ctr" anchorCtr="0">
            <a:spAutoFit/>
          </a:bodyPr>
          <a:lstStyle/>
          <a:p>
            <a:pPr marL="0" marR="0" lvl="0" indent="0" algn="r" rtl="0">
              <a:lnSpc>
                <a:spcPct val="90000"/>
              </a:lnSpc>
              <a:spcBef>
                <a:spcPts val="0"/>
              </a:spcBef>
              <a:spcAft>
                <a:spcPts val="0"/>
              </a:spcAft>
              <a:buNone/>
            </a:pPr>
            <a:r>
              <a:rPr lang="en-US" sz="1200" dirty="0">
                <a:solidFill>
                  <a:srgbClr val="FFFFFF"/>
                </a:solidFill>
                <a:latin typeface="Trebuchet MS"/>
                <a:ea typeface="Trebuchet MS"/>
                <a:cs typeface="Trebuchet MS"/>
                <a:sym typeface="Trebuchet MS"/>
              </a:rPr>
              <a:t>144 FPS</a:t>
            </a:r>
            <a:endParaRPr sz="1600" dirty="0">
              <a:solidFill>
                <a:srgbClr val="FFFFFF"/>
              </a:solidFill>
              <a:latin typeface="Trebuchet MS"/>
              <a:ea typeface="Trebuchet MS"/>
              <a:cs typeface="Trebuchet MS"/>
              <a:sym typeface="Trebuchet MS"/>
            </a:endParaRPr>
          </a:p>
        </p:txBody>
      </p:sp>
      <p:sp>
        <p:nvSpPr>
          <p:cNvPr id="11" name="Rectangle 10">
            <a:extLst>
              <a:ext uri="{FF2B5EF4-FFF2-40B4-BE49-F238E27FC236}">
                <a16:creationId xmlns:a16="http://schemas.microsoft.com/office/drawing/2014/main" id="{0E4D2257-FEB2-4FD2-84C9-DDC9A08DC6A7}"/>
              </a:ext>
            </a:extLst>
          </p:cNvPr>
          <p:cNvSpPr/>
          <p:nvPr/>
        </p:nvSpPr>
        <p:spPr>
          <a:xfrm>
            <a:off x="6378811" y="5434774"/>
            <a:ext cx="4517679" cy="248142"/>
          </a:xfrm>
          <a:prstGeom prst="rect">
            <a:avLst/>
          </a:prstGeom>
          <a:noFill/>
          <a:ln w="25400" cap="flat" cmpd="sng" algn="ctr">
            <a:noFill/>
            <a:prstDash val="solid"/>
          </a:ln>
          <a:effectLst/>
        </p:spPr>
        <p:txBody>
          <a:bodyPr rtlCol="0" anchor="b"/>
          <a:lstStyle/>
          <a:p>
            <a:pPr lvl="0" algn="ctr" fontAlgn="auto">
              <a:lnSpc>
                <a:spcPct val="90000"/>
              </a:lnSpc>
              <a:spcBef>
                <a:spcPts val="0"/>
              </a:spcBef>
              <a:spcAft>
                <a:spcPts val="0"/>
              </a:spcAft>
              <a:defRPr/>
            </a:pPr>
            <a:r>
              <a:rPr lang="en-US" sz="800" i="1" kern="0" dirty="0">
                <a:solidFill>
                  <a:schemeClr val="accent5"/>
                </a:solidFill>
                <a:latin typeface="Trebuchet MS"/>
              </a:rPr>
              <a:t>Average FPS at 1080p, High settings, with i9-9900K. 144 FPS is the recommended performance to run 144 Hz displays. Source: NVIDIA.</a:t>
            </a:r>
          </a:p>
        </p:txBody>
      </p:sp>
    </p:spTree>
    <p:extLst>
      <p:ext uri="{BB962C8B-B14F-4D97-AF65-F5344CB8AC3E}">
        <p14:creationId xmlns:p14="http://schemas.microsoft.com/office/powerpoint/2010/main" val="3965666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7" name="Chart 26">
            <a:extLst>
              <a:ext uri="{FF2B5EF4-FFF2-40B4-BE49-F238E27FC236}">
                <a16:creationId xmlns:a16="http://schemas.microsoft.com/office/drawing/2014/main" id="{EC2E80D6-38E2-46EB-A9F5-19F8D09A9CC3}"/>
              </a:ext>
            </a:extLst>
          </p:cNvPr>
          <p:cNvGraphicFramePr>
            <a:graphicFrameLocks/>
          </p:cNvGraphicFramePr>
          <p:nvPr>
            <p:extLst>
              <p:ext uri="{D42A27DB-BD31-4B8C-83A1-F6EECF244321}">
                <p14:modId xmlns:p14="http://schemas.microsoft.com/office/powerpoint/2010/main" val="3112572234"/>
              </p:ext>
            </p:extLst>
          </p:nvPr>
        </p:nvGraphicFramePr>
        <p:xfrm>
          <a:off x="76232" y="2136968"/>
          <a:ext cx="3636939" cy="29629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B05D18E7-6851-49D7-A209-36DE7802C36E}"/>
              </a:ext>
            </a:extLst>
          </p:cNvPr>
          <p:cNvSpPr>
            <a:spLocks noGrp="1"/>
          </p:cNvSpPr>
          <p:nvPr>
            <p:ph type="title"/>
          </p:nvPr>
        </p:nvSpPr>
        <p:spPr/>
        <p:txBody>
          <a:bodyPr/>
          <a:lstStyle/>
          <a:p>
            <a:r>
              <a:rPr lang="en-US" dirty="0"/>
              <a:t>Frames Win Games</a:t>
            </a:r>
          </a:p>
        </p:txBody>
      </p:sp>
      <p:sp>
        <p:nvSpPr>
          <p:cNvPr id="4" name="Text Placeholder 3">
            <a:extLst>
              <a:ext uri="{FF2B5EF4-FFF2-40B4-BE49-F238E27FC236}">
                <a16:creationId xmlns:a16="http://schemas.microsoft.com/office/drawing/2014/main" id="{65C74785-2EDC-4F97-ABC5-6ABB57A5556E}"/>
              </a:ext>
            </a:extLst>
          </p:cNvPr>
          <p:cNvSpPr>
            <a:spLocks noGrp="1"/>
          </p:cNvSpPr>
          <p:nvPr>
            <p:ph type="body" sz="quarter" idx="10"/>
          </p:nvPr>
        </p:nvSpPr>
        <p:spPr/>
        <p:txBody>
          <a:bodyPr/>
          <a:lstStyle/>
          <a:p>
            <a:r>
              <a:rPr lang="en-US" dirty="0"/>
              <a:t>GEFORCE Delivers High Frames Gaming</a:t>
            </a:r>
          </a:p>
        </p:txBody>
      </p:sp>
      <p:sp>
        <p:nvSpPr>
          <p:cNvPr id="21" name="TextBox 20">
            <a:extLst>
              <a:ext uri="{FF2B5EF4-FFF2-40B4-BE49-F238E27FC236}">
                <a16:creationId xmlns:a16="http://schemas.microsoft.com/office/drawing/2014/main" id="{E8E191D2-E966-4E0E-ABDB-3B63424D3715}"/>
              </a:ext>
            </a:extLst>
          </p:cNvPr>
          <p:cNvSpPr txBox="1"/>
          <p:nvPr/>
        </p:nvSpPr>
        <p:spPr>
          <a:xfrm>
            <a:off x="3919447" y="5111942"/>
            <a:ext cx="3133908" cy="4801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p>
            <a:pPr algn="ctr">
              <a:lnSpc>
                <a:spcPct val="90000"/>
              </a:lnSpc>
            </a:pPr>
            <a:r>
              <a:rPr lang="en-US" sz="1400" dirty="0">
                <a:solidFill>
                  <a:schemeClr val="tx1"/>
                </a:solidFill>
                <a:latin typeface="Trebuchet MS" panose="020B0603020202020204" pitchFamily="34" charset="0"/>
              </a:rPr>
              <a:t>Esports Ready </a:t>
            </a:r>
            <a:br>
              <a:rPr lang="en-US" sz="1400" dirty="0">
                <a:solidFill>
                  <a:schemeClr val="tx1"/>
                </a:solidFill>
                <a:latin typeface="Trebuchet MS" panose="020B0603020202020204" pitchFamily="34" charset="0"/>
              </a:rPr>
            </a:br>
            <a:r>
              <a:rPr lang="en-US" sz="1400" dirty="0">
                <a:solidFill>
                  <a:schemeClr val="tx1"/>
                </a:solidFill>
                <a:latin typeface="Trebuchet MS" panose="020B0603020202020204" pitchFamily="34" charset="0"/>
              </a:rPr>
              <a:t>GeForce GPUs</a:t>
            </a:r>
          </a:p>
        </p:txBody>
      </p:sp>
      <p:sp>
        <p:nvSpPr>
          <p:cNvPr id="25" name="TextBox 24">
            <a:extLst>
              <a:ext uri="{FF2B5EF4-FFF2-40B4-BE49-F238E27FC236}">
                <a16:creationId xmlns:a16="http://schemas.microsoft.com/office/drawing/2014/main" id="{D2744C75-3287-465C-81EF-DE6FFFCE77BD}"/>
              </a:ext>
            </a:extLst>
          </p:cNvPr>
          <p:cNvSpPr txBox="1"/>
          <p:nvPr/>
        </p:nvSpPr>
        <p:spPr>
          <a:xfrm>
            <a:off x="7415581" y="5111942"/>
            <a:ext cx="3133908" cy="4801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p>
            <a:pPr algn="ctr">
              <a:lnSpc>
                <a:spcPct val="90000"/>
              </a:lnSpc>
            </a:pPr>
            <a:r>
              <a:rPr lang="en-US" sz="1400" dirty="0">
                <a:solidFill>
                  <a:schemeClr val="tx1"/>
                </a:solidFill>
                <a:latin typeface="Trebuchet MS" panose="020B0603020202020204" pitchFamily="34" charset="0"/>
              </a:rPr>
              <a:t>Breakthrough </a:t>
            </a:r>
            <a:br>
              <a:rPr lang="en-US" sz="1400" dirty="0">
                <a:solidFill>
                  <a:schemeClr val="tx1"/>
                </a:solidFill>
                <a:latin typeface="Trebuchet MS" panose="020B0603020202020204" pitchFamily="34" charset="0"/>
              </a:rPr>
            </a:br>
            <a:r>
              <a:rPr lang="en-US" sz="1400" dirty="0">
                <a:solidFill>
                  <a:schemeClr val="tx1"/>
                </a:solidFill>
                <a:latin typeface="Trebuchet MS" panose="020B0603020202020204" pitchFamily="34" charset="0"/>
              </a:rPr>
              <a:t>360Hz G-SYNC Displays</a:t>
            </a:r>
            <a:endParaRPr lang="en-US" sz="1100" dirty="0">
              <a:solidFill>
                <a:schemeClr val="accent5"/>
              </a:solidFill>
              <a:latin typeface="Trebuchet MS" panose="020B0603020202020204" pitchFamily="34" charset="0"/>
            </a:endParaRPr>
          </a:p>
        </p:txBody>
      </p:sp>
      <p:sp>
        <p:nvSpPr>
          <p:cNvPr id="26" name="TextBox 25">
            <a:extLst>
              <a:ext uri="{FF2B5EF4-FFF2-40B4-BE49-F238E27FC236}">
                <a16:creationId xmlns:a16="http://schemas.microsoft.com/office/drawing/2014/main" id="{E7151F9D-2316-428F-BDDF-E32B214A61B5}"/>
              </a:ext>
            </a:extLst>
          </p:cNvPr>
          <p:cNvSpPr txBox="1"/>
          <p:nvPr/>
        </p:nvSpPr>
        <p:spPr>
          <a:xfrm>
            <a:off x="423308" y="5111942"/>
            <a:ext cx="3133908" cy="48842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p>
            <a:pPr algn="ctr">
              <a:lnSpc>
                <a:spcPct val="90000"/>
              </a:lnSpc>
            </a:pPr>
            <a:r>
              <a:rPr lang="en-US" sz="1400" dirty="0">
                <a:solidFill>
                  <a:schemeClr val="tx1"/>
                </a:solidFill>
                <a:latin typeface="Trebuchet MS" panose="020B0603020202020204" pitchFamily="34" charset="0"/>
              </a:rPr>
              <a:t>Strong Correlation Frames </a:t>
            </a:r>
            <a:br>
              <a:rPr lang="en-US" sz="1400" dirty="0">
                <a:solidFill>
                  <a:schemeClr val="tx1"/>
                </a:solidFill>
                <a:latin typeface="Trebuchet MS" panose="020B0603020202020204" pitchFamily="34" charset="0"/>
              </a:rPr>
            </a:br>
            <a:r>
              <a:rPr lang="en-US" sz="1400" dirty="0">
                <a:solidFill>
                  <a:schemeClr val="tx1"/>
                </a:solidFill>
                <a:latin typeface="Trebuchet MS" panose="020B0603020202020204" pitchFamily="34" charset="0"/>
              </a:rPr>
              <a:t>Win Games</a:t>
            </a:r>
          </a:p>
        </p:txBody>
      </p:sp>
      <p:pic>
        <p:nvPicPr>
          <p:cNvPr id="30" name="Picture 2" descr="Image result for turing Founders edition png">
            <a:extLst>
              <a:ext uri="{FF2B5EF4-FFF2-40B4-BE49-F238E27FC236}">
                <a16:creationId xmlns:a16="http://schemas.microsoft.com/office/drawing/2014/main" id="{00371F55-B0DA-4D55-BE96-B226FAFD17F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63" t="2951" r="7151" b="2951"/>
          <a:stretch/>
        </p:blipFill>
        <p:spPr bwMode="auto">
          <a:xfrm>
            <a:off x="3919445" y="2277201"/>
            <a:ext cx="3133909" cy="2644267"/>
          </a:xfrm>
          <a:prstGeom prst="rect">
            <a:avLst/>
          </a:prstGeom>
          <a:noFill/>
          <a:ln>
            <a:solidFill>
              <a:schemeClr val="accent4">
                <a:lumMod val="75000"/>
              </a:schemeClr>
            </a:solidFill>
          </a:ln>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FE395B94-718C-4B48-9F8A-9F1EEB79F58C}"/>
              </a:ext>
            </a:extLst>
          </p:cNvPr>
          <p:cNvPicPr>
            <a:picLocks noChangeAspect="1"/>
          </p:cNvPicPr>
          <p:nvPr/>
        </p:nvPicPr>
        <p:blipFill rotWithShape="1">
          <a:blip r:embed="rId5"/>
          <a:srcRect t="4828" r="2391" b="4124"/>
          <a:stretch/>
        </p:blipFill>
        <p:spPr>
          <a:xfrm>
            <a:off x="7415583" y="2277203"/>
            <a:ext cx="3133906" cy="2644265"/>
          </a:xfrm>
          <a:prstGeom prst="rect">
            <a:avLst/>
          </a:prstGeom>
          <a:noFill/>
          <a:ln>
            <a:solidFill>
              <a:schemeClr val="accent4">
                <a:lumMod val="75000"/>
              </a:schemeClr>
            </a:solidFill>
          </a:ln>
        </p:spPr>
      </p:pic>
      <p:sp>
        <p:nvSpPr>
          <p:cNvPr id="11" name="Freeform: Shape 10">
            <a:extLst>
              <a:ext uri="{FF2B5EF4-FFF2-40B4-BE49-F238E27FC236}">
                <a16:creationId xmlns:a16="http://schemas.microsoft.com/office/drawing/2014/main" id="{FB09BF1F-2AEF-4459-A05E-2BD68DBA2F7D}"/>
              </a:ext>
            </a:extLst>
          </p:cNvPr>
          <p:cNvSpPr/>
          <p:nvPr/>
        </p:nvSpPr>
        <p:spPr>
          <a:xfrm>
            <a:off x="762842" y="2894757"/>
            <a:ext cx="2728044" cy="1836173"/>
          </a:xfrm>
          <a:custGeom>
            <a:avLst/>
            <a:gdLst>
              <a:gd name="connsiteX0" fmla="*/ 2728044 w 2728044"/>
              <a:gd name="connsiteY0" fmla="*/ 0 h 1808592"/>
              <a:gd name="connsiteX1" fmla="*/ 2728044 w 2728044"/>
              <a:gd name="connsiteY1" fmla="*/ 1808592 h 1808592"/>
              <a:gd name="connsiteX2" fmla="*/ 0 w 2728044"/>
              <a:gd name="connsiteY2" fmla="*/ 1808592 h 1808592"/>
              <a:gd name="connsiteX3" fmla="*/ 469830 w 2728044"/>
              <a:gd name="connsiteY3" fmla="*/ 1379178 h 1808592"/>
              <a:gd name="connsiteX4" fmla="*/ 929556 w 2728044"/>
              <a:gd name="connsiteY4" fmla="*/ 1060906 h 1808592"/>
              <a:gd name="connsiteX5" fmla="*/ 1379178 w 2728044"/>
              <a:gd name="connsiteY5" fmla="*/ 591076 h 1808592"/>
              <a:gd name="connsiteX6" fmla="*/ 1854060 w 2728044"/>
              <a:gd name="connsiteY6" fmla="*/ 217233 h 1808592"/>
              <a:gd name="connsiteX7" fmla="*/ 2288526 w 2728044"/>
              <a:gd name="connsiteY7" fmla="*/ 65675 h 1808592"/>
              <a:gd name="connsiteX8" fmla="*/ 2728044 w 2728044"/>
              <a:gd name="connsiteY8" fmla="*/ 0 h 1808592"/>
              <a:gd name="connsiteX0" fmla="*/ 2728044 w 2728044"/>
              <a:gd name="connsiteY0" fmla="*/ 0 h 1808592"/>
              <a:gd name="connsiteX1" fmla="*/ 2728044 w 2728044"/>
              <a:gd name="connsiteY1" fmla="*/ 1808592 h 1808592"/>
              <a:gd name="connsiteX2" fmla="*/ 0 w 2728044"/>
              <a:gd name="connsiteY2" fmla="*/ 1808592 h 1808592"/>
              <a:gd name="connsiteX3" fmla="*/ 469830 w 2728044"/>
              <a:gd name="connsiteY3" fmla="*/ 1379178 h 1808592"/>
              <a:gd name="connsiteX4" fmla="*/ 929556 w 2728044"/>
              <a:gd name="connsiteY4" fmla="*/ 1060906 h 1808592"/>
              <a:gd name="connsiteX5" fmla="*/ 1379178 w 2728044"/>
              <a:gd name="connsiteY5" fmla="*/ 591076 h 1808592"/>
              <a:gd name="connsiteX6" fmla="*/ 1854060 w 2728044"/>
              <a:gd name="connsiteY6" fmla="*/ 217233 h 1808592"/>
              <a:gd name="connsiteX7" fmla="*/ 2275464 w 2728044"/>
              <a:gd name="connsiteY7" fmla="*/ 97842 h 1808592"/>
              <a:gd name="connsiteX8" fmla="*/ 2728044 w 2728044"/>
              <a:gd name="connsiteY8" fmla="*/ 0 h 1808592"/>
              <a:gd name="connsiteX0" fmla="*/ 2728044 w 2728044"/>
              <a:gd name="connsiteY0" fmla="*/ 0 h 1808592"/>
              <a:gd name="connsiteX1" fmla="*/ 2728044 w 2728044"/>
              <a:gd name="connsiteY1" fmla="*/ 1808592 h 1808592"/>
              <a:gd name="connsiteX2" fmla="*/ 0 w 2728044"/>
              <a:gd name="connsiteY2" fmla="*/ 1808592 h 1808592"/>
              <a:gd name="connsiteX3" fmla="*/ 469830 w 2728044"/>
              <a:gd name="connsiteY3" fmla="*/ 1379178 h 1808592"/>
              <a:gd name="connsiteX4" fmla="*/ 929556 w 2728044"/>
              <a:gd name="connsiteY4" fmla="*/ 1060906 h 1808592"/>
              <a:gd name="connsiteX5" fmla="*/ 1379178 w 2728044"/>
              <a:gd name="connsiteY5" fmla="*/ 591076 h 1808592"/>
              <a:gd name="connsiteX6" fmla="*/ 1823580 w 2728044"/>
              <a:gd name="connsiteY6" fmla="*/ 242967 h 1808592"/>
              <a:gd name="connsiteX7" fmla="*/ 2275464 w 2728044"/>
              <a:gd name="connsiteY7" fmla="*/ 97842 h 1808592"/>
              <a:gd name="connsiteX8" fmla="*/ 2728044 w 2728044"/>
              <a:gd name="connsiteY8" fmla="*/ 0 h 1808592"/>
              <a:gd name="connsiteX0" fmla="*/ 2728044 w 2728044"/>
              <a:gd name="connsiteY0" fmla="*/ 0 h 1808592"/>
              <a:gd name="connsiteX1" fmla="*/ 2728044 w 2728044"/>
              <a:gd name="connsiteY1" fmla="*/ 1808592 h 1808592"/>
              <a:gd name="connsiteX2" fmla="*/ 0 w 2728044"/>
              <a:gd name="connsiteY2" fmla="*/ 1808592 h 1808592"/>
              <a:gd name="connsiteX3" fmla="*/ 469830 w 2728044"/>
              <a:gd name="connsiteY3" fmla="*/ 1379178 h 1808592"/>
              <a:gd name="connsiteX4" fmla="*/ 929556 w 2728044"/>
              <a:gd name="connsiteY4" fmla="*/ 1060906 h 1808592"/>
              <a:gd name="connsiteX5" fmla="*/ 1374824 w 2728044"/>
              <a:gd name="connsiteY5" fmla="*/ 616810 h 1808592"/>
              <a:gd name="connsiteX6" fmla="*/ 1823580 w 2728044"/>
              <a:gd name="connsiteY6" fmla="*/ 242967 h 1808592"/>
              <a:gd name="connsiteX7" fmla="*/ 2275464 w 2728044"/>
              <a:gd name="connsiteY7" fmla="*/ 97842 h 1808592"/>
              <a:gd name="connsiteX8" fmla="*/ 2728044 w 2728044"/>
              <a:gd name="connsiteY8" fmla="*/ 0 h 1808592"/>
              <a:gd name="connsiteX0" fmla="*/ 2728044 w 2728044"/>
              <a:gd name="connsiteY0" fmla="*/ 0 h 1808592"/>
              <a:gd name="connsiteX1" fmla="*/ 2728044 w 2728044"/>
              <a:gd name="connsiteY1" fmla="*/ 1808592 h 1808592"/>
              <a:gd name="connsiteX2" fmla="*/ 0 w 2728044"/>
              <a:gd name="connsiteY2" fmla="*/ 1808592 h 1808592"/>
              <a:gd name="connsiteX3" fmla="*/ 469830 w 2728044"/>
              <a:gd name="connsiteY3" fmla="*/ 1379178 h 1808592"/>
              <a:gd name="connsiteX4" fmla="*/ 918670 w 2728044"/>
              <a:gd name="connsiteY4" fmla="*/ 1069484 h 1808592"/>
              <a:gd name="connsiteX5" fmla="*/ 1374824 w 2728044"/>
              <a:gd name="connsiteY5" fmla="*/ 616810 h 1808592"/>
              <a:gd name="connsiteX6" fmla="*/ 1823580 w 2728044"/>
              <a:gd name="connsiteY6" fmla="*/ 242967 h 1808592"/>
              <a:gd name="connsiteX7" fmla="*/ 2275464 w 2728044"/>
              <a:gd name="connsiteY7" fmla="*/ 97842 h 1808592"/>
              <a:gd name="connsiteX8" fmla="*/ 2728044 w 2728044"/>
              <a:gd name="connsiteY8" fmla="*/ 0 h 1808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28044" h="1808592">
                <a:moveTo>
                  <a:pt x="2728044" y="0"/>
                </a:moveTo>
                <a:lnTo>
                  <a:pt x="2728044" y="1808592"/>
                </a:lnTo>
                <a:lnTo>
                  <a:pt x="0" y="1808592"/>
                </a:lnTo>
                <a:lnTo>
                  <a:pt x="469830" y="1379178"/>
                </a:lnTo>
                <a:lnTo>
                  <a:pt x="918670" y="1069484"/>
                </a:lnTo>
                <a:lnTo>
                  <a:pt x="1374824" y="616810"/>
                </a:lnTo>
                <a:lnTo>
                  <a:pt x="1823580" y="242967"/>
                </a:lnTo>
                <a:lnTo>
                  <a:pt x="2275464" y="97842"/>
                </a:lnTo>
                <a:lnTo>
                  <a:pt x="2728044" y="0"/>
                </a:lnTo>
                <a:close/>
              </a:path>
            </a:pathLst>
          </a:custGeom>
          <a:gradFill>
            <a:gsLst>
              <a:gs pos="0">
                <a:schemeClr val="tx2">
                  <a:alpha val="73000"/>
                </a:schemeClr>
              </a:gs>
              <a:gs pos="76000">
                <a:schemeClr val="bg1">
                  <a:alpha val="1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4199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EE1B5-05B2-42C5-B8C3-5BDAB01D0A67}"/>
              </a:ext>
            </a:extLst>
          </p:cNvPr>
          <p:cNvSpPr>
            <a:spLocks noGrp="1"/>
          </p:cNvSpPr>
          <p:nvPr>
            <p:ph type="title"/>
          </p:nvPr>
        </p:nvSpPr>
        <p:spPr/>
        <p:txBody>
          <a:bodyPr/>
          <a:lstStyle/>
          <a:p>
            <a:r>
              <a:rPr lang="en-US" dirty="0"/>
              <a:t>Non-Embargo Alternates</a:t>
            </a:r>
          </a:p>
        </p:txBody>
      </p:sp>
    </p:spTree>
    <p:extLst>
      <p:ext uri="{BB962C8B-B14F-4D97-AF65-F5344CB8AC3E}">
        <p14:creationId xmlns:p14="http://schemas.microsoft.com/office/powerpoint/2010/main" val="2453354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30" name="Picture 6" descr="Image result for Call of Duty: Modern Warfare">
            <a:extLst>
              <a:ext uri="{FF2B5EF4-FFF2-40B4-BE49-F238E27FC236}">
                <a16:creationId xmlns:a16="http://schemas.microsoft.com/office/drawing/2014/main" id="{E3D8D045-35A7-4347-9537-E034CA63E81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0453"/>
          <a:stretch/>
        </p:blipFill>
        <p:spPr bwMode="auto">
          <a:xfrm>
            <a:off x="5708560" y="550594"/>
            <a:ext cx="1513392" cy="1522092"/>
          </a:xfrm>
          <a:prstGeom prst="rect">
            <a:avLst/>
          </a:prstGeom>
          <a:ln>
            <a:solidFill>
              <a:schemeClr val="accent5"/>
            </a:solidFill>
          </a:ln>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83BC667-3C4E-4693-8782-1907FB1E93B2}"/>
              </a:ext>
            </a:extLst>
          </p:cNvPr>
          <p:cNvSpPr>
            <a:spLocks noGrp="1"/>
          </p:cNvSpPr>
          <p:nvPr>
            <p:ph type="title"/>
          </p:nvPr>
        </p:nvSpPr>
        <p:spPr>
          <a:xfrm>
            <a:off x="519231" y="2776784"/>
            <a:ext cx="4526173" cy="618631"/>
          </a:xfrm>
        </p:spPr>
        <p:txBody>
          <a:bodyPr/>
          <a:lstStyle/>
          <a:p>
            <a:r>
              <a:rPr lang="en-US" dirty="0"/>
              <a:t>Publishers Release Competitive Specs</a:t>
            </a:r>
          </a:p>
        </p:txBody>
      </p:sp>
      <p:sp>
        <p:nvSpPr>
          <p:cNvPr id="4" name="Text Placeholder 3">
            <a:extLst>
              <a:ext uri="{FF2B5EF4-FFF2-40B4-BE49-F238E27FC236}">
                <a16:creationId xmlns:a16="http://schemas.microsoft.com/office/drawing/2014/main" id="{D4E02028-177D-4771-8D18-E9BE647AE8AC}"/>
              </a:ext>
            </a:extLst>
          </p:cNvPr>
          <p:cNvSpPr>
            <a:spLocks noGrp="1"/>
          </p:cNvSpPr>
          <p:nvPr>
            <p:ph type="body" sz="quarter" idx="10"/>
          </p:nvPr>
        </p:nvSpPr>
        <p:spPr>
          <a:xfrm>
            <a:off x="519232" y="3326592"/>
            <a:ext cx="4448636" cy="513044"/>
          </a:xfrm>
        </p:spPr>
        <p:txBody>
          <a:bodyPr/>
          <a:lstStyle/>
          <a:p>
            <a:r>
              <a:rPr lang="en-US" dirty="0"/>
              <a:t>144+ Frames for Competitive Play</a:t>
            </a:r>
          </a:p>
        </p:txBody>
      </p:sp>
      <p:pic>
        <p:nvPicPr>
          <p:cNvPr id="1026" name="Picture 2" descr="Image result for battlefield v">
            <a:extLst>
              <a:ext uri="{FF2B5EF4-FFF2-40B4-BE49-F238E27FC236}">
                <a16:creationId xmlns:a16="http://schemas.microsoft.com/office/drawing/2014/main" id="{49AE32EF-A1CB-4207-83A9-9E4C93891DA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802" b="19359"/>
          <a:stretch/>
        </p:blipFill>
        <p:spPr bwMode="auto">
          <a:xfrm>
            <a:off x="5708560" y="4084035"/>
            <a:ext cx="1513392" cy="1522092"/>
          </a:xfrm>
          <a:prstGeom prst="rect">
            <a:avLst/>
          </a:prstGeom>
          <a:ln>
            <a:solidFill>
              <a:schemeClr val="accent5"/>
            </a:solidFill>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D9E1279-E2A7-4D5D-99E8-C43BB7EB4DBB}"/>
              </a:ext>
            </a:extLst>
          </p:cNvPr>
          <p:cNvSpPr txBox="1"/>
          <p:nvPr/>
        </p:nvSpPr>
        <p:spPr>
          <a:xfrm>
            <a:off x="7383012" y="4313524"/>
            <a:ext cx="2168434" cy="3139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nSpc>
                <a:spcPct val="90000"/>
              </a:lnSpc>
            </a:pPr>
            <a:r>
              <a:rPr lang="en-US" sz="1600" dirty="0">
                <a:solidFill>
                  <a:schemeClr val="tx2"/>
                </a:solidFill>
                <a:latin typeface="Trebuchet MS" panose="020B0603020202020204" pitchFamily="34" charset="0"/>
              </a:rPr>
              <a:t>GeForce RTX 2070</a:t>
            </a:r>
          </a:p>
        </p:txBody>
      </p:sp>
      <p:sp>
        <p:nvSpPr>
          <p:cNvPr id="12" name="TextBox 11">
            <a:extLst>
              <a:ext uri="{FF2B5EF4-FFF2-40B4-BE49-F238E27FC236}">
                <a16:creationId xmlns:a16="http://schemas.microsoft.com/office/drawing/2014/main" id="{1DC3744E-BE36-4A47-8251-A13AAA9008FB}"/>
              </a:ext>
            </a:extLst>
          </p:cNvPr>
          <p:cNvSpPr txBox="1"/>
          <p:nvPr/>
        </p:nvSpPr>
        <p:spPr>
          <a:xfrm>
            <a:off x="7383012" y="724148"/>
            <a:ext cx="2712720" cy="3139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nSpc>
                <a:spcPct val="90000"/>
              </a:lnSpc>
            </a:pPr>
            <a:r>
              <a:rPr lang="en-US" sz="1600" dirty="0">
                <a:solidFill>
                  <a:schemeClr val="tx2"/>
                </a:solidFill>
                <a:latin typeface="Trebuchet MS" panose="020B0603020202020204" pitchFamily="34" charset="0"/>
              </a:rPr>
              <a:t>GeForce RTX 2070 Super</a:t>
            </a:r>
          </a:p>
        </p:txBody>
      </p:sp>
      <p:sp>
        <p:nvSpPr>
          <p:cNvPr id="5" name="Rectangle 4">
            <a:extLst>
              <a:ext uri="{FF2B5EF4-FFF2-40B4-BE49-F238E27FC236}">
                <a16:creationId xmlns:a16="http://schemas.microsoft.com/office/drawing/2014/main" id="{39D45B88-ACA0-4AF0-921E-1CBC5C62DC6B}"/>
              </a:ext>
            </a:extLst>
          </p:cNvPr>
          <p:cNvSpPr/>
          <p:nvPr/>
        </p:nvSpPr>
        <p:spPr>
          <a:xfrm>
            <a:off x="7383012" y="4638576"/>
            <a:ext cx="2595644" cy="369332"/>
          </a:xfrm>
          <a:prstGeom prst="rect">
            <a:avLst/>
          </a:prstGeom>
        </p:spPr>
        <p:txBody>
          <a:bodyPr wrap="square">
            <a:spAutoFit/>
          </a:bodyPr>
          <a:lstStyle/>
          <a:p>
            <a:r>
              <a:rPr lang="en-US" sz="900" dirty="0">
                <a:latin typeface="Trebuchet MS" panose="020B0603020202020204" pitchFamily="34" charset="0"/>
                <a:hlinkClick r:id="rId5">
                  <a:extLst>
                    <a:ext uri="{A12FA001-AC4F-418D-AE19-62706E023703}">
                      <ahyp:hlinkClr xmlns:ahyp="http://schemas.microsoft.com/office/drawing/2018/hyperlinkcolor" xmlns="" val="tx"/>
                    </a:ext>
                  </a:extLst>
                </a:hlinkClick>
              </a:rPr>
              <a:t>https://www.ea.com/games/battlefield/battlefield-5/buy/pc-system-requirements</a:t>
            </a:r>
            <a:endParaRPr lang="en-US" sz="900" dirty="0">
              <a:latin typeface="Trebuchet MS" panose="020B0603020202020204" pitchFamily="34" charset="0"/>
            </a:endParaRPr>
          </a:p>
        </p:txBody>
      </p:sp>
      <p:sp>
        <p:nvSpPr>
          <p:cNvPr id="6" name="Rectangle 5">
            <a:extLst>
              <a:ext uri="{FF2B5EF4-FFF2-40B4-BE49-F238E27FC236}">
                <a16:creationId xmlns:a16="http://schemas.microsoft.com/office/drawing/2014/main" id="{6122D594-A253-4AF6-B13E-DC71AC03DB21}"/>
              </a:ext>
            </a:extLst>
          </p:cNvPr>
          <p:cNvSpPr/>
          <p:nvPr/>
        </p:nvSpPr>
        <p:spPr>
          <a:xfrm>
            <a:off x="7383012" y="1049200"/>
            <a:ext cx="3001180" cy="507831"/>
          </a:xfrm>
          <a:prstGeom prst="rect">
            <a:avLst/>
          </a:prstGeom>
        </p:spPr>
        <p:txBody>
          <a:bodyPr wrap="square">
            <a:spAutoFit/>
          </a:bodyPr>
          <a:lstStyle/>
          <a:p>
            <a:r>
              <a:rPr lang="en-US" sz="900" dirty="0">
                <a:latin typeface="Trebuchet MS" panose="020B0603020202020204" pitchFamily="34" charset="0"/>
                <a:hlinkClick r:id="rId6">
                  <a:extLst>
                    <a:ext uri="{A12FA001-AC4F-418D-AE19-62706E023703}">
                      <ahyp:hlinkClr xmlns:ahyp="http://schemas.microsoft.com/office/drawing/2018/hyperlinkcolor" xmlns="" val="tx"/>
                    </a:ext>
                  </a:extLst>
                </a:hlinkClick>
              </a:rPr>
              <a:t>https://support.activision.com/modern-warfare/articles/minimum-and-recommended-system-requirements-for-call-of-duty-modern-warfare-on-pc</a:t>
            </a:r>
            <a:endParaRPr lang="en-US" sz="900" dirty="0">
              <a:latin typeface="Trebuchet MS" panose="020B0603020202020204" pitchFamily="34" charset="0"/>
            </a:endParaRPr>
          </a:p>
        </p:txBody>
      </p:sp>
      <p:sp>
        <p:nvSpPr>
          <p:cNvPr id="7" name="TextBox 6">
            <a:extLst>
              <a:ext uri="{FF2B5EF4-FFF2-40B4-BE49-F238E27FC236}">
                <a16:creationId xmlns:a16="http://schemas.microsoft.com/office/drawing/2014/main" id="{6F273D83-9DC7-41DA-A5ED-12AB867C77D7}"/>
              </a:ext>
            </a:extLst>
          </p:cNvPr>
          <p:cNvSpPr txBox="1"/>
          <p:nvPr/>
        </p:nvSpPr>
        <p:spPr>
          <a:xfrm>
            <a:off x="7383012" y="2827951"/>
            <a:ext cx="3001179" cy="46628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nSpc>
                <a:spcPct val="90000"/>
              </a:lnSpc>
            </a:pPr>
            <a:r>
              <a:rPr lang="en-US" sz="900" u="sng" dirty="0">
                <a:solidFill>
                  <a:schemeClr val="tx1"/>
                </a:solidFill>
                <a:latin typeface="Trebuchet MS" panose="020B0603020202020204" pitchFamily="34" charset="0"/>
              </a:rPr>
              <a:t>https://support.activision.com/warzone/articles/minimum-and-recommended-system-requirements-for-call-of-duty-warzone-on-pc</a:t>
            </a:r>
          </a:p>
        </p:txBody>
      </p:sp>
      <p:pic>
        <p:nvPicPr>
          <p:cNvPr id="14" name="Picture 2" descr="Image result for activision support logo">
            <a:extLst>
              <a:ext uri="{FF2B5EF4-FFF2-40B4-BE49-F238E27FC236}">
                <a16:creationId xmlns:a16="http://schemas.microsoft.com/office/drawing/2014/main" id="{EFF72868-DBCB-4AAD-B795-0046CF09AB7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81065" y="1647074"/>
            <a:ext cx="714490" cy="20673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Image result for EA logo">
            <a:extLst>
              <a:ext uri="{FF2B5EF4-FFF2-40B4-BE49-F238E27FC236}">
                <a16:creationId xmlns:a16="http://schemas.microsoft.com/office/drawing/2014/main" id="{F9803E90-DB0C-41E9-AD63-3C674B4FE832}"/>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7421923" y="5124492"/>
            <a:ext cx="462345" cy="199935"/>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CD391EB0-E9D2-41A0-96B5-43BB4AD80F63}"/>
              </a:ext>
            </a:extLst>
          </p:cNvPr>
          <p:cNvSpPr txBox="1"/>
          <p:nvPr/>
        </p:nvSpPr>
        <p:spPr>
          <a:xfrm>
            <a:off x="7383012" y="2518771"/>
            <a:ext cx="2712720" cy="3139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nSpc>
                <a:spcPct val="90000"/>
              </a:lnSpc>
            </a:pPr>
            <a:r>
              <a:rPr lang="en-US" sz="1600" dirty="0">
                <a:solidFill>
                  <a:schemeClr val="tx2"/>
                </a:solidFill>
                <a:latin typeface="Trebuchet MS" panose="020B0603020202020204" pitchFamily="34" charset="0"/>
              </a:rPr>
              <a:t>GeForce RTX 2070 Super</a:t>
            </a:r>
          </a:p>
        </p:txBody>
      </p:sp>
      <p:pic>
        <p:nvPicPr>
          <p:cNvPr id="9" name="Picture 8" descr="A picture containing building, train, large, old&#10;&#10;Description automatically generated">
            <a:extLst>
              <a:ext uri="{FF2B5EF4-FFF2-40B4-BE49-F238E27FC236}">
                <a16:creationId xmlns:a16="http://schemas.microsoft.com/office/drawing/2014/main" id="{AEC91C6F-799A-4B37-BD62-8114AD0D7838}"/>
              </a:ext>
            </a:extLst>
          </p:cNvPr>
          <p:cNvPicPr>
            <a:picLocks noChangeAspect="1"/>
          </p:cNvPicPr>
          <p:nvPr/>
        </p:nvPicPr>
        <p:blipFill rotWithShape="1">
          <a:blip r:embed="rId10"/>
          <a:srcRect l="15506" r="15506" b="27445"/>
          <a:stretch/>
        </p:blipFill>
        <p:spPr>
          <a:xfrm>
            <a:off x="5708560" y="2317544"/>
            <a:ext cx="1513392" cy="1522092"/>
          </a:xfrm>
          <a:prstGeom prst="rect">
            <a:avLst/>
          </a:prstGeom>
          <a:ln>
            <a:solidFill>
              <a:schemeClr val="accent5"/>
            </a:solidFill>
          </a:ln>
        </p:spPr>
      </p:pic>
      <p:pic>
        <p:nvPicPr>
          <p:cNvPr id="17" name="Picture 2" descr="Image result for activision support logo">
            <a:extLst>
              <a:ext uri="{FF2B5EF4-FFF2-40B4-BE49-F238E27FC236}">
                <a16:creationId xmlns:a16="http://schemas.microsoft.com/office/drawing/2014/main" id="{02BA090D-0F7D-4C8B-AED2-DFD8A580872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81065" y="3352524"/>
            <a:ext cx="714490" cy="2067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2372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12487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Image result for league of legends worlds">
            <a:extLst>
              <a:ext uri="{FF2B5EF4-FFF2-40B4-BE49-F238E27FC236}">
                <a16:creationId xmlns:a16="http://schemas.microsoft.com/office/drawing/2014/main" id="{738C1161-6396-458F-8115-F34219F0C7D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022" t="877" r="24699" b="1798"/>
          <a:stretch/>
        </p:blipFill>
        <p:spPr bwMode="auto">
          <a:xfrm>
            <a:off x="572500" y="2313938"/>
            <a:ext cx="2366884" cy="2569465"/>
          </a:xfrm>
          <a:prstGeom prst="rect">
            <a:avLst/>
          </a:prstGeom>
          <a:ln>
            <a:solidFill>
              <a:schemeClr val="accent5"/>
            </a:solidFill>
          </a:ln>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6CA75211-74F0-4F3F-8003-476B0A0C38FF}"/>
              </a:ext>
            </a:extLst>
          </p:cNvPr>
          <p:cNvSpPr txBox="1"/>
          <p:nvPr/>
        </p:nvSpPr>
        <p:spPr>
          <a:xfrm>
            <a:off x="572500" y="4923521"/>
            <a:ext cx="2368296" cy="4801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p>
            <a:pPr algn="ctr">
              <a:lnSpc>
                <a:spcPct val="90000"/>
              </a:lnSpc>
            </a:pPr>
            <a:r>
              <a:rPr lang="en-US" sz="1400" dirty="0">
                <a:solidFill>
                  <a:schemeClr val="tx1"/>
                </a:solidFill>
                <a:latin typeface="Trebuchet MS" panose="020B0603020202020204" pitchFamily="34" charset="0"/>
              </a:rPr>
              <a:t>100M Unique</a:t>
            </a:r>
            <a:br>
              <a:rPr lang="en-US" sz="1400" dirty="0">
                <a:solidFill>
                  <a:schemeClr val="tx1"/>
                </a:solidFill>
                <a:latin typeface="Trebuchet MS" panose="020B0603020202020204" pitchFamily="34" charset="0"/>
              </a:rPr>
            </a:br>
            <a:r>
              <a:rPr lang="en-US" sz="1400" dirty="0">
                <a:solidFill>
                  <a:schemeClr val="tx1"/>
                </a:solidFill>
                <a:latin typeface="Trebuchet MS" panose="020B0603020202020204" pitchFamily="34" charset="0"/>
              </a:rPr>
              <a:t>Worlds Viewers</a:t>
            </a:r>
          </a:p>
        </p:txBody>
      </p:sp>
      <p:sp>
        <p:nvSpPr>
          <p:cNvPr id="23" name="TextBox 22">
            <a:extLst>
              <a:ext uri="{FF2B5EF4-FFF2-40B4-BE49-F238E27FC236}">
                <a16:creationId xmlns:a16="http://schemas.microsoft.com/office/drawing/2014/main" id="{A72E2A38-D669-4A6A-BD0D-A22A8502D099}"/>
              </a:ext>
            </a:extLst>
          </p:cNvPr>
          <p:cNvSpPr txBox="1"/>
          <p:nvPr/>
        </p:nvSpPr>
        <p:spPr>
          <a:xfrm>
            <a:off x="3059001" y="4923521"/>
            <a:ext cx="2368295" cy="4801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p>
            <a:pPr algn="ctr">
              <a:lnSpc>
                <a:spcPct val="90000"/>
              </a:lnSpc>
            </a:pPr>
            <a:r>
              <a:rPr lang="en-US" sz="1400" dirty="0">
                <a:solidFill>
                  <a:schemeClr val="tx1"/>
                </a:solidFill>
                <a:latin typeface="Trebuchet MS" panose="020B0603020202020204" pitchFamily="34" charset="0"/>
              </a:rPr>
              <a:t>440M Unique Esports Viewers Globally</a:t>
            </a:r>
          </a:p>
        </p:txBody>
      </p:sp>
      <p:sp>
        <p:nvSpPr>
          <p:cNvPr id="25" name="TextBox 24">
            <a:extLst>
              <a:ext uri="{FF2B5EF4-FFF2-40B4-BE49-F238E27FC236}">
                <a16:creationId xmlns:a16="http://schemas.microsoft.com/office/drawing/2014/main" id="{2BF5DF1B-940D-4C53-AFA4-32BF5303F3C1}"/>
              </a:ext>
            </a:extLst>
          </p:cNvPr>
          <p:cNvSpPr txBox="1"/>
          <p:nvPr/>
        </p:nvSpPr>
        <p:spPr>
          <a:xfrm>
            <a:off x="5545499" y="4923521"/>
            <a:ext cx="2368298" cy="4801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p>
            <a:pPr algn="ctr">
              <a:lnSpc>
                <a:spcPct val="90000"/>
              </a:lnSpc>
            </a:pPr>
            <a:r>
              <a:rPr lang="en-US" sz="1400" dirty="0">
                <a:solidFill>
                  <a:schemeClr val="tx1"/>
                </a:solidFill>
                <a:latin typeface="Trebuchet MS" panose="020B0603020202020204" pitchFamily="34" charset="0"/>
              </a:rPr>
              <a:t>Esports at </a:t>
            </a:r>
            <a:br>
              <a:rPr lang="en-US" sz="1400" dirty="0">
                <a:solidFill>
                  <a:schemeClr val="tx1"/>
                </a:solidFill>
                <a:latin typeface="Trebuchet MS" panose="020B0603020202020204" pitchFamily="34" charset="0"/>
              </a:rPr>
            </a:br>
            <a:r>
              <a:rPr lang="en-US" sz="1400" dirty="0">
                <a:solidFill>
                  <a:schemeClr val="tx1"/>
                </a:solidFill>
                <a:latin typeface="Trebuchet MS" panose="020B0603020202020204" pitchFamily="34" charset="0"/>
              </a:rPr>
              <a:t>Olympics 2020</a:t>
            </a:r>
          </a:p>
        </p:txBody>
      </p:sp>
      <p:sp>
        <p:nvSpPr>
          <p:cNvPr id="26" name="TextBox 25">
            <a:extLst>
              <a:ext uri="{FF2B5EF4-FFF2-40B4-BE49-F238E27FC236}">
                <a16:creationId xmlns:a16="http://schemas.microsoft.com/office/drawing/2014/main" id="{2FDFE9A1-6C19-48E8-B6C8-3B048C3B4F65}"/>
              </a:ext>
            </a:extLst>
          </p:cNvPr>
          <p:cNvSpPr txBox="1"/>
          <p:nvPr/>
        </p:nvSpPr>
        <p:spPr>
          <a:xfrm>
            <a:off x="8032001" y="4923521"/>
            <a:ext cx="2368296" cy="4801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p>
            <a:pPr algn="ctr">
              <a:lnSpc>
                <a:spcPct val="90000"/>
              </a:lnSpc>
            </a:pPr>
            <a:r>
              <a:rPr lang="en-US" sz="1400" dirty="0">
                <a:solidFill>
                  <a:schemeClr val="tx1"/>
                </a:solidFill>
                <a:latin typeface="Trebuchet MS" panose="020B0603020202020204" pitchFamily="34" charset="0"/>
              </a:rPr>
              <a:t>$34 million </a:t>
            </a:r>
            <a:br>
              <a:rPr lang="en-US" sz="1400" dirty="0">
                <a:solidFill>
                  <a:schemeClr val="tx1"/>
                </a:solidFill>
                <a:latin typeface="Trebuchet MS" panose="020B0603020202020204" pitchFamily="34" charset="0"/>
              </a:rPr>
            </a:br>
            <a:r>
              <a:rPr lang="en-US" sz="1400" dirty="0">
                <a:solidFill>
                  <a:schemeClr val="tx1"/>
                </a:solidFill>
                <a:latin typeface="Trebuchet MS" panose="020B0603020202020204" pitchFamily="34" charset="0"/>
              </a:rPr>
              <a:t>TI prize pool</a:t>
            </a:r>
          </a:p>
        </p:txBody>
      </p:sp>
      <p:sp>
        <p:nvSpPr>
          <p:cNvPr id="27" name="Rectangle 26">
            <a:extLst>
              <a:ext uri="{FF2B5EF4-FFF2-40B4-BE49-F238E27FC236}">
                <a16:creationId xmlns:a16="http://schemas.microsoft.com/office/drawing/2014/main" id="{BD1D4028-CCBD-45CE-A7CC-1F0EE64C160D}"/>
              </a:ext>
            </a:extLst>
          </p:cNvPr>
          <p:cNvSpPr/>
          <p:nvPr/>
        </p:nvSpPr>
        <p:spPr>
          <a:xfrm>
            <a:off x="5544560" y="2307883"/>
            <a:ext cx="2368296" cy="2581576"/>
          </a:xfrm>
          <a:prstGeom prst="rect">
            <a:avLst/>
          </a:prstGeom>
          <a:solidFill>
            <a:schemeClr val="tx1"/>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Esports is MASSIVE</a:t>
            </a:r>
          </a:p>
        </p:txBody>
      </p:sp>
      <p:pic>
        <p:nvPicPr>
          <p:cNvPr id="7" name="Picture 6">
            <a:extLst>
              <a:ext uri="{FF2B5EF4-FFF2-40B4-BE49-F238E27FC236}">
                <a16:creationId xmlns:a16="http://schemas.microsoft.com/office/drawing/2014/main" id="{3EF458DB-D474-461A-8DDB-3E1EB778DA86}"/>
              </a:ext>
            </a:extLst>
          </p:cNvPr>
          <p:cNvPicPr>
            <a:picLocks noChangeAspect="1"/>
          </p:cNvPicPr>
          <p:nvPr/>
        </p:nvPicPr>
        <p:blipFill>
          <a:blip r:embed="rId4"/>
          <a:stretch>
            <a:fillRect/>
          </a:stretch>
        </p:blipFill>
        <p:spPr>
          <a:xfrm>
            <a:off x="5710702" y="3128258"/>
            <a:ext cx="2037893" cy="940827"/>
          </a:xfrm>
          <a:prstGeom prst="rect">
            <a:avLst/>
          </a:prstGeom>
        </p:spPr>
      </p:pic>
      <p:pic>
        <p:nvPicPr>
          <p:cNvPr id="32" name="Picture 2" descr="Image result for the international dota 2 championship 2019">
            <a:extLst>
              <a:ext uri="{FF2B5EF4-FFF2-40B4-BE49-F238E27FC236}">
                <a16:creationId xmlns:a16="http://schemas.microsoft.com/office/drawing/2014/main" id="{82FE4BD3-5CD3-4196-B7FD-19281A8D9E4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2531" r="25178"/>
          <a:stretch/>
        </p:blipFill>
        <p:spPr bwMode="auto">
          <a:xfrm>
            <a:off x="8032001" y="2313940"/>
            <a:ext cx="2366884" cy="2569464"/>
          </a:xfrm>
          <a:prstGeom prst="rect">
            <a:avLst/>
          </a:prstGeom>
          <a:ln>
            <a:solidFill>
              <a:schemeClr val="accent5"/>
            </a:solidFill>
          </a:ln>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C051FFAF-A413-416C-9C40-C6E348D9E677}"/>
              </a:ext>
            </a:extLst>
          </p:cNvPr>
          <p:cNvPicPr>
            <a:picLocks noChangeAspect="1"/>
          </p:cNvPicPr>
          <p:nvPr/>
        </p:nvPicPr>
        <p:blipFill rotWithShape="1">
          <a:blip r:embed="rId6"/>
          <a:srcRect l="31718" t="20085" r="31717" b="20366"/>
          <a:stretch/>
        </p:blipFill>
        <p:spPr>
          <a:xfrm>
            <a:off x="3057116" y="2307883"/>
            <a:ext cx="2368299" cy="2569464"/>
          </a:xfrm>
          <a:prstGeom prst="rect">
            <a:avLst/>
          </a:prstGeom>
          <a:ln>
            <a:solidFill>
              <a:schemeClr val="accent5"/>
            </a:solidFill>
          </a:ln>
        </p:spPr>
      </p:pic>
    </p:spTree>
    <p:extLst>
      <p:ext uri="{BB962C8B-B14F-4D97-AF65-F5344CB8AC3E}">
        <p14:creationId xmlns:p14="http://schemas.microsoft.com/office/powerpoint/2010/main" val="2998060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A35DF-E62A-4098-B74F-4A3E97BD9811}"/>
              </a:ext>
            </a:extLst>
          </p:cNvPr>
          <p:cNvSpPr>
            <a:spLocks noGrp="1"/>
          </p:cNvSpPr>
          <p:nvPr>
            <p:ph type="title"/>
          </p:nvPr>
        </p:nvSpPr>
        <p:spPr/>
        <p:txBody>
          <a:bodyPr/>
          <a:lstStyle/>
          <a:p>
            <a:r>
              <a:rPr lang="en-US" dirty="0"/>
              <a:t>GeForce is the Platform for Esports</a:t>
            </a:r>
          </a:p>
        </p:txBody>
      </p:sp>
      <p:sp>
        <p:nvSpPr>
          <p:cNvPr id="4" name="Text Placeholder 3">
            <a:extLst>
              <a:ext uri="{FF2B5EF4-FFF2-40B4-BE49-F238E27FC236}">
                <a16:creationId xmlns:a16="http://schemas.microsoft.com/office/drawing/2014/main" id="{7E923D15-FC0B-4A22-B982-783FC2C1C783}"/>
              </a:ext>
            </a:extLst>
          </p:cNvPr>
          <p:cNvSpPr>
            <a:spLocks noGrp="1"/>
          </p:cNvSpPr>
          <p:nvPr>
            <p:ph type="body" sz="quarter" idx="10"/>
          </p:nvPr>
        </p:nvSpPr>
        <p:spPr>
          <a:xfrm>
            <a:off x="498348" y="1271796"/>
            <a:ext cx="9976104" cy="525463"/>
          </a:xfrm>
        </p:spPr>
        <p:txBody>
          <a:bodyPr/>
          <a:lstStyle/>
          <a:p>
            <a:r>
              <a:rPr lang="en-US" dirty="0"/>
              <a:t>99% of Esports Athletes Play on GeForce</a:t>
            </a:r>
          </a:p>
        </p:txBody>
      </p:sp>
      <p:graphicFrame>
        <p:nvGraphicFramePr>
          <p:cNvPr id="6" name="Chart 5">
            <a:extLst>
              <a:ext uri="{FF2B5EF4-FFF2-40B4-BE49-F238E27FC236}">
                <a16:creationId xmlns:a16="http://schemas.microsoft.com/office/drawing/2014/main" id="{7AEE6863-5E96-4011-8FEC-F0DF7441A017}"/>
              </a:ext>
            </a:extLst>
          </p:cNvPr>
          <p:cNvGraphicFramePr>
            <a:graphicFrameLocks/>
          </p:cNvGraphicFramePr>
          <p:nvPr>
            <p:extLst>
              <p:ext uri="{D42A27DB-BD31-4B8C-83A1-F6EECF244321}">
                <p14:modId xmlns:p14="http://schemas.microsoft.com/office/powerpoint/2010/main" val="4114331656"/>
              </p:ext>
            </p:extLst>
          </p:nvPr>
        </p:nvGraphicFramePr>
        <p:xfrm>
          <a:off x="299701" y="2247561"/>
          <a:ext cx="5459237" cy="3314251"/>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F18F7472-2709-43A4-A371-8BDD456F3B0D}"/>
              </a:ext>
            </a:extLst>
          </p:cNvPr>
          <p:cNvSpPr txBox="1"/>
          <p:nvPr/>
        </p:nvSpPr>
        <p:spPr>
          <a:xfrm>
            <a:off x="4414301" y="2784700"/>
            <a:ext cx="575799" cy="2585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1200" dirty="0">
                <a:solidFill>
                  <a:schemeClr val="tx1"/>
                </a:solidFill>
                <a:latin typeface="Trebuchet MS" panose="020B0603020202020204" pitchFamily="34" charset="0"/>
              </a:rPr>
              <a:t>Other</a:t>
            </a:r>
          </a:p>
        </p:txBody>
      </p:sp>
      <p:cxnSp>
        <p:nvCxnSpPr>
          <p:cNvPr id="9" name="Straight Arrow Connector 8">
            <a:extLst>
              <a:ext uri="{FF2B5EF4-FFF2-40B4-BE49-F238E27FC236}">
                <a16:creationId xmlns:a16="http://schemas.microsoft.com/office/drawing/2014/main" id="{3D7E0704-5C93-4A2C-A63C-450737FBFC61}"/>
              </a:ext>
            </a:extLst>
          </p:cNvPr>
          <p:cNvCxnSpPr/>
          <p:nvPr/>
        </p:nvCxnSpPr>
        <p:spPr>
          <a:xfrm>
            <a:off x="1778785" y="2902438"/>
            <a:ext cx="532356" cy="0"/>
          </a:xfrm>
          <a:prstGeom prst="straightConnector1">
            <a:avLst/>
          </a:prstGeom>
          <a:ln w="6350">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F86C203C-8E4F-41F0-B8FC-948E5F055274}"/>
              </a:ext>
            </a:extLst>
          </p:cNvPr>
          <p:cNvCxnSpPr>
            <a:cxnSpLocks/>
          </p:cNvCxnSpPr>
          <p:nvPr/>
        </p:nvCxnSpPr>
        <p:spPr>
          <a:xfrm flipH="1">
            <a:off x="3915741" y="2903458"/>
            <a:ext cx="532356" cy="0"/>
          </a:xfrm>
          <a:prstGeom prst="straightConnector1">
            <a:avLst/>
          </a:prstGeom>
          <a:ln w="6350">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A489CDC2-AD8A-48C3-840D-F99BF86BD5CD}"/>
              </a:ext>
            </a:extLst>
          </p:cNvPr>
          <p:cNvSpPr txBox="1"/>
          <p:nvPr/>
        </p:nvSpPr>
        <p:spPr>
          <a:xfrm>
            <a:off x="583783" y="2784700"/>
            <a:ext cx="1253420" cy="2585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1200" dirty="0">
                <a:solidFill>
                  <a:schemeClr val="tx1"/>
                </a:solidFill>
                <a:latin typeface="Trebuchet MS" panose="020B0603020202020204" pitchFamily="34" charset="0"/>
              </a:rPr>
              <a:t>NVIDIA GeForce</a:t>
            </a:r>
          </a:p>
        </p:txBody>
      </p:sp>
      <p:sp>
        <p:nvSpPr>
          <p:cNvPr id="5" name="TextBox 4">
            <a:extLst>
              <a:ext uri="{FF2B5EF4-FFF2-40B4-BE49-F238E27FC236}">
                <a16:creationId xmlns:a16="http://schemas.microsoft.com/office/drawing/2014/main" id="{11DBC0EF-441B-4FC8-94E1-B6A2B84415D2}"/>
              </a:ext>
            </a:extLst>
          </p:cNvPr>
          <p:cNvSpPr txBox="1"/>
          <p:nvPr/>
        </p:nvSpPr>
        <p:spPr>
          <a:xfrm>
            <a:off x="1904743" y="5502433"/>
            <a:ext cx="2249151" cy="2585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1200" dirty="0">
                <a:solidFill>
                  <a:schemeClr val="accent5"/>
                </a:solidFill>
                <a:latin typeface="Trebuchet MS" panose="020B0603020202020204" pitchFamily="34" charset="0"/>
              </a:rPr>
              <a:t>Source: Prosettings.net</a:t>
            </a:r>
          </a:p>
        </p:txBody>
      </p:sp>
      <p:grpSp>
        <p:nvGrpSpPr>
          <p:cNvPr id="29" name="Group 28">
            <a:extLst>
              <a:ext uri="{FF2B5EF4-FFF2-40B4-BE49-F238E27FC236}">
                <a16:creationId xmlns:a16="http://schemas.microsoft.com/office/drawing/2014/main" id="{4FCF23CC-B20E-49A8-961D-8EA427AC2EDC}"/>
              </a:ext>
            </a:extLst>
          </p:cNvPr>
          <p:cNvGrpSpPr/>
          <p:nvPr/>
        </p:nvGrpSpPr>
        <p:grpSpPr>
          <a:xfrm>
            <a:off x="5774975" y="2539077"/>
            <a:ext cx="4187682" cy="2731218"/>
            <a:chOff x="5956949" y="2294459"/>
            <a:chExt cx="4608861" cy="3005914"/>
          </a:xfrm>
        </p:grpSpPr>
        <p:pic>
          <p:nvPicPr>
            <p:cNvPr id="1026" name="Picture 2" descr="Image result for blast pro logo">
              <a:extLst>
                <a:ext uri="{FF2B5EF4-FFF2-40B4-BE49-F238E27FC236}">
                  <a16:creationId xmlns:a16="http://schemas.microsoft.com/office/drawing/2014/main" id="{3E4A8519-A5D0-4F58-8D7E-3ABC119D1F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50204" y="2558744"/>
              <a:ext cx="1304488" cy="56222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esl logo png">
              <a:extLst>
                <a:ext uri="{FF2B5EF4-FFF2-40B4-BE49-F238E27FC236}">
                  <a16:creationId xmlns:a16="http://schemas.microsoft.com/office/drawing/2014/main" id="{57A2098E-4828-4976-BCBD-0ADB41A5ED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40497" y="3675508"/>
              <a:ext cx="1071126" cy="318318"/>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mage result for pubg global series logo png">
              <a:extLst>
                <a:ext uri="{FF2B5EF4-FFF2-40B4-BE49-F238E27FC236}">
                  <a16:creationId xmlns:a16="http://schemas.microsoft.com/office/drawing/2014/main" id="{43360B23-DD6E-469B-83C1-AC224E9ABB3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7160" t="19092" r="16900" b="18219"/>
            <a:stretch/>
          </p:blipFill>
          <p:spPr bwMode="auto">
            <a:xfrm>
              <a:off x="6014685" y="4581853"/>
              <a:ext cx="1603318" cy="55726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Image result for International Dota 2 Logo">
              <a:extLst>
                <a:ext uri="{FF2B5EF4-FFF2-40B4-BE49-F238E27FC236}">
                  <a16:creationId xmlns:a16="http://schemas.microsoft.com/office/drawing/2014/main" id="{946640A5-19EB-4728-BFCD-E6148CA88CF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47771" y="3345705"/>
              <a:ext cx="1864151" cy="855024"/>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Image result for Dreamhack logo">
              <a:extLst>
                <a:ext uri="{FF2B5EF4-FFF2-40B4-BE49-F238E27FC236}">
                  <a16:creationId xmlns:a16="http://schemas.microsoft.com/office/drawing/2014/main" id="{00EFF220-4A3D-421B-8E18-EF322480AB8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31619" y="2294459"/>
              <a:ext cx="1741805" cy="581327"/>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Image result for Star Ladder logo png">
              <a:extLst>
                <a:ext uri="{FF2B5EF4-FFF2-40B4-BE49-F238E27FC236}">
                  <a16:creationId xmlns:a16="http://schemas.microsoft.com/office/drawing/2014/main" id="{F44ABAC2-BA82-4828-801C-11167828506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85162" y="4517818"/>
              <a:ext cx="1727200" cy="744405"/>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Image result for Overwatch League Logo">
              <a:extLst>
                <a:ext uri="{FF2B5EF4-FFF2-40B4-BE49-F238E27FC236}">
                  <a16:creationId xmlns:a16="http://schemas.microsoft.com/office/drawing/2014/main" id="{E9002940-61CF-4C72-9B24-DF9E9D1E62C3}"/>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7703" r="17340"/>
            <a:stretch/>
          </p:blipFill>
          <p:spPr bwMode="auto">
            <a:xfrm>
              <a:off x="9448070" y="3213566"/>
              <a:ext cx="1117740" cy="967925"/>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Image result for league of legends worlds 2019">
              <a:extLst>
                <a:ext uri="{FF2B5EF4-FFF2-40B4-BE49-F238E27FC236}">
                  <a16:creationId xmlns:a16="http://schemas.microsoft.com/office/drawing/2014/main" id="{302755BD-B2D3-4C43-9AB0-72CE8F30CCC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679520" y="4444637"/>
              <a:ext cx="855736" cy="85573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close up of a logo&#10;&#10;Description automatically generated">
              <a:extLst>
                <a:ext uri="{FF2B5EF4-FFF2-40B4-BE49-F238E27FC236}">
                  <a16:creationId xmlns:a16="http://schemas.microsoft.com/office/drawing/2014/main" id="{096E502C-3E79-4A09-80BA-6E17C48CBAD5}"/>
                </a:ext>
              </a:extLst>
            </p:cNvPr>
            <p:cNvPicPr>
              <a:picLocks noChangeAspect="1"/>
            </p:cNvPicPr>
            <p:nvPr/>
          </p:nvPicPr>
          <p:blipFill>
            <a:blip r:embed="rId12"/>
            <a:stretch>
              <a:fillRect/>
            </a:stretch>
          </p:blipFill>
          <p:spPr>
            <a:xfrm>
              <a:off x="5956949" y="2420109"/>
              <a:ext cx="716329" cy="814010"/>
            </a:xfrm>
            <a:prstGeom prst="rect">
              <a:avLst/>
            </a:prstGeom>
          </p:spPr>
        </p:pic>
      </p:grpSp>
    </p:spTree>
    <p:extLst>
      <p:ext uri="{BB962C8B-B14F-4D97-AF65-F5344CB8AC3E}">
        <p14:creationId xmlns:p14="http://schemas.microsoft.com/office/powerpoint/2010/main" val="1559613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 name="Picture 12" descr="A close up of a sign&#10;&#10;Description automatically generated">
            <a:extLst>
              <a:ext uri="{FF2B5EF4-FFF2-40B4-BE49-F238E27FC236}">
                <a16:creationId xmlns:a16="http://schemas.microsoft.com/office/drawing/2014/main" id="{39FA35A1-2C59-4EF1-BDFF-A00069F7E001}"/>
              </a:ext>
            </a:extLst>
          </p:cNvPr>
          <p:cNvPicPr>
            <a:picLocks noChangeAspect="1"/>
          </p:cNvPicPr>
          <p:nvPr/>
        </p:nvPicPr>
        <p:blipFill rotWithShape="1">
          <a:blip r:embed="rId3"/>
          <a:srcRect l="14557" t="3276" b="13459"/>
          <a:stretch/>
        </p:blipFill>
        <p:spPr>
          <a:xfrm>
            <a:off x="-1" y="1340613"/>
            <a:ext cx="8814123" cy="4831585"/>
          </a:xfrm>
          <a:prstGeom prst="rect">
            <a:avLst/>
          </a:prstGeom>
        </p:spPr>
      </p:pic>
      <p:sp>
        <p:nvSpPr>
          <p:cNvPr id="10" name="Rectangle 9">
            <a:extLst>
              <a:ext uri="{FF2B5EF4-FFF2-40B4-BE49-F238E27FC236}">
                <a16:creationId xmlns:a16="http://schemas.microsoft.com/office/drawing/2014/main" id="{DBACC1C6-5E84-44DE-BC5A-3564C13A9C72}"/>
              </a:ext>
            </a:extLst>
          </p:cNvPr>
          <p:cNvSpPr/>
          <p:nvPr/>
        </p:nvSpPr>
        <p:spPr>
          <a:xfrm flipH="1">
            <a:off x="6939023" y="0"/>
            <a:ext cx="1875099" cy="6172200"/>
          </a:xfrm>
          <a:prstGeom prst="rect">
            <a:avLst/>
          </a:prstGeom>
          <a:gradFill>
            <a:gsLst>
              <a:gs pos="0">
                <a:schemeClr val="bg1">
                  <a:alpha val="0"/>
                </a:schemeClr>
              </a:gs>
              <a:gs pos="96000">
                <a:schemeClr val="bg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D342BE-B7A7-4A40-A718-A81D278D94B3}"/>
              </a:ext>
            </a:extLst>
          </p:cNvPr>
          <p:cNvSpPr>
            <a:spLocks noGrp="1"/>
          </p:cNvSpPr>
          <p:nvPr>
            <p:ph type="title"/>
          </p:nvPr>
        </p:nvSpPr>
        <p:spPr/>
        <p:txBody>
          <a:bodyPr/>
          <a:lstStyle/>
          <a:p>
            <a:r>
              <a:rPr lang="en-US" dirty="0"/>
              <a:t/>
            </a:r>
            <a:br>
              <a:rPr lang="en-US" dirty="0"/>
            </a:br>
            <a:r>
              <a:rPr lang="en-US" dirty="0"/>
              <a:t>NEW G-SYNC ESPORTS DISPLAYS</a:t>
            </a:r>
          </a:p>
        </p:txBody>
      </p:sp>
      <p:sp>
        <p:nvSpPr>
          <p:cNvPr id="11" name="Content Placeholder 10">
            <a:extLst>
              <a:ext uri="{FF2B5EF4-FFF2-40B4-BE49-F238E27FC236}">
                <a16:creationId xmlns:a16="http://schemas.microsoft.com/office/drawing/2014/main" id="{00291517-47F7-4DAA-8346-507A45D72131}"/>
              </a:ext>
            </a:extLst>
          </p:cNvPr>
          <p:cNvSpPr>
            <a:spLocks noGrp="1"/>
          </p:cNvSpPr>
          <p:nvPr>
            <p:ph idx="1"/>
          </p:nvPr>
        </p:nvSpPr>
        <p:spPr>
          <a:xfrm>
            <a:off x="6575407" y="2619646"/>
            <a:ext cx="3575590" cy="1899551"/>
          </a:xfrm>
        </p:spPr>
        <p:txBody>
          <a:bodyPr/>
          <a:lstStyle/>
          <a:p>
            <a:r>
              <a:rPr lang="en-US" sz="1600" dirty="0"/>
              <a:t>24.5” 1080p, 360Hz refresh rate</a:t>
            </a:r>
          </a:p>
          <a:p>
            <a:r>
              <a:rPr lang="en-US" sz="1600" dirty="0"/>
              <a:t>Minimal ghosting with custom tuned dynamic overdrive  </a:t>
            </a:r>
          </a:p>
          <a:p>
            <a:r>
              <a:rPr lang="en-US" sz="1600" dirty="0"/>
              <a:t>Advanced G-SYNC processor</a:t>
            </a:r>
          </a:p>
          <a:p>
            <a:r>
              <a:rPr lang="en-US" sz="1600" dirty="0"/>
              <a:t>AU Optronics LCD panel </a:t>
            </a:r>
          </a:p>
        </p:txBody>
      </p:sp>
      <p:sp>
        <p:nvSpPr>
          <p:cNvPr id="4" name="Text Placeholder 3">
            <a:extLst>
              <a:ext uri="{FF2B5EF4-FFF2-40B4-BE49-F238E27FC236}">
                <a16:creationId xmlns:a16="http://schemas.microsoft.com/office/drawing/2014/main" id="{F629590F-290F-4F67-97FE-2B828B6DD990}"/>
              </a:ext>
            </a:extLst>
          </p:cNvPr>
          <p:cNvSpPr>
            <a:spLocks noGrp="1"/>
          </p:cNvSpPr>
          <p:nvPr>
            <p:ph type="body" sz="quarter" idx="10"/>
          </p:nvPr>
        </p:nvSpPr>
        <p:spPr/>
        <p:txBody>
          <a:bodyPr/>
          <a:lstStyle/>
          <a:p>
            <a:r>
              <a:rPr lang="en-US" dirty="0"/>
              <a:t>Breakthrough 360Hz Design for Competitive Gaming</a:t>
            </a:r>
          </a:p>
        </p:txBody>
      </p:sp>
      <p:sp>
        <p:nvSpPr>
          <p:cNvPr id="18" name="Rectangle 17">
            <a:extLst>
              <a:ext uri="{FF2B5EF4-FFF2-40B4-BE49-F238E27FC236}">
                <a16:creationId xmlns:a16="http://schemas.microsoft.com/office/drawing/2014/main" id="{51551567-BBDA-48FE-8B6C-3EDCA561276B}"/>
              </a:ext>
            </a:extLst>
          </p:cNvPr>
          <p:cNvSpPr/>
          <p:nvPr/>
        </p:nvSpPr>
        <p:spPr>
          <a:xfrm>
            <a:off x="998586" y="4981407"/>
            <a:ext cx="2237810" cy="258532"/>
          </a:xfrm>
          <a:prstGeom prst="rect">
            <a:avLst/>
          </a:prstGeom>
        </p:spPr>
        <p:txBody>
          <a:bodyPr wrap="square">
            <a:spAutoFit/>
          </a:bodyPr>
          <a:lstStyle/>
          <a:p>
            <a:pPr algn="r">
              <a:lnSpc>
                <a:spcPct val="90000"/>
              </a:lnSpc>
            </a:pPr>
            <a:r>
              <a:rPr lang="en-US" sz="1200" dirty="0">
                <a:solidFill>
                  <a:schemeClr val="tx2"/>
                </a:solidFill>
                <a:latin typeface="Trebuchet MS" panose="020B0603020202020204" pitchFamily="34" charset="0"/>
              </a:rPr>
              <a:t>ASUS ROG Swift 360Hz</a:t>
            </a:r>
          </a:p>
        </p:txBody>
      </p:sp>
      <p:sp>
        <p:nvSpPr>
          <p:cNvPr id="12" name="Rectangle 11">
            <a:extLst>
              <a:ext uri="{FF2B5EF4-FFF2-40B4-BE49-F238E27FC236}">
                <a16:creationId xmlns:a16="http://schemas.microsoft.com/office/drawing/2014/main" id="{35E6C3FC-E680-4550-9DAD-9FF02BEEF2AD}"/>
              </a:ext>
            </a:extLst>
          </p:cNvPr>
          <p:cNvSpPr/>
          <p:nvPr/>
        </p:nvSpPr>
        <p:spPr>
          <a:xfrm>
            <a:off x="9786395" y="5706319"/>
            <a:ext cx="1186405" cy="4658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1354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Chart 14">
            <a:extLst>
              <a:ext uri="{FF2B5EF4-FFF2-40B4-BE49-F238E27FC236}">
                <a16:creationId xmlns:a16="http://schemas.microsoft.com/office/drawing/2014/main" id="{B4F00CD9-3087-449B-A86F-358AA779D6DF}"/>
              </a:ext>
            </a:extLst>
          </p:cNvPr>
          <p:cNvGraphicFramePr>
            <a:graphicFrameLocks/>
          </p:cNvGraphicFramePr>
          <p:nvPr>
            <p:extLst>
              <p:ext uri="{D42A27DB-BD31-4B8C-83A1-F6EECF244321}">
                <p14:modId xmlns:p14="http://schemas.microsoft.com/office/powerpoint/2010/main" val="1641543104"/>
              </p:ext>
            </p:extLst>
          </p:nvPr>
        </p:nvGraphicFramePr>
        <p:xfrm>
          <a:off x="392245" y="2195954"/>
          <a:ext cx="5516632" cy="3544188"/>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lstStyle/>
          <a:p>
            <a:r>
              <a:rPr lang="en-US" dirty="0"/>
              <a:t>GeForce Gamers are Competitive</a:t>
            </a:r>
          </a:p>
        </p:txBody>
      </p:sp>
      <p:sp>
        <p:nvSpPr>
          <p:cNvPr id="12" name="Text Placeholder 11">
            <a:extLst>
              <a:ext uri="{FF2B5EF4-FFF2-40B4-BE49-F238E27FC236}">
                <a16:creationId xmlns:a16="http://schemas.microsoft.com/office/drawing/2014/main" id="{C54C6ABA-C02E-467F-9CEA-C81FB141F8C0}"/>
              </a:ext>
            </a:extLst>
          </p:cNvPr>
          <p:cNvSpPr>
            <a:spLocks noGrp="1"/>
          </p:cNvSpPr>
          <p:nvPr>
            <p:ph type="body" sz="quarter" idx="10"/>
          </p:nvPr>
        </p:nvSpPr>
        <p:spPr/>
        <p:txBody>
          <a:bodyPr/>
          <a:lstStyle/>
          <a:p>
            <a:r>
              <a:rPr lang="en-US" dirty="0"/>
              <a:t>Play to Win and Master the Game</a:t>
            </a:r>
          </a:p>
        </p:txBody>
      </p:sp>
      <p:graphicFrame>
        <p:nvGraphicFramePr>
          <p:cNvPr id="13" name="Chart 12">
            <a:extLst>
              <a:ext uri="{FF2B5EF4-FFF2-40B4-BE49-F238E27FC236}">
                <a16:creationId xmlns:a16="http://schemas.microsoft.com/office/drawing/2014/main" id="{464850D5-30E6-486C-8532-61B9949CC498}"/>
              </a:ext>
            </a:extLst>
          </p:cNvPr>
          <p:cNvGraphicFramePr>
            <a:graphicFrameLocks/>
          </p:cNvGraphicFramePr>
          <p:nvPr>
            <p:extLst>
              <p:ext uri="{D42A27DB-BD31-4B8C-83A1-F6EECF244321}">
                <p14:modId xmlns:p14="http://schemas.microsoft.com/office/powerpoint/2010/main" val="1329887866"/>
              </p:ext>
            </p:extLst>
          </p:nvPr>
        </p:nvGraphicFramePr>
        <p:xfrm>
          <a:off x="5586608" y="1826555"/>
          <a:ext cx="5999968" cy="3984261"/>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B2E2A218-A519-45FC-BAE1-5D85E762A1ED}"/>
              </a:ext>
            </a:extLst>
          </p:cNvPr>
          <p:cNvSpPr/>
          <p:nvPr/>
        </p:nvSpPr>
        <p:spPr>
          <a:xfrm>
            <a:off x="7257217" y="3907901"/>
            <a:ext cx="2494012" cy="400110"/>
          </a:xfrm>
          <a:prstGeom prst="rect">
            <a:avLst/>
          </a:prstGeom>
        </p:spPr>
        <p:txBody>
          <a:bodyPr wrap="square">
            <a:spAutoFit/>
          </a:bodyPr>
          <a:lstStyle/>
          <a:p>
            <a:pPr algn="ctr">
              <a:defRPr sz="1400" b="0" i="0" u="none" strike="noStrike" kern="1200" spc="0" baseline="0">
                <a:solidFill>
                  <a:srgbClr val="B3B3B3">
                    <a:lumMod val="65000"/>
                    <a:lumOff val="35000"/>
                  </a:srgbClr>
                </a:solidFill>
                <a:latin typeface="+mn-lt"/>
                <a:ea typeface="+mn-ea"/>
                <a:cs typeface="+mn-cs"/>
              </a:defRPr>
            </a:pPr>
            <a:r>
              <a:rPr lang="en-US" sz="1000" dirty="0">
                <a:solidFill>
                  <a:srgbClr val="FFFFFF"/>
                </a:solidFill>
                <a:latin typeface="Trebuchet MS" panose="020B0603020202020204" pitchFamily="34" charset="0"/>
              </a:rPr>
              <a:t>OF GEFORCE GAMERS PLAY COMPETITIVE GAMES EACH MONTH!</a:t>
            </a:r>
          </a:p>
        </p:txBody>
      </p:sp>
      <p:sp>
        <p:nvSpPr>
          <p:cNvPr id="18" name="TextBox 17">
            <a:extLst>
              <a:ext uri="{FF2B5EF4-FFF2-40B4-BE49-F238E27FC236}">
                <a16:creationId xmlns:a16="http://schemas.microsoft.com/office/drawing/2014/main" id="{6C5D42F0-649A-4044-90B3-DC6897C9D1DC}"/>
              </a:ext>
            </a:extLst>
          </p:cNvPr>
          <p:cNvSpPr txBox="1"/>
          <p:nvPr/>
        </p:nvSpPr>
        <p:spPr>
          <a:xfrm>
            <a:off x="7567900" y="3268731"/>
            <a:ext cx="1824441" cy="75713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4800" b="1" dirty="0">
                <a:solidFill>
                  <a:schemeClr val="tx1"/>
                </a:solidFill>
                <a:latin typeface="Trebuchet MS" panose="020B0603020202020204" pitchFamily="34" charset="0"/>
              </a:rPr>
              <a:t>76%</a:t>
            </a:r>
          </a:p>
        </p:txBody>
      </p:sp>
      <p:sp>
        <p:nvSpPr>
          <p:cNvPr id="19" name="TextBox 18">
            <a:extLst>
              <a:ext uri="{FF2B5EF4-FFF2-40B4-BE49-F238E27FC236}">
                <a16:creationId xmlns:a16="http://schemas.microsoft.com/office/drawing/2014/main" id="{0FBE2BE3-8B4A-47C5-AF12-D81C5B2C864F}"/>
              </a:ext>
            </a:extLst>
          </p:cNvPr>
          <p:cNvSpPr txBox="1"/>
          <p:nvPr/>
        </p:nvSpPr>
        <p:spPr>
          <a:xfrm>
            <a:off x="9446174" y="2490422"/>
            <a:ext cx="998991" cy="3970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1100" dirty="0">
                <a:solidFill>
                  <a:schemeClr val="tx1"/>
                </a:solidFill>
                <a:latin typeface="Trebuchet MS" panose="020B0603020202020204" pitchFamily="34" charset="0"/>
              </a:rPr>
              <a:t>Competitive </a:t>
            </a:r>
            <a:br>
              <a:rPr lang="en-US" sz="1100" dirty="0">
                <a:solidFill>
                  <a:schemeClr val="tx1"/>
                </a:solidFill>
                <a:latin typeface="Trebuchet MS" panose="020B0603020202020204" pitchFamily="34" charset="0"/>
              </a:rPr>
            </a:br>
            <a:r>
              <a:rPr lang="en-US" sz="1100" dirty="0">
                <a:solidFill>
                  <a:schemeClr val="tx1"/>
                </a:solidFill>
                <a:latin typeface="Trebuchet MS" panose="020B0603020202020204" pitchFamily="34" charset="0"/>
              </a:rPr>
              <a:t>Gamers</a:t>
            </a:r>
          </a:p>
        </p:txBody>
      </p:sp>
      <p:sp>
        <p:nvSpPr>
          <p:cNvPr id="20" name="TextBox 19">
            <a:extLst>
              <a:ext uri="{FF2B5EF4-FFF2-40B4-BE49-F238E27FC236}">
                <a16:creationId xmlns:a16="http://schemas.microsoft.com/office/drawing/2014/main" id="{42196FCB-0BA2-4DC5-8C8E-9EC70B0B7478}"/>
              </a:ext>
            </a:extLst>
          </p:cNvPr>
          <p:cNvSpPr txBox="1"/>
          <p:nvPr/>
        </p:nvSpPr>
        <p:spPr>
          <a:xfrm>
            <a:off x="6380469" y="2490422"/>
            <a:ext cx="1292340" cy="3970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1100" dirty="0">
                <a:solidFill>
                  <a:schemeClr val="tx1"/>
                </a:solidFill>
                <a:latin typeface="Trebuchet MS" panose="020B0603020202020204" pitchFamily="34" charset="0"/>
              </a:rPr>
              <a:t>Non-Competitive </a:t>
            </a:r>
            <a:br>
              <a:rPr lang="en-US" sz="1100" dirty="0">
                <a:solidFill>
                  <a:schemeClr val="tx1"/>
                </a:solidFill>
                <a:latin typeface="Trebuchet MS" panose="020B0603020202020204" pitchFamily="34" charset="0"/>
              </a:rPr>
            </a:br>
            <a:r>
              <a:rPr lang="en-US" sz="1100" dirty="0">
                <a:solidFill>
                  <a:schemeClr val="tx1"/>
                </a:solidFill>
                <a:latin typeface="Trebuchet MS" panose="020B0603020202020204" pitchFamily="34" charset="0"/>
              </a:rPr>
              <a:t>Gamers</a:t>
            </a:r>
          </a:p>
        </p:txBody>
      </p:sp>
      <p:cxnSp>
        <p:nvCxnSpPr>
          <p:cNvPr id="22" name="Straight Arrow Connector 21">
            <a:extLst>
              <a:ext uri="{FF2B5EF4-FFF2-40B4-BE49-F238E27FC236}">
                <a16:creationId xmlns:a16="http://schemas.microsoft.com/office/drawing/2014/main" id="{4587A08F-C7CA-4974-B0FE-57033EA0F02E}"/>
              </a:ext>
            </a:extLst>
          </p:cNvPr>
          <p:cNvCxnSpPr/>
          <p:nvPr/>
        </p:nvCxnSpPr>
        <p:spPr>
          <a:xfrm>
            <a:off x="7355079" y="2768252"/>
            <a:ext cx="532356" cy="0"/>
          </a:xfrm>
          <a:prstGeom prst="straightConnector1">
            <a:avLst/>
          </a:prstGeom>
          <a:ln w="6350">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2EA4AFC8-6321-4478-AC88-A7626E031D3C}"/>
              </a:ext>
            </a:extLst>
          </p:cNvPr>
          <p:cNvCxnSpPr>
            <a:cxnSpLocks/>
          </p:cNvCxnSpPr>
          <p:nvPr/>
        </p:nvCxnSpPr>
        <p:spPr>
          <a:xfrm flipH="1">
            <a:off x="9079788" y="2768252"/>
            <a:ext cx="532356" cy="0"/>
          </a:xfrm>
          <a:prstGeom prst="straightConnector1">
            <a:avLst/>
          </a:prstGeom>
          <a:ln w="6350">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E7AB6175-4495-42A1-8E37-0274BB4AACCF}"/>
              </a:ext>
            </a:extLst>
          </p:cNvPr>
          <p:cNvSpPr/>
          <p:nvPr/>
        </p:nvSpPr>
        <p:spPr>
          <a:xfrm>
            <a:off x="518535" y="5781717"/>
            <a:ext cx="9955918" cy="248142"/>
          </a:xfrm>
          <a:prstGeom prst="rect">
            <a:avLst/>
          </a:prstGeom>
          <a:noFill/>
          <a:ln w="25400" cap="flat" cmpd="sng" algn="ctr">
            <a:noFill/>
            <a:prstDash val="solid"/>
          </a:ln>
          <a:effectLst/>
        </p:spPr>
        <p:txBody>
          <a:bodyPr rtlCol="0" anchor="b"/>
          <a:lstStyle/>
          <a:p>
            <a:pPr lvl="0" algn="ctr" fontAlgn="auto">
              <a:lnSpc>
                <a:spcPct val="90000"/>
              </a:lnSpc>
              <a:spcBef>
                <a:spcPts val="0"/>
              </a:spcBef>
              <a:spcAft>
                <a:spcPts val="0"/>
              </a:spcAft>
              <a:defRPr/>
            </a:pPr>
            <a:r>
              <a:rPr lang="en-US" sz="800" i="1" kern="0" dirty="0">
                <a:solidFill>
                  <a:schemeClr val="accent5"/>
                </a:solidFill>
                <a:latin typeface="Trebuchet MS"/>
              </a:rPr>
              <a:t>Both Charts: GeForce Experience Data, 76% is the percentage of players that play a multi-player competitive game every week. Source: NVIDIA</a:t>
            </a:r>
          </a:p>
        </p:txBody>
      </p:sp>
    </p:spTree>
    <p:extLst>
      <p:ext uri="{BB962C8B-B14F-4D97-AF65-F5344CB8AC3E}">
        <p14:creationId xmlns:p14="http://schemas.microsoft.com/office/powerpoint/2010/main" val="1891613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indoor, photo, looking, different&#10;&#10;Description automatically generated">
            <a:extLst>
              <a:ext uri="{FF2B5EF4-FFF2-40B4-BE49-F238E27FC236}">
                <a16:creationId xmlns:a16="http://schemas.microsoft.com/office/drawing/2014/main" id="{B63558E7-7F88-4604-8125-02C6363F16A6}"/>
              </a:ext>
            </a:extLst>
          </p:cNvPr>
          <p:cNvPicPr>
            <a:picLocks noChangeAspect="1"/>
          </p:cNvPicPr>
          <p:nvPr/>
        </p:nvPicPr>
        <p:blipFill rotWithShape="1">
          <a:blip r:embed="rId3"/>
          <a:srcRect l="2098" t="7323" r="7321" b="7791"/>
          <a:stretch/>
        </p:blipFill>
        <p:spPr>
          <a:xfrm>
            <a:off x="7199898" y="2313940"/>
            <a:ext cx="3200399" cy="2569464"/>
          </a:xfrm>
          <a:prstGeom prst="rect">
            <a:avLst/>
          </a:prstGeom>
          <a:ln>
            <a:solidFill>
              <a:schemeClr val="accent5"/>
            </a:solidFill>
          </a:ln>
        </p:spPr>
      </p:pic>
      <p:pic>
        <p:nvPicPr>
          <p:cNvPr id="8" name="Picture 7" descr="A picture containing outdoor, bird, air, snow&#10;&#10;Description automatically generated">
            <a:extLst>
              <a:ext uri="{FF2B5EF4-FFF2-40B4-BE49-F238E27FC236}">
                <a16:creationId xmlns:a16="http://schemas.microsoft.com/office/drawing/2014/main" id="{9D0F43FB-B735-4789-999D-BC2C73D00867}"/>
              </a:ext>
            </a:extLst>
          </p:cNvPr>
          <p:cNvPicPr>
            <a:picLocks noChangeAspect="1"/>
          </p:cNvPicPr>
          <p:nvPr/>
        </p:nvPicPr>
        <p:blipFill rotWithShape="1">
          <a:blip r:embed="rId4"/>
          <a:srcRect l="14491" t="12623" r="10550" b="22886"/>
          <a:stretch/>
        </p:blipFill>
        <p:spPr>
          <a:xfrm>
            <a:off x="3886201" y="2313938"/>
            <a:ext cx="3200399" cy="2569465"/>
          </a:xfrm>
          <a:prstGeom prst="rect">
            <a:avLst/>
          </a:prstGeom>
          <a:ln>
            <a:solidFill>
              <a:schemeClr val="accent5"/>
            </a:solidFill>
          </a:ln>
        </p:spPr>
      </p:pic>
      <p:pic>
        <p:nvPicPr>
          <p:cNvPr id="30" name="Picture 29">
            <a:extLst>
              <a:ext uri="{FF2B5EF4-FFF2-40B4-BE49-F238E27FC236}">
                <a16:creationId xmlns:a16="http://schemas.microsoft.com/office/drawing/2014/main" id="{E2C3F5ED-14BB-4B7E-93DE-5FFBA97F9BB9}"/>
              </a:ext>
            </a:extLst>
          </p:cNvPr>
          <p:cNvPicPr>
            <a:picLocks noChangeAspect="1"/>
          </p:cNvPicPr>
          <p:nvPr/>
        </p:nvPicPr>
        <p:blipFill rotWithShape="1">
          <a:blip r:embed="rId5"/>
          <a:srcRect l="3362" r="2544" b="13709"/>
          <a:stretch/>
        </p:blipFill>
        <p:spPr>
          <a:xfrm>
            <a:off x="572503" y="2313939"/>
            <a:ext cx="3200399" cy="2569464"/>
          </a:xfrm>
          <a:prstGeom prst="rect">
            <a:avLst/>
          </a:prstGeom>
          <a:ln>
            <a:solidFill>
              <a:schemeClr val="accent5"/>
            </a:solidFill>
          </a:ln>
        </p:spPr>
      </p:pic>
      <p:sp>
        <p:nvSpPr>
          <p:cNvPr id="4" name="Title 3">
            <a:extLst>
              <a:ext uri="{FF2B5EF4-FFF2-40B4-BE49-F238E27FC236}">
                <a16:creationId xmlns:a16="http://schemas.microsoft.com/office/drawing/2014/main" id="{55083B86-8232-49BC-9096-436D32BBDE29}"/>
              </a:ext>
            </a:extLst>
          </p:cNvPr>
          <p:cNvSpPr>
            <a:spLocks noGrp="1"/>
          </p:cNvSpPr>
          <p:nvPr>
            <p:ph type="title"/>
          </p:nvPr>
        </p:nvSpPr>
        <p:spPr/>
        <p:txBody>
          <a:bodyPr/>
          <a:lstStyle/>
          <a:p>
            <a:r>
              <a:rPr lang="en-US" dirty="0"/>
              <a:t>HIGH FRAMES Unlock Gamer Skill</a:t>
            </a:r>
          </a:p>
        </p:txBody>
      </p:sp>
      <p:sp>
        <p:nvSpPr>
          <p:cNvPr id="20" name="Text Placeholder 11">
            <a:extLst>
              <a:ext uri="{FF2B5EF4-FFF2-40B4-BE49-F238E27FC236}">
                <a16:creationId xmlns:a16="http://schemas.microsoft.com/office/drawing/2014/main" id="{0D82A020-AA6D-423C-AE90-E5C088A90A6D}"/>
              </a:ext>
            </a:extLst>
          </p:cNvPr>
          <p:cNvSpPr>
            <a:spLocks noGrp="1"/>
          </p:cNvSpPr>
          <p:nvPr>
            <p:ph type="body" sz="quarter" idx="10"/>
          </p:nvPr>
        </p:nvSpPr>
        <p:spPr/>
        <p:txBody>
          <a:bodyPr/>
          <a:lstStyle/>
          <a:p>
            <a:r>
              <a:rPr lang="en-US" dirty="0"/>
              <a:t>For All Competitive Shooters</a:t>
            </a:r>
          </a:p>
        </p:txBody>
      </p:sp>
      <p:pic>
        <p:nvPicPr>
          <p:cNvPr id="16" name="Picture 15" descr="A picture containing drawing, light&#10;&#10;Description automatically generated">
            <a:extLst>
              <a:ext uri="{FF2B5EF4-FFF2-40B4-BE49-F238E27FC236}">
                <a16:creationId xmlns:a16="http://schemas.microsoft.com/office/drawing/2014/main" id="{C7FCDD13-0504-4F12-B7FE-1DB6CECB1B3C}"/>
              </a:ext>
            </a:extLst>
          </p:cNvPr>
          <p:cNvPicPr>
            <a:picLocks noChangeAspect="1"/>
          </p:cNvPicPr>
          <p:nvPr/>
        </p:nvPicPr>
        <p:blipFill>
          <a:blip r:embed="rId6"/>
          <a:stretch>
            <a:fillRect/>
          </a:stretch>
        </p:blipFill>
        <p:spPr>
          <a:xfrm>
            <a:off x="3995639" y="4503908"/>
            <a:ext cx="669064" cy="311832"/>
          </a:xfrm>
          <a:prstGeom prst="rect">
            <a:avLst/>
          </a:prstGeom>
          <a:effectLst>
            <a:outerShdw blurRad="50800" dist="38100" dir="2700000" algn="tl" rotWithShape="0">
              <a:prstClr val="black">
                <a:alpha val="40000"/>
              </a:prstClr>
            </a:outerShdw>
          </a:effectLst>
        </p:spPr>
      </p:pic>
      <p:pic>
        <p:nvPicPr>
          <p:cNvPr id="25" name="Picture 24">
            <a:extLst>
              <a:ext uri="{FF2B5EF4-FFF2-40B4-BE49-F238E27FC236}">
                <a16:creationId xmlns:a16="http://schemas.microsoft.com/office/drawing/2014/main" id="{F9A61F36-21D6-4D8A-AE54-A2F0674BC671}"/>
              </a:ext>
            </a:extLst>
          </p:cNvPr>
          <p:cNvPicPr>
            <a:picLocks noChangeAspect="1"/>
          </p:cNvPicPr>
          <p:nvPr/>
        </p:nvPicPr>
        <p:blipFill>
          <a:blip r:embed="rId7">
            <a:extLst>
              <a:ext uri="{BEBA8EAE-BF5A-486C-A8C5-ECC9F3942E4B}">
                <a14:imgProps xmlns:a14="http://schemas.microsoft.com/office/drawing/2010/main">
                  <a14:imgLayer r:embed="rId8">
                    <a14:imgEffect>
                      <a14:artisticMarker/>
                    </a14:imgEffect>
                  </a14:imgLayer>
                </a14:imgProps>
              </a:ext>
            </a:extLst>
          </a:blip>
          <a:stretch>
            <a:fillRect/>
          </a:stretch>
        </p:blipFill>
        <p:spPr>
          <a:xfrm>
            <a:off x="2183080" y="2683309"/>
            <a:ext cx="361950" cy="361950"/>
          </a:xfrm>
          <a:prstGeom prst="rect">
            <a:avLst/>
          </a:prstGeom>
          <a:effectLst>
            <a:softEdge rad="12700"/>
          </a:effectLst>
        </p:spPr>
      </p:pic>
      <p:pic>
        <p:nvPicPr>
          <p:cNvPr id="14" name="Picture 6" descr="Image result for Overwatch white text">
            <a:extLst>
              <a:ext uri="{FF2B5EF4-FFF2-40B4-BE49-F238E27FC236}">
                <a16:creationId xmlns:a16="http://schemas.microsoft.com/office/drawing/2014/main" id="{B4CC4ADB-45EB-41F0-A451-CEFBA5A9B460}"/>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37611" b="36552"/>
          <a:stretch/>
        </p:blipFill>
        <p:spPr bwMode="auto">
          <a:xfrm>
            <a:off x="644676" y="4590854"/>
            <a:ext cx="1190179" cy="237643"/>
          </a:xfrm>
          <a:prstGeom prst="rect">
            <a:avLst/>
          </a:prstGeom>
          <a:noFill/>
          <a:effectLst>
            <a:outerShdw blurRad="50800" dist="38100" dir="2700000" algn="tl" rotWithShape="0">
              <a:prstClr val="black">
                <a:alpha val="84000"/>
              </a:prstClr>
            </a:outerShdw>
          </a:effectLst>
          <a:extLst>
            <a:ext uri="{909E8E84-426E-40DD-AFC4-6F175D3DCCD1}">
              <a14:hiddenFill xmlns:a14="http://schemas.microsoft.com/office/drawing/2010/main">
                <a:solidFill>
                  <a:srgbClr val="FFFFFF"/>
                </a:solidFill>
              </a14:hiddenFill>
            </a:ext>
          </a:extLst>
        </p:spPr>
      </p:pic>
      <p:pic>
        <p:nvPicPr>
          <p:cNvPr id="17" name="Picture 16" descr="A picture containing food&#10;&#10;Description automatically generated">
            <a:extLst>
              <a:ext uri="{FF2B5EF4-FFF2-40B4-BE49-F238E27FC236}">
                <a16:creationId xmlns:a16="http://schemas.microsoft.com/office/drawing/2014/main" id="{28692AC5-D9F6-4F2A-9C5D-B229A72808B7}"/>
              </a:ext>
            </a:extLst>
          </p:cNvPr>
          <p:cNvPicPr>
            <a:picLocks noChangeAspect="1"/>
          </p:cNvPicPr>
          <p:nvPr/>
        </p:nvPicPr>
        <p:blipFill rotWithShape="1">
          <a:blip r:embed="rId10"/>
          <a:srcRect t="30365" b="32451"/>
          <a:stretch/>
        </p:blipFill>
        <p:spPr>
          <a:xfrm>
            <a:off x="7305583" y="4503907"/>
            <a:ext cx="874222" cy="324590"/>
          </a:xfrm>
          <a:prstGeom prst="rect">
            <a:avLst/>
          </a:prstGeom>
          <a:effectLst>
            <a:outerShdw blurRad="50800" dist="38100" dir="2700000" algn="tl" rotWithShape="0">
              <a:prstClr val="black">
                <a:alpha val="40000"/>
              </a:prstClr>
            </a:outerShdw>
          </a:effectLst>
        </p:spPr>
      </p:pic>
      <p:sp>
        <p:nvSpPr>
          <p:cNvPr id="18" name="Rectangle 17">
            <a:extLst>
              <a:ext uri="{FF2B5EF4-FFF2-40B4-BE49-F238E27FC236}">
                <a16:creationId xmlns:a16="http://schemas.microsoft.com/office/drawing/2014/main" id="{9ABCD6E7-CC3E-4A1D-91A9-9D63B974D927}"/>
              </a:ext>
            </a:extLst>
          </p:cNvPr>
          <p:cNvSpPr/>
          <p:nvPr/>
        </p:nvSpPr>
        <p:spPr>
          <a:xfrm>
            <a:off x="508441" y="5781717"/>
            <a:ext cx="9955918" cy="248142"/>
          </a:xfrm>
          <a:prstGeom prst="rect">
            <a:avLst/>
          </a:prstGeom>
          <a:noFill/>
          <a:ln w="25400" cap="flat" cmpd="sng" algn="ctr">
            <a:noFill/>
            <a:prstDash val="solid"/>
          </a:ln>
          <a:effectLst/>
        </p:spPr>
        <p:txBody>
          <a:bodyPr rtlCol="0" anchor="b"/>
          <a:lstStyle/>
          <a:p>
            <a:pPr algn="ctr" fontAlgn="auto">
              <a:lnSpc>
                <a:spcPct val="90000"/>
              </a:lnSpc>
              <a:spcBef>
                <a:spcPts val="0"/>
              </a:spcBef>
              <a:spcAft>
                <a:spcPts val="0"/>
              </a:spcAft>
              <a:defRPr/>
            </a:pPr>
            <a:r>
              <a:rPr lang="en-US" sz="800" i="1" kern="0" dirty="0">
                <a:solidFill>
                  <a:schemeClr val="accent5"/>
                </a:solidFill>
                <a:latin typeface="Trebuchet MS"/>
              </a:rPr>
              <a:t>Overwatch: </a:t>
            </a:r>
            <a:r>
              <a:rPr lang="en-US" sz="800" i="1" kern="0" dirty="0">
                <a:solidFill>
                  <a:schemeClr val="accent5"/>
                </a:solidFill>
                <a:latin typeface="Trebuchet MS"/>
                <a:hlinkClick r:id="rId11">
                  <a:extLst>
                    <a:ext uri="{A12FA001-AC4F-418D-AE19-62706E023703}">
                      <ahyp:hlinkClr xmlns:ahyp="http://schemas.microsoft.com/office/drawing/2018/hyperlinkcolor" xmlns="" val="tx"/>
                    </a:ext>
                  </a:extLst>
                </a:hlinkClick>
              </a:rPr>
              <a:t>https://youtu.be/2J-_vCO_Bwc</a:t>
            </a:r>
            <a:r>
              <a:rPr lang="en-US" sz="800" i="1" kern="0" dirty="0">
                <a:solidFill>
                  <a:schemeClr val="accent5"/>
                </a:solidFill>
                <a:latin typeface="Trebuchet MS"/>
              </a:rPr>
              <a:t>  | CS:GO: </a:t>
            </a:r>
            <a:r>
              <a:rPr lang="en-US" sz="800" i="1" kern="0" dirty="0">
                <a:solidFill>
                  <a:schemeClr val="accent5"/>
                </a:solidFill>
                <a:latin typeface="Trebuchet MS"/>
                <a:hlinkClick r:id="rId12">
                  <a:extLst>
                    <a:ext uri="{A12FA001-AC4F-418D-AE19-62706E023703}">
                      <ahyp:hlinkClr xmlns:ahyp="http://schemas.microsoft.com/office/drawing/2018/hyperlinkcolor" xmlns="" val="tx"/>
                    </a:ext>
                  </a:extLst>
                </a:hlinkClick>
              </a:rPr>
              <a:t>https://youtu.be/uJxxCgKa0mU</a:t>
            </a:r>
            <a:r>
              <a:rPr lang="en-US" sz="800" i="1" kern="0" dirty="0">
                <a:solidFill>
                  <a:schemeClr val="accent5"/>
                </a:solidFill>
                <a:latin typeface="Trebuchet MS"/>
              </a:rPr>
              <a:t>  | PUBG: &lt;Coming Soon&gt; </a:t>
            </a:r>
          </a:p>
        </p:txBody>
      </p:sp>
      <p:sp>
        <p:nvSpPr>
          <p:cNvPr id="27" name="TextBox 26">
            <a:extLst>
              <a:ext uri="{FF2B5EF4-FFF2-40B4-BE49-F238E27FC236}">
                <a16:creationId xmlns:a16="http://schemas.microsoft.com/office/drawing/2014/main" id="{563C5E01-3C30-481D-A06D-82C9CB8F4981}"/>
              </a:ext>
            </a:extLst>
          </p:cNvPr>
          <p:cNvSpPr txBox="1"/>
          <p:nvPr/>
        </p:nvSpPr>
        <p:spPr>
          <a:xfrm>
            <a:off x="572502" y="4923521"/>
            <a:ext cx="3200400" cy="43858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p>
            <a:pPr algn="ctr">
              <a:lnSpc>
                <a:spcPct val="90000"/>
              </a:lnSpc>
            </a:pPr>
            <a:r>
              <a:rPr lang="en-US" sz="1400" dirty="0">
                <a:solidFill>
                  <a:schemeClr val="tx1"/>
                </a:solidFill>
                <a:latin typeface="Trebuchet MS" panose="020B0603020202020204" pitchFamily="34" charset="0"/>
              </a:rPr>
              <a:t>Easier Target Tracking</a:t>
            </a:r>
          </a:p>
          <a:p>
            <a:pPr algn="ctr">
              <a:lnSpc>
                <a:spcPct val="90000"/>
              </a:lnSpc>
            </a:pPr>
            <a:r>
              <a:rPr lang="en-US" sz="1100" dirty="0">
                <a:solidFill>
                  <a:schemeClr val="accent5"/>
                </a:solidFill>
                <a:latin typeface="Trebuchet MS" panose="020B0603020202020204" pitchFamily="34" charset="0"/>
              </a:rPr>
              <a:t>Smoother Animations</a:t>
            </a:r>
          </a:p>
        </p:txBody>
      </p:sp>
      <p:sp>
        <p:nvSpPr>
          <p:cNvPr id="28" name="TextBox 27">
            <a:extLst>
              <a:ext uri="{FF2B5EF4-FFF2-40B4-BE49-F238E27FC236}">
                <a16:creationId xmlns:a16="http://schemas.microsoft.com/office/drawing/2014/main" id="{6775D77E-F781-4D75-9258-5FB9A824CC93}"/>
              </a:ext>
            </a:extLst>
          </p:cNvPr>
          <p:cNvSpPr txBox="1"/>
          <p:nvPr/>
        </p:nvSpPr>
        <p:spPr>
          <a:xfrm>
            <a:off x="3886201" y="4923521"/>
            <a:ext cx="3200400" cy="43858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p>
            <a:pPr algn="ctr">
              <a:lnSpc>
                <a:spcPct val="90000"/>
              </a:lnSpc>
            </a:pPr>
            <a:r>
              <a:rPr lang="en-US" sz="1400" dirty="0">
                <a:solidFill>
                  <a:schemeClr val="tx1"/>
                </a:solidFill>
                <a:latin typeface="Trebuchet MS" panose="020B0603020202020204" pitchFamily="34" charset="0"/>
              </a:rPr>
              <a:t>Reduced Distracting Effects</a:t>
            </a:r>
          </a:p>
          <a:p>
            <a:pPr algn="ctr">
              <a:lnSpc>
                <a:spcPct val="90000"/>
              </a:lnSpc>
            </a:pPr>
            <a:r>
              <a:rPr lang="en-US" sz="1100" dirty="0">
                <a:solidFill>
                  <a:schemeClr val="accent5"/>
                </a:solidFill>
                <a:latin typeface="Trebuchet MS" panose="020B0603020202020204" pitchFamily="34" charset="0"/>
              </a:rPr>
              <a:t>Less Ghosting and Tearing</a:t>
            </a:r>
          </a:p>
        </p:txBody>
      </p:sp>
      <p:sp>
        <p:nvSpPr>
          <p:cNvPr id="29" name="TextBox 28">
            <a:extLst>
              <a:ext uri="{FF2B5EF4-FFF2-40B4-BE49-F238E27FC236}">
                <a16:creationId xmlns:a16="http://schemas.microsoft.com/office/drawing/2014/main" id="{43D5CEFE-00D9-469E-BC4F-F70880D2F1F9}"/>
              </a:ext>
            </a:extLst>
          </p:cNvPr>
          <p:cNvSpPr txBox="1"/>
          <p:nvPr/>
        </p:nvSpPr>
        <p:spPr>
          <a:xfrm>
            <a:off x="7199899" y="4923521"/>
            <a:ext cx="3200399" cy="43858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p>
            <a:pPr algn="ctr">
              <a:lnSpc>
                <a:spcPct val="90000"/>
              </a:lnSpc>
            </a:pPr>
            <a:r>
              <a:rPr lang="en-US" sz="1400" dirty="0">
                <a:solidFill>
                  <a:schemeClr val="tx1"/>
                </a:solidFill>
                <a:latin typeface="Trebuchet MS" panose="020B0603020202020204" pitchFamily="34" charset="0"/>
              </a:rPr>
              <a:t>See Players Earlier</a:t>
            </a:r>
          </a:p>
          <a:p>
            <a:pPr algn="ctr">
              <a:lnSpc>
                <a:spcPct val="90000"/>
              </a:lnSpc>
            </a:pPr>
            <a:r>
              <a:rPr lang="en-US" sz="1100" dirty="0">
                <a:solidFill>
                  <a:schemeClr val="accent5"/>
                </a:solidFill>
                <a:latin typeface="Trebuchet MS" panose="020B0603020202020204" pitchFamily="34" charset="0"/>
              </a:rPr>
              <a:t>Lower System Latency</a:t>
            </a:r>
          </a:p>
        </p:txBody>
      </p:sp>
    </p:spTree>
    <p:extLst>
      <p:ext uri="{BB962C8B-B14F-4D97-AF65-F5344CB8AC3E}">
        <p14:creationId xmlns:p14="http://schemas.microsoft.com/office/powerpoint/2010/main" val="2563014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D3F26-C66E-474F-B3D2-81354FB5A607}"/>
              </a:ext>
            </a:extLst>
          </p:cNvPr>
          <p:cNvSpPr>
            <a:spLocks noGrp="1"/>
          </p:cNvSpPr>
          <p:nvPr>
            <p:ph type="title"/>
          </p:nvPr>
        </p:nvSpPr>
        <p:spPr/>
        <p:txBody>
          <a:bodyPr/>
          <a:lstStyle/>
          <a:p>
            <a:r>
              <a:rPr lang="en-US" dirty="0"/>
              <a:t>HIGH FRAMES Unlock Gamer Skill</a:t>
            </a:r>
          </a:p>
        </p:txBody>
      </p:sp>
      <p:sp>
        <p:nvSpPr>
          <p:cNvPr id="11" name="Rectangle 10">
            <a:extLst>
              <a:ext uri="{FF2B5EF4-FFF2-40B4-BE49-F238E27FC236}">
                <a16:creationId xmlns:a16="http://schemas.microsoft.com/office/drawing/2014/main" id="{4470EF4F-E19F-4F01-9BDA-34A7840A8E57}"/>
              </a:ext>
            </a:extLst>
          </p:cNvPr>
          <p:cNvSpPr/>
          <p:nvPr/>
        </p:nvSpPr>
        <p:spPr>
          <a:xfrm>
            <a:off x="518535" y="5781717"/>
            <a:ext cx="9955918" cy="248142"/>
          </a:xfrm>
          <a:prstGeom prst="rect">
            <a:avLst/>
          </a:prstGeom>
          <a:noFill/>
          <a:ln w="25400" cap="flat" cmpd="sng" algn="ctr">
            <a:noFill/>
            <a:prstDash val="solid"/>
          </a:ln>
          <a:effectLst/>
        </p:spPr>
        <p:txBody>
          <a:bodyPr rtlCol="0" anchor="b"/>
          <a:lstStyle/>
          <a:p>
            <a:pPr lvl="0" algn="ctr" fontAlgn="auto">
              <a:lnSpc>
                <a:spcPct val="90000"/>
              </a:lnSpc>
              <a:spcBef>
                <a:spcPts val="0"/>
              </a:spcBef>
              <a:spcAft>
                <a:spcPts val="0"/>
              </a:spcAft>
              <a:defRPr/>
            </a:pPr>
            <a:r>
              <a:rPr lang="en-US" sz="800" i="1" kern="0" dirty="0">
                <a:solidFill>
                  <a:schemeClr val="accent5"/>
                </a:solidFill>
                <a:latin typeface="Trebuchet MS"/>
              </a:rPr>
              <a:t>Note: End to End System Latency measured at corresponding FPS/Hz values in Overwatch. Source: NVIDIA Research (See backup for more information)</a:t>
            </a:r>
          </a:p>
          <a:p>
            <a:pPr lvl="0" algn="ctr" fontAlgn="auto">
              <a:lnSpc>
                <a:spcPct val="90000"/>
              </a:lnSpc>
              <a:spcBef>
                <a:spcPts val="0"/>
              </a:spcBef>
              <a:spcAft>
                <a:spcPts val="0"/>
              </a:spcAft>
              <a:defRPr/>
            </a:pPr>
            <a:r>
              <a:rPr lang="en-US" sz="800" i="1" kern="0" dirty="0">
                <a:solidFill>
                  <a:schemeClr val="accent5"/>
                </a:solidFill>
                <a:latin typeface="Trebuchet MS"/>
              </a:rPr>
              <a:t>N0thing’s quotes from: </a:t>
            </a:r>
            <a:r>
              <a:rPr lang="en-US" sz="800" i="1" kern="0" dirty="0">
                <a:solidFill>
                  <a:schemeClr val="accent5"/>
                </a:solidFill>
                <a:latin typeface="Trebuchet MS"/>
                <a:hlinkClick r:id="rId3">
                  <a:extLst>
                    <a:ext uri="{A12FA001-AC4F-418D-AE19-62706E023703}">
                      <ahyp:hlinkClr xmlns:ahyp="http://schemas.microsoft.com/office/drawing/2018/hyperlinkcolor" xmlns="" val="tx"/>
                    </a:ext>
                  </a:extLst>
                </a:hlinkClick>
              </a:rPr>
              <a:t>https://youtu.be/wT8oK_pEpd8</a:t>
            </a:r>
            <a:endParaRPr lang="en-US" sz="800" i="1" kern="0" dirty="0">
              <a:solidFill>
                <a:schemeClr val="accent5"/>
              </a:solidFill>
              <a:latin typeface="Trebuchet MS"/>
            </a:endParaRPr>
          </a:p>
        </p:txBody>
      </p:sp>
      <p:graphicFrame>
        <p:nvGraphicFramePr>
          <p:cNvPr id="10" name="Chart 9">
            <a:extLst>
              <a:ext uri="{FF2B5EF4-FFF2-40B4-BE49-F238E27FC236}">
                <a16:creationId xmlns:a16="http://schemas.microsoft.com/office/drawing/2014/main" id="{B49C1DDF-FFE1-4984-BEC1-1C6E5E3E3649}"/>
              </a:ext>
            </a:extLst>
          </p:cNvPr>
          <p:cNvGraphicFramePr>
            <a:graphicFrameLocks/>
          </p:cNvGraphicFramePr>
          <p:nvPr>
            <p:extLst>
              <p:ext uri="{D42A27DB-BD31-4B8C-83A1-F6EECF244321}">
                <p14:modId xmlns:p14="http://schemas.microsoft.com/office/powerpoint/2010/main" val="1194344627"/>
              </p:ext>
            </p:extLst>
          </p:nvPr>
        </p:nvGraphicFramePr>
        <p:xfrm>
          <a:off x="420132" y="1666715"/>
          <a:ext cx="5736828" cy="3768059"/>
        </p:xfrm>
        <a:graphic>
          <a:graphicData uri="http://schemas.openxmlformats.org/drawingml/2006/chart">
            <c:chart xmlns:c="http://schemas.openxmlformats.org/drawingml/2006/chart" xmlns:r="http://schemas.openxmlformats.org/officeDocument/2006/relationships" r:id="rId4"/>
          </a:graphicData>
        </a:graphic>
      </p:graphicFrame>
      <p:sp>
        <p:nvSpPr>
          <p:cNvPr id="12" name="Freeform: Shape 11">
            <a:extLst>
              <a:ext uri="{FF2B5EF4-FFF2-40B4-BE49-F238E27FC236}">
                <a16:creationId xmlns:a16="http://schemas.microsoft.com/office/drawing/2014/main" id="{05BAE0AF-4262-4581-8A5A-671866ECA636}"/>
              </a:ext>
            </a:extLst>
          </p:cNvPr>
          <p:cNvSpPr/>
          <p:nvPr/>
        </p:nvSpPr>
        <p:spPr>
          <a:xfrm>
            <a:off x="1709531" y="2075943"/>
            <a:ext cx="3291840" cy="2834464"/>
          </a:xfrm>
          <a:custGeom>
            <a:avLst/>
            <a:gdLst>
              <a:gd name="connsiteX0" fmla="*/ 0 w 6441440"/>
              <a:gd name="connsiteY0" fmla="*/ 2743200 h 2753360"/>
              <a:gd name="connsiteX1" fmla="*/ 6441440 w 6441440"/>
              <a:gd name="connsiteY1" fmla="*/ 2753360 h 2753360"/>
              <a:gd name="connsiteX2" fmla="*/ 6410960 w 6441440"/>
              <a:gd name="connsiteY2" fmla="*/ 0 h 2753360"/>
              <a:gd name="connsiteX3" fmla="*/ 4277360 w 6441440"/>
              <a:gd name="connsiteY3" fmla="*/ 294640 h 2753360"/>
              <a:gd name="connsiteX4" fmla="*/ 2143760 w 6441440"/>
              <a:gd name="connsiteY4" fmla="*/ 680720 h 2753360"/>
              <a:gd name="connsiteX5" fmla="*/ 0 w 6441440"/>
              <a:gd name="connsiteY5" fmla="*/ 2743200 h 2753360"/>
              <a:gd name="connsiteX0" fmla="*/ 0 w 6441440"/>
              <a:gd name="connsiteY0" fmla="*/ 2743200 h 2753360"/>
              <a:gd name="connsiteX1" fmla="*/ 6441440 w 6441440"/>
              <a:gd name="connsiteY1" fmla="*/ 2753360 h 2753360"/>
              <a:gd name="connsiteX2" fmla="*/ 6410960 w 6441440"/>
              <a:gd name="connsiteY2" fmla="*/ 0 h 2753360"/>
              <a:gd name="connsiteX3" fmla="*/ 4277360 w 6441440"/>
              <a:gd name="connsiteY3" fmla="*/ 294640 h 2753360"/>
              <a:gd name="connsiteX4" fmla="*/ 2143760 w 6441440"/>
              <a:gd name="connsiteY4" fmla="*/ 711200 h 2753360"/>
              <a:gd name="connsiteX5" fmla="*/ 0 w 6441440"/>
              <a:gd name="connsiteY5" fmla="*/ 2743200 h 2753360"/>
              <a:gd name="connsiteX0" fmla="*/ 0 w 6441440"/>
              <a:gd name="connsiteY0" fmla="*/ 2743200 h 2753360"/>
              <a:gd name="connsiteX1" fmla="*/ 6441440 w 6441440"/>
              <a:gd name="connsiteY1" fmla="*/ 2753360 h 2753360"/>
              <a:gd name="connsiteX2" fmla="*/ 6410960 w 6441440"/>
              <a:gd name="connsiteY2" fmla="*/ 0 h 2753360"/>
              <a:gd name="connsiteX3" fmla="*/ 4277360 w 6441440"/>
              <a:gd name="connsiteY3" fmla="*/ 304800 h 2753360"/>
              <a:gd name="connsiteX4" fmla="*/ 2143760 w 6441440"/>
              <a:gd name="connsiteY4" fmla="*/ 711200 h 2753360"/>
              <a:gd name="connsiteX5" fmla="*/ 0 w 6441440"/>
              <a:gd name="connsiteY5" fmla="*/ 2743200 h 2753360"/>
              <a:gd name="connsiteX0" fmla="*/ 0 w 6441440"/>
              <a:gd name="connsiteY0" fmla="*/ 2712720 h 2722880"/>
              <a:gd name="connsiteX1" fmla="*/ 6441440 w 6441440"/>
              <a:gd name="connsiteY1" fmla="*/ 2722880 h 2722880"/>
              <a:gd name="connsiteX2" fmla="*/ 6380480 w 6441440"/>
              <a:gd name="connsiteY2" fmla="*/ 0 h 2722880"/>
              <a:gd name="connsiteX3" fmla="*/ 4277360 w 6441440"/>
              <a:gd name="connsiteY3" fmla="*/ 274320 h 2722880"/>
              <a:gd name="connsiteX4" fmla="*/ 2143760 w 6441440"/>
              <a:gd name="connsiteY4" fmla="*/ 680720 h 2722880"/>
              <a:gd name="connsiteX5" fmla="*/ 0 w 6441440"/>
              <a:gd name="connsiteY5" fmla="*/ 2712720 h 2722880"/>
              <a:gd name="connsiteX0" fmla="*/ 0 w 6441440"/>
              <a:gd name="connsiteY0" fmla="*/ 2712720 h 2722880"/>
              <a:gd name="connsiteX1" fmla="*/ 6441440 w 6441440"/>
              <a:gd name="connsiteY1" fmla="*/ 2722880 h 2722880"/>
              <a:gd name="connsiteX2" fmla="*/ 6400800 w 6441440"/>
              <a:gd name="connsiteY2" fmla="*/ 0 h 2722880"/>
              <a:gd name="connsiteX3" fmla="*/ 4277360 w 6441440"/>
              <a:gd name="connsiteY3" fmla="*/ 274320 h 2722880"/>
              <a:gd name="connsiteX4" fmla="*/ 2143760 w 6441440"/>
              <a:gd name="connsiteY4" fmla="*/ 680720 h 2722880"/>
              <a:gd name="connsiteX5" fmla="*/ 0 w 6441440"/>
              <a:gd name="connsiteY5" fmla="*/ 2712720 h 2722880"/>
              <a:gd name="connsiteX0" fmla="*/ 0 w 6421120"/>
              <a:gd name="connsiteY0" fmla="*/ 2712720 h 2722880"/>
              <a:gd name="connsiteX1" fmla="*/ 6421120 w 6421120"/>
              <a:gd name="connsiteY1" fmla="*/ 2722880 h 2722880"/>
              <a:gd name="connsiteX2" fmla="*/ 6400800 w 6421120"/>
              <a:gd name="connsiteY2" fmla="*/ 0 h 2722880"/>
              <a:gd name="connsiteX3" fmla="*/ 4277360 w 6421120"/>
              <a:gd name="connsiteY3" fmla="*/ 274320 h 2722880"/>
              <a:gd name="connsiteX4" fmla="*/ 2143760 w 6421120"/>
              <a:gd name="connsiteY4" fmla="*/ 680720 h 2722880"/>
              <a:gd name="connsiteX5" fmla="*/ 0 w 6421120"/>
              <a:gd name="connsiteY5" fmla="*/ 2712720 h 2722880"/>
              <a:gd name="connsiteX0" fmla="*/ 0 w 6400800"/>
              <a:gd name="connsiteY0" fmla="*/ 2712720 h 2722880"/>
              <a:gd name="connsiteX1" fmla="*/ 6400800 w 6400800"/>
              <a:gd name="connsiteY1" fmla="*/ 2722880 h 2722880"/>
              <a:gd name="connsiteX2" fmla="*/ 6400800 w 6400800"/>
              <a:gd name="connsiteY2" fmla="*/ 0 h 2722880"/>
              <a:gd name="connsiteX3" fmla="*/ 4277360 w 6400800"/>
              <a:gd name="connsiteY3" fmla="*/ 274320 h 2722880"/>
              <a:gd name="connsiteX4" fmla="*/ 2143760 w 6400800"/>
              <a:gd name="connsiteY4" fmla="*/ 680720 h 2722880"/>
              <a:gd name="connsiteX5" fmla="*/ 0 w 6400800"/>
              <a:gd name="connsiteY5" fmla="*/ 2712720 h 272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00800" h="2722880">
                <a:moveTo>
                  <a:pt x="0" y="2712720"/>
                </a:moveTo>
                <a:lnTo>
                  <a:pt x="6400800" y="2722880"/>
                </a:lnTo>
                <a:lnTo>
                  <a:pt x="6400800" y="0"/>
                </a:lnTo>
                <a:lnTo>
                  <a:pt x="4277360" y="274320"/>
                </a:lnTo>
                <a:lnTo>
                  <a:pt x="2143760" y="680720"/>
                </a:lnTo>
                <a:lnTo>
                  <a:pt x="0" y="2712720"/>
                </a:lnTo>
                <a:close/>
              </a:path>
            </a:pathLst>
          </a:custGeom>
          <a:gradFill>
            <a:gsLst>
              <a:gs pos="0">
                <a:schemeClr val="tx2">
                  <a:alpha val="73000"/>
                </a:schemeClr>
              </a:gs>
              <a:gs pos="76000">
                <a:schemeClr val="bg1">
                  <a:alpha val="1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CDC86219-B5AC-4B89-9396-64761B751636}"/>
              </a:ext>
            </a:extLst>
          </p:cNvPr>
          <p:cNvSpPr txBox="1"/>
          <p:nvPr/>
        </p:nvSpPr>
        <p:spPr>
          <a:xfrm>
            <a:off x="7944395" y="3978699"/>
            <a:ext cx="2707338" cy="446276"/>
          </a:xfrm>
          <a:prstGeom prst="rect">
            <a:avLst/>
          </a:prstGeom>
          <a:noFill/>
        </p:spPr>
        <p:txBody>
          <a:bodyPr wrap="square" rtlCol="0" anchor="b">
            <a:spAutoFit/>
          </a:bodyPr>
          <a:lstStyle/>
          <a:p>
            <a:r>
              <a:rPr lang="en-US" sz="1050" dirty="0">
                <a:solidFill>
                  <a:schemeClr val="tx2"/>
                </a:solidFill>
                <a:effectLst>
                  <a:outerShdw blurRad="50800" dist="38100" dir="2700000" sx="101000" sy="101000" algn="tl" rotWithShape="0">
                    <a:prstClr val="black"/>
                  </a:outerShdw>
                </a:effectLst>
                <a:latin typeface="Trebuchet MS" panose="020B0603020202020204" pitchFamily="34" charset="0"/>
              </a:rPr>
              <a:t>Jordan </a:t>
            </a:r>
            <a:r>
              <a:rPr lang="en-US" sz="1200" dirty="0">
                <a:solidFill>
                  <a:schemeClr val="tx2"/>
                </a:solidFill>
                <a:effectLst>
                  <a:outerShdw blurRad="50800" dist="38100" dir="2700000" sx="101000" sy="101000" algn="tl" rotWithShape="0">
                    <a:prstClr val="black"/>
                  </a:outerShdw>
                </a:effectLst>
                <a:latin typeface="Trebuchet MS" panose="020B0603020202020204" pitchFamily="34" charset="0"/>
              </a:rPr>
              <a:t>n0thing</a:t>
            </a:r>
            <a:r>
              <a:rPr lang="en-US" sz="1050" dirty="0">
                <a:solidFill>
                  <a:schemeClr val="tx2"/>
                </a:solidFill>
                <a:effectLst>
                  <a:outerShdw blurRad="50800" dist="38100" dir="2700000" sx="101000" sy="101000" algn="tl" rotWithShape="0">
                    <a:prstClr val="black"/>
                  </a:outerShdw>
                </a:effectLst>
                <a:latin typeface="Trebuchet MS" panose="020B0603020202020204" pitchFamily="34" charset="0"/>
              </a:rPr>
              <a:t> Gilbert, </a:t>
            </a:r>
          </a:p>
          <a:p>
            <a:r>
              <a:rPr lang="en-US" sz="1050" dirty="0">
                <a:solidFill>
                  <a:schemeClr val="tx2"/>
                </a:solidFill>
                <a:effectLst>
                  <a:outerShdw blurRad="50800" dist="38100" dir="2700000" sx="101000" sy="101000" algn="tl" rotWithShape="0">
                    <a:prstClr val="black"/>
                  </a:outerShdw>
                </a:effectLst>
                <a:latin typeface="Trebuchet MS" panose="020B0603020202020204" pitchFamily="34" charset="0"/>
              </a:rPr>
              <a:t>5-time CS:GO Champion</a:t>
            </a:r>
          </a:p>
        </p:txBody>
      </p:sp>
      <p:sp>
        <p:nvSpPr>
          <p:cNvPr id="17" name="Rectangle 16">
            <a:extLst>
              <a:ext uri="{FF2B5EF4-FFF2-40B4-BE49-F238E27FC236}">
                <a16:creationId xmlns:a16="http://schemas.microsoft.com/office/drawing/2014/main" id="{BCF334E8-E7D0-40EC-96F0-DEA0C1AF5FE3}"/>
              </a:ext>
            </a:extLst>
          </p:cNvPr>
          <p:cNvSpPr/>
          <p:nvPr/>
        </p:nvSpPr>
        <p:spPr>
          <a:xfrm>
            <a:off x="7776608" y="2262150"/>
            <a:ext cx="2955025" cy="1815882"/>
          </a:xfrm>
          <a:prstGeom prst="rect">
            <a:avLst/>
          </a:prstGeom>
        </p:spPr>
        <p:txBody>
          <a:bodyPr wrap="square">
            <a:spAutoFit/>
          </a:bodyPr>
          <a:lstStyle/>
          <a:p>
            <a:pPr marL="173038" indent="-173038"/>
            <a:r>
              <a:rPr lang="en-US" sz="1400" dirty="0">
                <a:solidFill>
                  <a:schemeClr val="tx2"/>
                </a:solidFill>
                <a:latin typeface="Trebuchet MS" panose="020B0603020202020204" pitchFamily="34" charset="0"/>
              </a:rPr>
              <a:t>“ </a:t>
            </a:r>
            <a:r>
              <a:rPr lang="en-US" sz="1400" dirty="0">
                <a:latin typeface="Trebuchet MS" panose="020B0603020202020204" pitchFamily="34" charset="0"/>
              </a:rPr>
              <a:t>When I switched between 240 and 360, I could immediately tell there was a difference. </a:t>
            </a:r>
          </a:p>
          <a:p>
            <a:pPr marL="173038" indent="-173038"/>
            <a:endParaRPr lang="en-US" sz="1400" dirty="0">
              <a:latin typeface="Trebuchet MS" panose="020B0603020202020204" pitchFamily="34" charset="0"/>
            </a:endParaRPr>
          </a:p>
          <a:p>
            <a:pPr marL="173038" indent="-173038"/>
            <a:r>
              <a:rPr lang="en-US" sz="1400" dirty="0">
                <a:latin typeface="Trebuchet MS" panose="020B0603020202020204" pitchFamily="34" charset="0"/>
              </a:rPr>
              <a:t>   This display is great for gamers who want to maximize their potential.</a:t>
            </a:r>
            <a:r>
              <a:rPr lang="en-US" sz="1400" dirty="0">
                <a:solidFill>
                  <a:schemeClr val="tx2"/>
                </a:solidFill>
                <a:latin typeface="Trebuchet MS" panose="020B0603020202020204" pitchFamily="34" charset="0"/>
              </a:rPr>
              <a:t>”</a:t>
            </a:r>
            <a:endParaRPr lang="en-US" sz="1400" dirty="0">
              <a:latin typeface="Trebuchet MS" panose="020B0603020202020204" pitchFamily="34" charset="0"/>
            </a:endParaRPr>
          </a:p>
          <a:p>
            <a:pPr marL="173038" indent="-173038"/>
            <a:endParaRPr lang="en-US" sz="1400" dirty="0">
              <a:solidFill>
                <a:schemeClr val="tx2"/>
              </a:solidFill>
              <a:latin typeface="Trebuchet MS" panose="020B0603020202020204" pitchFamily="34" charset="0"/>
            </a:endParaRPr>
          </a:p>
        </p:txBody>
      </p:sp>
      <p:pic>
        <p:nvPicPr>
          <p:cNvPr id="18" name="Picture 17">
            <a:extLst>
              <a:ext uri="{FF2B5EF4-FFF2-40B4-BE49-F238E27FC236}">
                <a16:creationId xmlns:a16="http://schemas.microsoft.com/office/drawing/2014/main" id="{586F006E-3CA0-4B2A-851C-F6AA6D516C5F}"/>
              </a:ext>
            </a:extLst>
          </p:cNvPr>
          <p:cNvPicPr>
            <a:picLocks noChangeAspect="1"/>
          </p:cNvPicPr>
          <p:nvPr/>
        </p:nvPicPr>
        <p:blipFill rotWithShape="1">
          <a:blip r:embed="rId5"/>
          <a:srcRect l="-1" r="50456"/>
          <a:stretch/>
        </p:blipFill>
        <p:spPr>
          <a:xfrm>
            <a:off x="5839142" y="2289272"/>
            <a:ext cx="1897711" cy="2135703"/>
          </a:xfrm>
          <a:prstGeom prst="rect">
            <a:avLst/>
          </a:prstGeom>
          <a:ln>
            <a:solidFill>
              <a:schemeClr val="bg1">
                <a:lumMod val="50000"/>
                <a:lumOff val="50000"/>
              </a:schemeClr>
            </a:solidFill>
          </a:ln>
        </p:spPr>
      </p:pic>
      <p:grpSp>
        <p:nvGrpSpPr>
          <p:cNvPr id="19" name="Group 18">
            <a:extLst>
              <a:ext uri="{FF2B5EF4-FFF2-40B4-BE49-F238E27FC236}">
                <a16:creationId xmlns:a16="http://schemas.microsoft.com/office/drawing/2014/main" id="{6B1FC63B-7B83-4D70-A0A9-77BC6BC32FF6}"/>
              </a:ext>
            </a:extLst>
          </p:cNvPr>
          <p:cNvGrpSpPr/>
          <p:nvPr/>
        </p:nvGrpSpPr>
        <p:grpSpPr>
          <a:xfrm>
            <a:off x="1257300" y="4989894"/>
            <a:ext cx="4204252" cy="397032"/>
            <a:chOff x="1257300" y="5471264"/>
            <a:chExt cx="4204252" cy="397032"/>
          </a:xfrm>
        </p:grpSpPr>
        <p:sp>
          <p:nvSpPr>
            <p:cNvPr id="20" name="TextBox 19">
              <a:extLst>
                <a:ext uri="{FF2B5EF4-FFF2-40B4-BE49-F238E27FC236}">
                  <a16:creationId xmlns:a16="http://schemas.microsoft.com/office/drawing/2014/main" id="{92AC7517-4110-4CBB-8B8D-60E1888E3F99}"/>
                </a:ext>
              </a:extLst>
            </p:cNvPr>
            <p:cNvSpPr txBox="1"/>
            <p:nvPr/>
          </p:nvSpPr>
          <p:spPr>
            <a:xfrm>
              <a:off x="1257300" y="5471264"/>
              <a:ext cx="920363" cy="397032"/>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1100" dirty="0">
                  <a:solidFill>
                    <a:schemeClr val="tx1"/>
                  </a:solidFill>
                  <a:latin typeface="Trebuchet MS" panose="020B0603020202020204" pitchFamily="34" charset="0"/>
                </a:rPr>
                <a:t>60Hz/FPS</a:t>
              </a:r>
            </a:p>
            <a:p>
              <a:pPr algn="ctr">
                <a:lnSpc>
                  <a:spcPct val="90000"/>
                </a:lnSpc>
              </a:pPr>
              <a:r>
                <a:rPr lang="en-US" sz="1100" dirty="0">
                  <a:solidFill>
                    <a:schemeClr val="tx1"/>
                  </a:solidFill>
                  <a:latin typeface="Trebuchet MS" panose="020B0603020202020204" pitchFamily="34" charset="0"/>
                </a:rPr>
                <a:t>100ms</a:t>
              </a:r>
            </a:p>
          </p:txBody>
        </p:sp>
        <p:sp>
          <p:nvSpPr>
            <p:cNvPr id="21" name="TextBox 20">
              <a:extLst>
                <a:ext uri="{FF2B5EF4-FFF2-40B4-BE49-F238E27FC236}">
                  <a16:creationId xmlns:a16="http://schemas.microsoft.com/office/drawing/2014/main" id="{036F944A-9F59-446A-B97F-34008B4A7922}"/>
                </a:ext>
              </a:extLst>
            </p:cNvPr>
            <p:cNvSpPr txBox="1"/>
            <p:nvPr/>
          </p:nvSpPr>
          <p:spPr>
            <a:xfrm>
              <a:off x="2346628" y="5471264"/>
              <a:ext cx="920363" cy="397032"/>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1100" dirty="0">
                  <a:solidFill>
                    <a:schemeClr val="tx1"/>
                  </a:solidFill>
                  <a:latin typeface="Trebuchet MS" panose="020B0603020202020204" pitchFamily="34" charset="0"/>
                </a:rPr>
                <a:t>120Hz/FPS</a:t>
              </a:r>
            </a:p>
            <a:p>
              <a:pPr algn="ctr">
                <a:lnSpc>
                  <a:spcPct val="90000"/>
                </a:lnSpc>
              </a:pPr>
              <a:r>
                <a:rPr lang="en-US" sz="1100" dirty="0">
                  <a:solidFill>
                    <a:schemeClr val="tx1"/>
                  </a:solidFill>
                  <a:latin typeface="Trebuchet MS" panose="020B0603020202020204" pitchFamily="34" charset="0"/>
                </a:rPr>
                <a:t>54.7ms</a:t>
              </a:r>
            </a:p>
          </p:txBody>
        </p:sp>
        <p:sp>
          <p:nvSpPr>
            <p:cNvPr id="22" name="TextBox 21">
              <a:extLst>
                <a:ext uri="{FF2B5EF4-FFF2-40B4-BE49-F238E27FC236}">
                  <a16:creationId xmlns:a16="http://schemas.microsoft.com/office/drawing/2014/main" id="{10EE08AC-7772-4B1C-93FF-317EAE8848E1}"/>
                </a:ext>
              </a:extLst>
            </p:cNvPr>
            <p:cNvSpPr txBox="1"/>
            <p:nvPr/>
          </p:nvSpPr>
          <p:spPr>
            <a:xfrm>
              <a:off x="3467763" y="5471264"/>
              <a:ext cx="920363" cy="397032"/>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1100" dirty="0">
                  <a:solidFill>
                    <a:schemeClr val="tx1"/>
                  </a:solidFill>
                  <a:latin typeface="Trebuchet MS" panose="020B0603020202020204" pitchFamily="34" charset="0"/>
                </a:rPr>
                <a:t>240Hz/FPS</a:t>
              </a:r>
            </a:p>
            <a:p>
              <a:pPr algn="ctr">
                <a:lnSpc>
                  <a:spcPct val="90000"/>
                </a:lnSpc>
              </a:pPr>
              <a:r>
                <a:rPr lang="en-US" sz="1100" dirty="0">
                  <a:solidFill>
                    <a:schemeClr val="tx1"/>
                  </a:solidFill>
                  <a:latin typeface="Trebuchet MS" panose="020B0603020202020204" pitchFamily="34" charset="0"/>
                </a:rPr>
                <a:t>34.5ms</a:t>
              </a:r>
            </a:p>
          </p:txBody>
        </p:sp>
        <p:sp>
          <p:nvSpPr>
            <p:cNvPr id="23" name="TextBox 22">
              <a:extLst>
                <a:ext uri="{FF2B5EF4-FFF2-40B4-BE49-F238E27FC236}">
                  <a16:creationId xmlns:a16="http://schemas.microsoft.com/office/drawing/2014/main" id="{50F79E10-90CB-4C12-A341-7AF2A8022AE8}"/>
                </a:ext>
              </a:extLst>
            </p:cNvPr>
            <p:cNvSpPr txBox="1"/>
            <p:nvPr/>
          </p:nvSpPr>
          <p:spPr>
            <a:xfrm>
              <a:off x="4541189" y="5471264"/>
              <a:ext cx="920363" cy="397032"/>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1100" dirty="0">
                  <a:solidFill>
                    <a:schemeClr val="tx1"/>
                  </a:solidFill>
                  <a:latin typeface="Trebuchet MS" panose="020B0603020202020204" pitchFamily="34" charset="0"/>
                </a:rPr>
                <a:t>360Hz/FPS</a:t>
              </a:r>
            </a:p>
            <a:p>
              <a:pPr algn="ctr">
                <a:lnSpc>
                  <a:spcPct val="90000"/>
                </a:lnSpc>
              </a:pPr>
              <a:r>
                <a:rPr lang="en-US" sz="1100" dirty="0">
                  <a:solidFill>
                    <a:schemeClr val="tx1"/>
                  </a:solidFill>
                  <a:latin typeface="Trebuchet MS" panose="020B0603020202020204" pitchFamily="34" charset="0"/>
                </a:rPr>
                <a:t>20ms</a:t>
              </a:r>
            </a:p>
          </p:txBody>
        </p:sp>
      </p:grpSp>
    </p:spTree>
    <p:extLst>
      <p:ext uri="{BB962C8B-B14F-4D97-AF65-F5344CB8AC3E}">
        <p14:creationId xmlns:p14="http://schemas.microsoft.com/office/powerpoint/2010/main" val="2322013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10">
            <a:extLst>
              <a:ext uri="{FF2B5EF4-FFF2-40B4-BE49-F238E27FC236}">
                <a16:creationId xmlns:a16="http://schemas.microsoft.com/office/drawing/2014/main" id="{F1BD1330-973B-41B2-8F3F-49C30E663A2F}"/>
              </a:ext>
            </a:extLst>
          </p:cNvPr>
          <p:cNvGraphicFramePr>
            <a:graphicFrameLocks/>
          </p:cNvGraphicFramePr>
          <p:nvPr>
            <p:extLst>
              <p:ext uri="{D42A27DB-BD31-4B8C-83A1-F6EECF244321}">
                <p14:modId xmlns:p14="http://schemas.microsoft.com/office/powerpoint/2010/main" val="2205862644"/>
              </p:ext>
            </p:extLst>
          </p:nvPr>
        </p:nvGraphicFramePr>
        <p:xfrm>
          <a:off x="498348" y="1715673"/>
          <a:ext cx="9822135" cy="3818077"/>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lstStyle/>
          <a:p>
            <a:r>
              <a:rPr lang="en-US" dirty="0"/>
              <a:t>Frames Win Games</a:t>
            </a:r>
          </a:p>
        </p:txBody>
      </p:sp>
      <p:sp>
        <p:nvSpPr>
          <p:cNvPr id="4" name="Text Placeholder 3">
            <a:extLst>
              <a:ext uri="{FF2B5EF4-FFF2-40B4-BE49-F238E27FC236}">
                <a16:creationId xmlns:a16="http://schemas.microsoft.com/office/drawing/2014/main" id="{5914665F-A025-44AC-A7CA-C9ECAB47F58A}"/>
              </a:ext>
            </a:extLst>
          </p:cNvPr>
          <p:cNvSpPr>
            <a:spLocks noGrp="1"/>
          </p:cNvSpPr>
          <p:nvPr>
            <p:ph type="body" sz="quarter" idx="10"/>
          </p:nvPr>
        </p:nvSpPr>
        <p:spPr/>
        <p:txBody>
          <a:bodyPr/>
          <a:lstStyle/>
          <a:p>
            <a:r>
              <a:rPr lang="en-US" dirty="0"/>
              <a:t>A Strong Correlation </a:t>
            </a:r>
          </a:p>
        </p:txBody>
      </p:sp>
      <p:sp>
        <p:nvSpPr>
          <p:cNvPr id="7" name="Rectangle 6"/>
          <p:cNvSpPr/>
          <p:nvPr/>
        </p:nvSpPr>
        <p:spPr>
          <a:xfrm>
            <a:off x="518535" y="5781717"/>
            <a:ext cx="9955918" cy="248142"/>
          </a:xfrm>
          <a:prstGeom prst="rect">
            <a:avLst/>
          </a:prstGeom>
          <a:noFill/>
          <a:ln w="25400" cap="flat" cmpd="sng" algn="ctr">
            <a:noFill/>
            <a:prstDash val="solid"/>
          </a:ln>
          <a:effectLst/>
        </p:spPr>
        <p:txBody>
          <a:bodyPr rtlCol="0" anchor="b"/>
          <a:lstStyle/>
          <a:p>
            <a:pPr lvl="0" algn="ctr" fontAlgn="auto">
              <a:lnSpc>
                <a:spcPct val="90000"/>
              </a:lnSpc>
              <a:spcBef>
                <a:spcPts val="0"/>
              </a:spcBef>
              <a:spcAft>
                <a:spcPts val="0"/>
              </a:spcAft>
              <a:defRPr/>
            </a:pPr>
            <a:r>
              <a:rPr lang="en-US" sz="800" i="1" kern="0" dirty="0">
                <a:solidFill>
                  <a:schemeClr val="accent5"/>
                </a:solidFill>
                <a:latin typeface="Trebuchet MS"/>
              </a:rPr>
              <a:t>Based on </a:t>
            </a:r>
            <a:r>
              <a:rPr lang="en-US" sz="800" i="1" kern="0" dirty="0" err="1">
                <a:solidFill>
                  <a:schemeClr val="accent5"/>
                </a:solidFill>
                <a:latin typeface="Trebuchet MS"/>
              </a:rPr>
              <a:t>Fortnite</a:t>
            </a:r>
            <a:r>
              <a:rPr lang="en-US" sz="800" i="1" kern="0" dirty="0">
                <a:solidFill>
                  <a:schemeClr val="accent5"/>
                </a:solidFill>
                <a:latin typeface="Trebuchet MS"/>
              </a:rPr>
              <a:t> and PUBG relative Kill/death ratios. Source: NVIDIA</a:t>
            </a:r>
          </a:p>
        </p:txBody>
      </p:sp>
      <p:sp>
        <p:nvSpPr>
          <p:cNvPr id="8" name="Rectangle 7">
            <a:extLst>
              <a:ext uri="{FF2B5EF4-FFF2-40B4-BE49-F238E27FC236}">
                <a16:creationId xmlns:a16="http://schemas.microsoft.com/office/drawing/2014/main" id="{32066246-2D83-47D7-8FC2-2C3972513289}"/>
              </a:ext>
            </a:extLst>
          </p:cNvPr>
          <p:cNvSpPr/>
          <p:nvPr/>
        </p:nvSpPr>
        <p:spPr>
          <a:xfrm rot="16200000">
            <a:off x="-904545" y="3225208"/>
            <a:ext cx="3093866" cy="2764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lnSpc>
                <a:spcPct val="90000"/>
              </a:lnSpc>
            </a:pPr>
            <a:r>
              <a:rPr lang="en-US" sz="1200" dirty="0">
                <a:solidFill>
                  <a:schemeClr val="tx1"/>
                </a:solidFill>
                <a:latin typeface="Trebuchet MS" panose="020B0603020202020204" pitchFamily="34" charset="0"/>
              </a:rPr>
              <a:t>Relative Improvement in K/D Ratio</a:t>
            </a:r>
          </a:p>
        </p:txBody>
      </p:sp>
      <p:sp>
        <p:nvSpPr>
          <p:cNvPr id="9" name="Rectangle 8">
            <a:extLst>
              <a:ext uri="{FF2B5EF4-FFF2-40B4-BE49-F238E27FC236}">
                <a16:creationId xmlns:a16="http://schemas.microsoft.com/office/drawing/2014/main" id="{80D9BABF-4AE9-4AD8-BB70-29D86D4926C6}"/>
              </a:ext>
            </a:extLst>
          </p:cNvPr>
          <p:cNvSpPr/>
          <p:nvPr/>
        </p:nvSpPr>
        <p:spPr>
          <a:xfrm>
            <a:off x="1250301" y="5257255"/>
            <a:ext cx="8556171" cy="2764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lnSpc>
                <a:spcPct val="90000"/>
              </a:lnSpc>
            </a:pPr>
            <a:r>
              <a:rPr lang="en-US" sz="1200" dirty="0">
                <a:solidFill>
                  <a:schemeClr val="tx1"/>
                </a:solidFill>
                <a:latin typeface="Trebuchet MS" panose="020B0603020202020204" pitchFamily="34" charset="0"/>
              </a:rPr>
              <a:t>Frame Per Second (FPS)</a:t>
            </a:r>
          </a:p>
        </p:txBody>
      </p:sp>
    </p:spTree>
    <p:extLst>
      <p:ext uri="{BB962C8B-B14F-4D97-AF65-F5344CB8AC3E}">
        <p14:creationId xmlns:p14="http://schemas.microsoft.com/office/powerpoint/2010/main" val="3516407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BB2C9FEB-6B90-4E9F-928F-A558557C05BD}"/>
              </a:ext>
            </a:extLst>
          </p:cNvPr>
          <p:cNvGraphicFramePr>
            <a:graphicFrameLocks/>
          </p:cNvGraphicFramePr>
          <p:nvPr>
            <p:extLst>
              <p:ext uri="{D42A27DB-BD31-4B8C-83A1-F6EECF244321}">
                <p14:modId xmlns:p14="http://schemas.microsoft.com/office/powerpoint/2010/main" val="3406049070"/>
              </p:ext>
            </p:extLst>
          </p:nvPr>
        </p:nvGraphicFramePr>
        <p:xfrm>
          <a:off x="0" y="1340981"/>
          <a:ext cx="10740461" cy="47244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05C2B426-ACFA-4D12-9D81-0036C80B9FFE}"/>
              </a:ext>
            </a:extLst>
          </p:cNvPr>
          <p:cNvSpPr>
            <a:spLocks noGrp="1"/>
          </p:cNvSpPr>
          <p:nvPr>
            <p:ph type="title"/>
          </p:nvPr>
        </p:nvSpPr>
        <p:spPr/>
        <p:txBody>
          <a:bodyPr/>
          <a:lstStyle/>
          <a:p>
            <a:r>
              <a:rPr lang="en-US" dirty="0"/>
              <a:t>Frames Win Games For All Players</a:t>
            </a:r>
          </a:p>
        </p:txBody>
      </p:sp>
      <p:sp>
        <p:nvSpPr>
          <p:cNvPr id="4" name="Text Placeholder 3">
            <a:extLst>
              <a:ext uri="{FF2B5EF4-FFF2-40B4-BE49-F238E27FC236}">
                <a16:creationId xmlns:a16="http://schemas.microsoft.com/office/drawing/2014/main" id="{EC74A565-D4A1-42B1-98C8-4BF30758DCE0}"/>
              </a:ext>
            </a:extLst>
          </p:cNvPr>
          <p:cNvSpPr>
            <a:spLocks noGrp="1"/>
          </p:cNvSpPr>
          <p:nvPr>
            <p:ph type="body" sz="quarter" idx="10"/>
          </p:nvPr>
        </p:nvSpPr>
        <p:spPr/>
        <p:txBody>
          <a:bodyPr/>
          <a:lstStyle/>
          <a:p>
            <a:r>
              <a:rPr lang="en-US" dirty="0"/>
              <a:t>Improved K/D Correlation regardless of Playtime</a:t>
            </a:r>
          </a:p>
        </p:txBody>
      </p:sp>
      <p:sp>
        <p:nvSpPr>
          <p:cNvPr id="9" name="Rectangle 8">
            <a:extLst>
              <a:ext uri="{FF2B5EF4-FFF2-40B4-BE49-F238E27FC236}">
                <a16:creationId xmlns:a16="http://schemas.microsoft.com/office/drawing/2014/main" id="{88E10460-A880-49A9-AFD1-B1DDD403D6E7}"/>
              </a:ext>
            </a:extLst>
          </p:cNvPr>
          <p:cNvSpPr/>
          <p:nvPr/>
        </p:nvSpPr>
        <p:spPr>
          <a:xfrm>
            <a:off x="518535" y="5781717"/>
            <a:ext cx="9955918" cy="248142"/>
          </a:xfrm>
          <a:prstGeom prst="rect">
            <a:avLst/>
          </a:prstGeom>
          <a:noFill/>
          <a:ln w="25400" cap="flat" cmpd="sng" algn="ctr">
            <a:noFill/>
            <a:prstDash val="solid"/>
          </a:ln>
          <a:effectLst/>
        </p:spPr>
        <p:txBody>
          <a:bodyPr rtlCol="0" anchor="b"/>
          <a:lstStyle/>
          <a:p>
            <a:pPr lvl="0" algn="ctr" fontAlgn="auto">
              <a:lnSpc>
                <a:spcPct val="90000"/>
              </a:lnSpc>
              <a:spcBef>
                <a:spcPts val="0"/>
              </a:spcBef>
              <a:spcAft>
                <a:spcPts val="0"/>
              </a:spcAft>
              <a:defRPr/>
            </a:pPr>
            <a:r>
              <a:rPr lang="en-US" sz="800" i="1" kern="0" dirty="0">
                <a:solidFill>
                  <a:schemeClr val="accent5"/>
                </a:solidFill>
                <a:latin typeface="Trebuchet MS"/>
              </a:rPr>
              <a:t>Based on </a:t>
            </a:r>
            <a:r>
              <a:rPr lang="en-US" sz="800" i="1" kern="0" dirty="0" err="1">
                <a:solidFill>
                  <a:schemeClr val="accent5"/>
                </a:solidFill>
                <a:latin typeface="Trebuchet MS"/>
              </a:rPr>
              <a:t>Fortnite</a:t>
            </a:r>
            <a:r>
              <a:rPr lang="en-US" sz="800" i="1" kern="0" dirty="0">
                <a:solidFill>
                  <a:schemeClr val="accent5"/>
                </a:solidFill>
                <a:latin typeface="Trebuchet MS"/>
              </a:rPr>
              <a:t> and PUBG relative Kill/death ratios. Source: NVIDIA</a:t>
            </a:r>
          </a:p>
        </p:txBody>
      </p:sp>
      <p:sp>
        <p:nvSpPr>
          <p:cNvPr id="6" name="Rectangle 5">
            <a:extLst>
              <a:ext uri="{FF2B5EF4-FFF2-40B4-BE49-F238E27FC236}">
                <a16:creationId xmlns:a16="http://schemas.microsoft.com/office/drawing/2014/main" id="{20259C6D-53C5-4273-8742-74C5A5C3F0A8}"/>
              </a:ext>
            </a:extLst>
          </p:cNvPr>
          <p:cNvSpPr/>
          <p:nvPr/>
        </p:nvSpPr>
        <p:spPr>
          <a:xfrm>
            <a:off x="1250301" y="5257255"/>
            <a:ext cx="8556171" cy="2764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lnSpc>
                <a:spcPct val="90000"/>
              </a:lnSpc>
            </a:pPr>
            <a:r>
              <a:rPr lang="en-US" sz="1200" dirty="0">
                <a:solidFill>
                  <a:schemeClr val="tx1"/>
                </a:solidFill>
                <a:latin typeface="Trebuchet MS" panose="020B0603020202020204" pitchFamily="34" charset="0"/>
              </a:rPr>
              <a:t>Frame Per Second (FPS)</a:t>
            </a:r>
          </a:p>
        </p:txBody>
      </p:sp>
      <p:pic>
        <p:nvPicPr>
          <p:cNvPr id="15" name="chart">
            <a:extLst>
              <a:ext uri="{FF2B5EF4-FFF2-40B4-BE49-F238E27FC236}">
                <a16:creationId xmlns:a16="http://schemas.microsoft.com/office/drawing/2014/main" id="{FAAA0B9C-9F0B-4C7D-9CC2-1023D10A907B}"/>
              </a:ext>
            </a:extLst>
          </p:cNvPr>
          <p:cNvPicPr>
            <a:picLocks noChangeAspect="1"/>
          </p:cNvPicPr>
          <p:nvPr/>
        </p:nvPicPr>
        <p:blipFill>
          <a:blip r:embed="rId4"/>
          <a:stretch>
            <a:fillRect/>
          </a:stretch>
        </p:blipFill>
        <p:spPr>
          <a:xfrm>
            <a:off x="1491725" y="1940296"/>
            <a:ext cx="1771429" cy="190476"/>
          </a:xfrm>
          <a:prstGeom prst="rect">
            <a:avLst/>
          </a:prstGeom>
        </p:spPr>
      </p:pic>
      <p:pic>
        <p:nvPicPr>
          <p:cNvPr id="16" name="chart">
            <a:extLst>
              <a:ext uri="{FF2B5EF4-FFF2-40B4-BE49-F238E27FC236}">
                <a16:creationId xmlns:a16="http://schemas.microsoft.com/office/drawing/2014/main" id="{4CC21AB1-848B-45BB-86D0-05A8A9E358EC}"/>
              </a:ext>
            </a:extLst>
          </p:cNvPr>
          <p:cNvPicPr>
            <a:picLocks noChangeAspect="1"/>
          </p:cNvPicPr>
          <p:nvPr/>
        </p:nvPicPr>
        <p:blipFill>
          <a:blip r:embed="rId5"/>
          <a:stretch>
            <a:fillRect/>
          </a:stretch>
        </p:blipFill>
        <p:spPr>
          <a:xfrm>
            <a:off x="3263154" y="1931338"/>
            <a:ext cx="1552381" cy="209524"/>
          </a:xfrm>
          <a:prstGeom prst="rect">
            <a:avLst/>
          </a:prstGeom>
        </p:spPr>
      </p:pic>
      <p:pic>
        <p:nvPicPr>
          <p:cNvPr id="17" name="Picture 16">
            <a:extLst>
              <a:ext uri="{FF2B5EF4-FFF2-40B4-BE49-F238E27FC236}">
                <a16:creationId xmlns:a16="http://schemas.microsoft.com/office/drawing/2014/main" id="{FB168942-FE27-415D-96BB-C84F79E7C03D}"/>
              </a:ext>
            </a:extLst>
          </p:cNvPr>
          <p:cNvPicPr>
            <a:picLocks noChangeAspect="1"/>
          </p:cNvPicPr>
          <p:nvPr/>
        </p:nvPicPr>
        <p:blipFill>
          <a:blip r:embed="rId6"/>
          <a:stretch>
            <a:fillRect/>
          </a:stretch>
        </p:blipFill>
        <p:spPr>
          <a:xfrm>
            <a:off x="4825893" y="1923387"/>
            <a:ext cx="1581150" cy="209550"/>
          </a:xfrm>
          <a:prstGeom prst="rect">
            <a:avLst/>
          </a:prstGeom>
        </p:spPr>
      </p:pic>
      <p:pic>
        <p:nvPicPr>
          <p:cNvPr id="18" name="Picture 17">
            <a:extLst>
              <a:ext uri="{FF2B5EF4-FFF2-40B4-BE49-F238E27FC236}">
                <a16:creationId xmlns:a16="http://schemas.microsoft.com/office/drawing/2014/main" id="{E13F3807-CDF6-4D69-8C24-4333F1EB6ECB}"/>
              </a:ext>
            </a:extLst>
          </p:cNvPr>
          <p:cNvPicPr>
            <a:picLocks noChangeAspect="1"/>
          </p:cNvPicPr>
          <p:nvPr/>
        </p:nvPicPr>
        <p:blipFill>
          <a:blip r:embed="rId7"/>
          <a:stretch>
            <a:fillRect/>
          </a:stretch>
        </p:blipFill>
        <p:spPr>
          <a:xfrm>
            <a:off x="6458124" y="1924381"/>
            <a:ext cx="1952625" cy="238125"/>
          </a:xfrm>
          <a:prstGeom prst="rect">
            <a:avLst/>
          </a:prstGeom>
        </p:spPr>
      </p:pic>
    </p:spTree>
    <p:extLst>
      <p:ext uri="{BB962C8B-B14F-4D97-AF65-F5344CB8AC3E}">
        <p14:creationId xmlns:p14="http://schemas.microsoft.com/office/powerpoint/2010/main" val="4099326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itle &amp; Bullet">
  <a:themeElements>
    <a:clrScheme name="Custom 1">
      <a:dk1>
        <a:srgbClr val="B3B3B3"/>
      </a:dk1>
      <a:lt1>
        <a:srgbClr val="FFFFFF"/>
      </a:lt1>
      <a:dk2>
        <a:srgbClr val="000000"/>
      </a:dk2>
      <a:lt2>
        <a:srgbClr val="76B900"/>
      </a:lt2>
      <a:accent1>
        <a:srgbClr val="008564"/>
      </a:accent1>
      <a:accent2>
        <a:srgbClr val="5D1682"/>
      </a:accent2>
      <a:accent3>
        <a:srgbClr val="0C34BD"/>
      </a:accent3>
      <a:accent4>
        <a:srgbClr val="4A4A4A"/>
      </a:accent4>
      <a:accent5>
        <a:srgbClr val="6E6E6E"/>
      </a:accent5>
      <a:accent6>
        <a:srgbClr val="0071C5"/>
      </a:accent6>
      <a:hlink>
        <a:srgbClr val="FFFFFF"/>
      </a:hlink>
      <a:folHlink>
        <a:srgbClr val="76B900"/>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4"/>
          </a:solidFill>
        </a:ln>
      </a:spPr>
      <a:bodyPr/>
      <a:lstStyle/>
      <a:style>
        <a:lnRef idx="1">
          <a:schemeClr val="accent1"/>
        </a:lnRef>
        <a:fillRef idx="0">
          <a:schemeClr val="accent1"/>
        </a:fillRef>
        <a:effectRef idx="0">
          <a:schemeClr val="accent1"/>
        </a:effectRef>
        <a:fontRef idx="minor">
          <a:schemeClr val="tx1"/>
        </a:fontRef>
      </a:style>
    </a:lnDef>
    <a:txDef>
      <a:spPr>
        <a:noFill/>
        <a:ln w="6350">
          <a:noFill/>
        </a:ln>
      </a:spPr>
      <a:bodyPr wrap="none" rtlCol="0" anchor="ctr">
        <a:spAutoFit/>
      </a:bodyPr>
      <a:lstStyle>
        <a:defPPr algn="ctr">
          <a:lnSpc>
            <a:spcPct val="90000"/>
          </a:lnSpc>
          <a:defRPr sz="1400" dirty="0" err="1" smtClean="0">
            <a:solidFill>
              <a:schemeClr val="tx1"/>
            </a:solidFill>
            <a:latin typeface="Trebuchet MS" panose="020B0603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extraClrScheme>
      <a:clrScheme name="PPT_Template_Corp_16x9_rev2 1">
        <a:dk1>
          <a:srgbClr val="808080"/>
        </a:dk1>
        <a:lt1>
          <a:srgbClr val="FFFFFF"/>
        </a:lt1>
        <a:dk2>
          <a:srgbClr val="000000"/>
        </a:dk2>
        <a:lt2>
          <a:srgbClr val="B9E700"/>
        </a:lt2>
        <a:accent1>
          <a:srgbClr val="33CCCC"/>
        </a:accent1>
        <a:accent2>
          <a:srgbClr val="FF9933"/>
        </a:accent2>
        <a:accent3>
          <a:srgbClr val="AAAAAA"/>
        </a:accent3>
        <a:accent4>
          <a:srgbClr val="DADADA"/>
        </a:accent4>
        <a:accent5>
          <a:srgbClr val="ADE2E2"/>
        </a:accent5>
        <a:accent6>
          <a:srgbClr val="E78A2D"/>
        </a:accent6>
        <a:hlink>
          <a:srgbClr val="99CCFF"/>
        </a:hlink>
        <a:folHlink>
          <a:srgbClr val="0000FF"/>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2014 NVIDIA Color Palette">
    <a:dk1>
      <a:srgbClr val="B3B3B3"/>
    </a:dk1>
    <a:lt1>
      <a:srgbClr val="FFFFFF"/>
    </a:lt1>
    <a:dk2>
      <a:srgbClr val="000000"/>
    </a:dk2>
    <a:lt2>
      <a:srgbClr val="76B900"/>
    </a:lt2>
    <a:accent1>
      <a:srgbClr val="11669F"/>
    </a:accent1>
    <a:accent2>
      <a:srgbClr val="A0116A"/>
    </a:accent2>
    <a:accent3>
      <a:srgbClr val="D65D1E"/>
    </a:accent3>
    <a:accent4>
      <a:srgbClr val="505050"/>
    </a:accent4>
    <a:accent5>
      <a:srgbClr val="9E1212"/>
    </a:accent5>
    <a:accent6>
      <a:srgbClr val="0D3481"/>
    </a:accent6>
    <a:hlink>
      <a:srgbClr val="76B900"/>
    </a:hlink>
    <a:folHlink>
      <a:srgbClr val="004827"/>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Custom 4">
    <a:dk1>
      <a:srgbClr val="B3B3B3"/>
    </a:dk1>
    <a:lt1>
      <a:srgbClr val="FFFFFF"/>
    </a:lt1>
    <a:dk2>
      <a:srgbClr val="000000"/>
    </a:dk2>
    <a:lt2>
      <a:srgbClr val="76B900"/>
    </a:lt2>
    <a:accent1>
      <a:srgbClr val="008564"/>
    </a:accent1>
    <a:accent2>
      <a:srgbClr val="5D1682"/>
    </a:accent2>
    <a:accent3>
      <a:srgbClr val="0C34BD"/>
    </a:accent3>
    <a:accent4>
      <a:srgbClr val="4A4A4A"/>
    </a:accent4>
    <a:accent5>
      <a:srgbClr val="6E6E6E"/>
    </a:accent5>
    <a:accent6>
      <a:srgbClr val="0071C5"/>
    </a:accent6>
    <a:hlink>
      <a:srgbClr val="76B900"/>
    </a:hlink>
    <a:folHlink>
      <a:srgbClr val="00482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Custom 4">
    <a:dk1>
      <a:srgbClr val="B3B3B3"/>
    </a:dk1>
    <a:lt1>
      <a:srgbClr val="FFFFFF"/>
    </a:lt1>
    <a:dk2>
      <a:srgbClr val="000000"/>
    </a:dk2>
    <a:lt2>
      <a:srgbClr val="76B900"/>
    </a:lt2>
    <a:accent1>
      <a:srgbClr val="008564"/>
    </a:accent1>
    <a:accent2>
      <a:srgbClr val="5D1682"/>
    </a:accent2>
    <a:accent3>
      <a:srgbClr val="0C34BD"/>
    </a:accent3>
    <a:accent4>
      <a:srgbClr val="4A4A4A"/>
    </a:accent4>
    <a:accent5>
      <a:srgbClr val="6E6E6E"/>
    </a:accent5>
    <a:accent6>
      <a:srgbClr val="0071C5"/>
    </a:accent6>
    <a:hlink>
      <a:srgbClr val="76B900"/>
    </a:hlink>
    <a:folHlink>
      <a:srgbClr val="00482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Custom 4">
    <a:dk1>
      <a:srgbClr val="B3B3B3"/>
    </a:dk1>
    <a:lt1>
      <a:srgbClr val="FFFFFF"/>
    </a:lt1>
    <a:dk2>
      <a:srgbClr val="000000"/>
    </a:dk2>
    <a:lt2>
      <a:srgbClr val="76B900"/>
    </a:lt2>
    <a:accent1>
      <a:srgbClr val="008564"/>
    </a:accent1>
    <a:accent2>
      <a:srgbClr val="5D1682"/>
    </a:accent2>
    <a:accent3>
      <a:srgbClr val="0C34BD"/>
    </a:accent3>
    <a:accent4>
      <a:srgbClr val="4A4A4A"/>
    </a:accent4>
    <a:accent5>
      <a:srgbClr val="6E6E6E"/>
    </a:accent5>
    <a:accent6>
      <a:srgbClr val="0071C5"/>
    </a:accent6>
    <a:hlink>
      <a:srgbClr val="76B900"/>
    </a:hlink>
    <a:folHlink>
      <a:srgbClr val="00482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Custom 4">
    <a:dk1>
      <a:srgbClr val="B3B3B3"/>
    </a:dk1>
    <a:lt1>
      <a:srgbClr val="FFFFFF"/>
    </a:lt1>
    <a:dk2>
      <a:srgbClr val="000000"/>
    </a:dk2>
    <a:lt2>
      <a:srgbClr val="76B900"/>
    </a:lt2>
    <a:accent1>
      <a:srgbClr val="008564"/>
    </a:accent1>
    <a:accent2>
      <a:srgbClr val="5D1682"/>
    </a:accent2>
    <a:accent3>
      <a:srgbClr val="0C34BD"/>
    </a:accent3>
    <a:accent4>
      <a:srgbClr val="4A4A4A"/>
    </a:accent4>
    <a:accent5>
      <a:srgbClr val="6E6E6E"/>
    </a:accent5>
    <a:accent6>
      <a:srgbClr val="0071C5"/>
    </a:accent6>
    <a:hlink>
      <a:srgbClr val="76B900"/>
    </a:hlink>
    <a:folHlink>
      <a:srgbClr val="00482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E70CDF359F0084B8C93534DD35660C1" ma:contentTypeVersion="9" ma:contentTypeDescription="Create a new document." ma:contentTypeScope="" ma:versionID="24a9a07305817636adaba3dc30e6aa6b">
  <xsd:schema xmlns:xsd="http://www.w3.org/2001/XMLSchema" xmlns:xs="http://www.w3.org/2001/XMLSchema" xmlns:p="http://schemas.microsoft.com/office/2006/metadata/properties" xmlns:ns2="92506069-0802-4cfb-afc8-b880dbf8e14a" targetNamespace="http://schemas.microsoft.com/office/2006/metadata/properties" ma:root="true" ma:fieldsID="b46928049cb42dd211f22c464184dea1" ns2:_="">
    <xsd:import namespace="92506069-0802-4cfb-afc8-b880dbf8e14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2506069-0802-4cfb-afc8-b880dbf8e14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9EB815A-C512-4F87-9F97-8ECFE3F31AD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2506069-0802-4cfb-afc8-b880dbf8e14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F88E22E-2A4B-4FB1-9848-BF16E7DBE74B}">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92506069-0802-4cfb-afc8-b880dbf8e14a"/>
    <ds:schemaRef ds:uri="http://www.w3.org/XML/1998/namespace"/>
    <ds:schemaRef ds:uri="http://purl.org/dc/dcmitype/"/>
  </ds:schemaRefs>
</ds:datastoreItem>
</file>

<file path=customXml/itemProps3.xml><?xml version="1.0" encoding="utf-8"?>
<ds:datastoreItem xmlns:ds="http://schemas.openxmlformats.org/officeDocument/2006/customXml" ds:itemID="{E29B7386-0C5E-43DB-8BF1-052EEAD5F5D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103626</TotalTime>
  <Words>1914</Words>
  <Application>Microsoft Office PowerPoint</Application>
  <PresentationFormat>Custom</PresentationFormat>
  <Paragraphs>213</Paragraphs>
  <Slides>19</Slides>
  <Notes>18</Notes>
  <HiddenSlides>9</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Trebuchet MS</vt:lpstr>
      <vt:lpstr>GeForce</vt:lpstr>
      <vt:lpstr>Arial</vt:lpstr>
      <vt:lpstr>ＭＳ Ｐゴシック</vt:lpstr>
      <vt:lpstr>Century Gothic</vt:lpstr>
      <vt:lpstr>Wingdings</vt:lpstr>
      <vt:lpstr>ＭＳ Ｐゴシック</vt:lpstr>
      <vt:lpstr>Title &amp; Bullet</vt:lpstr>
      <vt:lpstr>Esports | Frames Win Games</vt:lpstr>
      <vt:lpstr>Esports is MASSIVE</vt:lpstr>
      <vt:lpstr>GeForce is the Platform for Esports</vt:lpstr>
      <vt:lpstr> NEW G-SYNC ESPORTS DISPLAYS</vt:lpstr>
      <vt:lpstr>GeForce Gamers are Competitive</vt:lpstr>
      <vt:lpstr>HIGH FRAMES Unlock Gamer Skill</vt:lpstr>
      <vt:lpstr>HIGH FRAMES Unlock Gamer Skill</vt:lpstr>
      <vt:lpstr>Frames Win Games</vt:lpstr>
      <vt:lpstr>Frames Win Games For All Players</vt:lpstr>
      <vt:lpstr>Competitive Gamers: 60 is out — 144+ is in</vt:lpstr>
      <vt:lpstr>Publishers Release Competitive Specs</vt:lpstr>
      <vt:lpstr>GeForce Delivers the Competitive Edge</vt:lpstr>
      <vt:lpstr>GeForce Delivers the Competitive Edge</vt:lpstr>
      <vt:lpstr>RTX Gaming Laptops are ESPORTS Ready</vt:lpstr>
      <vt:lpstr>Call of Duty: Warzone</vt:lpstr>
      <vt:lpstr>Frames Win Games</vt:lpstr>
      <vt:lpstr>Non-Embargo Alternates</vt:lpstr>
      <vt:lpstr>Publishers Release Competitive Specs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Jennifer Hohn</dc:creator>
  <cp:lastModifiedBy>Evans, Kathryn</cp:lastModifiedBy>
  <cp:revision>3752</cp:revision>
  <dcterms:created xsi:type="dcterms:W3CDTF">2008-01-24T03:11:41Z</dcterms:created>
  <dcterms:modified xsi:type="dcterms:W3CDTF">2021-03-30T19:32:01Z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0x010100FE70CDF359F0084B8C93534DD35660C1</vt:lpwstr>
  </property>
  <property fmtid="{D5CDD505-2E9C-101B-9397-08002B2CF9AE}" pid="3" name="MSIP_Label_6b558183-044c-4105-8d9c-cea02a2a3d86_Enabled">
    <vt:lpwstr>True</vt:lpwstr>
  </property>
  <property fmtid="{D5CDD505-2E9C-101B-9397-08002B2CF9AE}" pid="4" name="MSIP_Label_6b558183-044c-4105-8d9c-cea02a2a3d86_SiteId">
    <vt:lpwstr>43083d15-7273-40c1-b7db-39efd9ccc17a</vt:lpwstr>
  </property>
  <property fmtid="{D5CDD505-2E9C-101B-9397-08002B2CF9AE}" pid="5" name="MSIP_Label_6b558183-044c-4105-8d9c-cea02a2a3d86_Ref">
    <vt:lpwstr>https://api.informationprotection.azure.com/api/43083d15-7273-40c1-b7db-39efd9ccc17a</vt:lpwstr>
  </property>
  <property fmtid="{D5CDD505-2E9C-101B-9397-08002B2CF9AE}" pid="6" name="MSIP_Label_6b558183-044c-4105-8d9c-cea02a2a3d86_Owner">
    <vt:lpwstr>lspillman@nvidia.com</vt:lpwstr>
  </property>
  <property fmtid="{D5CDD505-2E9C-101B-9397-08002B2CF9AE}" pid="7" name="MSIP_Label_6b558183-044c-4105-8d9c-cea02a2a3d86_SetDate">
    <vt:lpwstr>2018-05-11T15:36:52.9241636-07:00</vt:lpwstr>
  </property>
  <property fmtid="{D5CDD505-2E9C-101B-9397-08002B2CF9AE}" pid="8" name="MSIP_Label_6b558183-044c-4105-8d9c-cea02a2a3d86_Name">
    <vt:lpwstr>Unrestricted</vt:lpwstr>
  </property>
  <property fmtid="{D5CDD505-2E9C-101B-9397-08002B2CF9AE}" pid="9" name="MSIP_Label_6b558183-044c-4105-8d9c-cea02a2a3d86_Application">
    <vt:lpwstr>Microsoft Azure Information Protection</vt:lpwstr>
  </property>
  <property fmtid="{D5CDD505-2E9C-101B-9397-08002B2CF9AE}" pid="10" name="MSIP_Label_6b558183-044c-4105-8d9c-cea02a2a3d86_Extended_MSFT_Method">
    <vt:lpwstr>Automatic</vt:lpwstr>
  </property>
  <property fmtid="{D5CDD505-2E9C-101B-9397-08002B2CF9AE}" pid="11" name="Sensitivity">
    <vt:lpwstr>Unrestricted</vt:lpwstr>
  </property>
</Properties>
</file>